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505350" r:id="rId1"/>
  </p:sldMasterIdLst>
  <p:notesMasterIdLst>
    <p:notesMasterId r:id="rId58"/>
  </p:notesMasterIdLst>
  <p:handoutMasterIdLst>
    <p:handoutMasterId r:id="rId59"/>
  </p:handoutMasterIdLst>
  <p:sldIdLst>
    <p:sldId id="3222" r:id="rId2"/>
    <p:sldId id="3223" r:id="rId3"/>
    <p:sldId id="3219" r:id="rId4"/>
    <p:sldId id="3212" r:id="rId5"/>
    <p:sldId id="3013" r:id="rId6"/>
    <p:sldId id="3049" r:id="rId7"/>
    <p:sldId id="3056" r:id="rId8"/>
    <p:sldId id="3173" r:id="rId9"/>
    <p:sldId id="3176" r:id="rId10"/>
    <p:sldId id="3174" r:id="rId11"/>
    <p:sldId id="3177" r:id="rId12"/>
    <p:sldId id="3175" r:id="rId13"/>
    <p:sldId id="3178" r:id="rId14"/>
    <p:sldId id="3004" r:id="rId15"/>
    <p:sldId id="3132" r:id="rId16"/>
    <p:sldId id="3171" r:id="rId17"/>
    <p:sldId id="3180" r:id="rId18"/>
    <p:sldId id="3181" r:id="rId19"/>
    <p:sldId id="3182" r:id="rId20"/>
    <p:sldId id="3183" r:id="rId21"/>
    <p:sldId id="3179" r:id="rId22"/>
    <p:sldId id="3017" r:id="rId23"/>
    <p:sldId id="3213" r:id="rId24"/>
    <p:sldId id="3184" r:id="rId25"/>
    <p:sldId id="3185" r:id="rId26"/>
    <p:sldId id="3186" r:id="rId27"/>
    <p:sldId id="3187" r:id="rId28"/>
    <p:sldId id="3188" r:id="rId29"/>
    <p:sldId id="3189" r:id="rId30"/>
    <p:sldId id="3190" r:id="rId31"/>
    <p:sldId id="3191" r:id="rId32"/>
    <p:sldId id="3221" r:id="rId33"/>
    <p:sldId id="3214" r:id="rId34"/>
    <p:sldId id="3224" r:id="rId35"/>
    <p:sldId id="3225" r:id="rId36"/>
    <p:sldId id="3226" r:id="rId37"/>
    <p:sldId id="3227" r:id="rId38"/>
    <p:sldId id="3228" r:id="rId39"/>
    <p:sldId id="3229" r:id="rId40"/>
    <p:sldId id="3230" r:id="rId41"/>
    <p:sldId id="3215" r:id="rId42"/>
    <p:sldId id="3200" r:id="rId43"/>
    <p:sldId id="3201" r:id="rId44"/>
    <p:sldId id="3202" r:id="rId45"/>
    <p:sldId id="3216" r:id="rId46"/>
    <p:sldId id="3203" r:id="rId47"/>
    <p:sldId id="3204" r:id="rId48"/>
    <p:sldId id="3205" r:id="rId49"/>
    <p:sldId id="3206" r:id="rId50"/>
    <p:sldId id="3207" r:id="rId51"/>
    <p:sldId id="3208" r:id="rId52"/>
    <p:sldId id="3209" r:id="rId53"/>
    <p:sldId id="3217" r:id="rId54"/>
    <p:sldId id="3210" r:id="rId55"/>
    <p:sldId id="3211" r:id="rId56"/>
    <p:sldId id="3218" r:id="rId57"/>
  </p:sldIdLst>
  <p:sldSz cx="9144000" cy="6858000" type="screen4x3"/>
  <p:notesSz cx="6985000" cy="9283700"/>
  <p:defaultTextStyle>
    <a:defPPr>
      <a:defRPr lang="en-US"/>
    </a:defPPr>
    <a:lvl1pPr algn="l" rtl="0" fontAlgn="base">
      <a:spcBef>
        <a:spcPct val="0"/>
      </a:spcBef>
      <a:spcAft>
        <a:spcPct val="0"/>
      </a:spcAft>
      <a:buClr>
        <a:srgbClr val="0000CC"/>
      </a:buClr>
      <a:buSzPct val="80000"/>
      <a:buFont typeface="Wingdings" pitchFamily="2" charset="2"/>
      <a:defRPr b="1" kern="1200">
        <a:solidFill>
          <a:schemeClr val="tx1"/>
        </a:solidFill>
        <a:latin typeface="Arial" charset="0"/>
        <a:ea typeface="+mn-ea"/>
        <a:cs typeface="+mn-cs"/>
      </a:defRPr>
    </a:lvl1pPr>
    <a:lvl2pPr marL="457200" algn="l" rtl="0" fontAlgn="base">
      <a:spcBef>
        <a:spcPct val="0"/>
      </a:spcBef>
      <a:spcAft>
        <a:spcPct val="0"/>
      </a:spcAft>
      <a:buClr>
        <a:srgbClr val="0000CC"/>
      </a:buClr>
      <a:buSzPct val="80000"/>
      <a:buFont typeface="Wingdings" pitchFamily="2" charset="2"/>
      <a:defRPr b="1" kern="1200">
        <a:solidFill>
          <a:schemeClr val="tx1"/>
        </a:solidFill>
        <a:latin typeface="Arial" charset="0"/>
        <a:ea typeface="+mn-ea"/>
        <a:cs typeface="+mn-cs"/>
      </a:defRPr>
    </a:lvl2pPr>
    <a:lvl3pPr marL="914400" algn="l" rtl="0" fontAlgn="base">
      <a:spcBef>
        <a:spcPct val="0"/>
      </a:spcBef>
      <a:spcAft>
        <a:spcPct val="0"/>
      </a:spcAft>
      <a:buClr>
        <a:srgbClr val="0000CC"/>
      </a:buClr>
      <a:buSzPct val="80000"/>
      <a:buFont typeface="Wingdings" pitchFamily="2" charset="2"/>
      <a:defRPr b="1" kern="1200">
        <a:solidFill>
          <a:schemeClr val="tx1"/>
        </a:solidFill>
        <a:latin typeface="Arial" charset="0"/>
        <a:ea typeface="+mn-ea"/>
        <a:cs typeface="+mn-cs"/>
      </a:defRPr>
    </a:lvl3pPr>
    <a:lvl4pPr marL="1371600" algn="l" rtl="0" fontAlgn="base">
      <a:spcBef>
        <a:spcPct val="0"/>
      </a:spcBef>
      <a:spcAft>
        <a:spcPct val="0"/>
      </a:spcAft>
      <a:buClr>
        <a:srgbClr val="0000CC"/>
      </a:buClr>
      <a:buSzPct val="80000"/>
      <a:buFont typeface="Wingdings" pitchFamily="2" charset="2"/>
      <a:defRPr b="1" kern="1200">
        <a:solidFill>
          <a:schemeClr val="tx1"/>
        </a:solidFill>
        <a:latin typeface="Arial" charset="0"/>
        <a:ea typeface="+mn-ea"/>
        <a:cs typeface="+mn-cs"/>
      </a:defRPr>
    </a:lvl4pPr>
    <a:lvl5pPr marL="1828800" algn="l" rtl="0" fontAlgn="base">
      <a:spcBef>
        <a:spcPct val="0"/>
      </a:spcBef>
      <a:spcAft>
        <a:spcPct val="0"/>
      </a:spcAft>
      <a:buClr>
        <a:srgbClr val="0000CC"/>
      </a:buClr>
      <a:buSzPct val="80000"/>
      <a:buFont typeface="Wingdings" pitchFamily="2" charset="2"/>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guide id="3" orient="horz" pos="2924">
          <p15:clr>
            <a:srgbClr val="A4A3A4"/>
          </p15:clr>
        </p15:guide>
        <p15:guide id="4" pos="22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DF1"/>
    <a:srgbClr val="86B5E0"/>
    <a:srgbClr val="C6DCF0"/>
    <a:srgbClr val="1F4E79"/>
    <a:srgbClr val="EAEFF7"/>
    <a:srgbClr val="000000"/>
    <a:srgbClr val="003399"/>
    <a:srgbClr val="000099"/>
    <a:srgbClr val="0066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70" autoAdjust="0"/>
    <p:restoredTop sz="97436" autoAdjust="0"/>
  </p:normalViewPr>
  <p:slideViewPr>
    <p:cSldViewPr>
      <p:cViewPr varScale="1">
        <p:scale>
          <a:sx n="88" d="100"/>
          <a:sy n="88" d="100"/>
        </p:scale>
        <p:origin x="178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2" d="100"/>
          <a:sy n="52" d="100"/>
        </p:scale>
        <p:origin x="-2820" y="-96"/>
      </p:cViewPr>
      <p:guideLst>
        <p:guide orient="horz" pos="2928"/>
        <p:guide pos="2209"/>
        <p:guide orient="horz" pos="2924"/>
        <p:guide pos="22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449220975348678E-2"/>
          <c:y val="2.844274292977025E-2"/>
          <c:w val="0.92931422495079852"/>
          <c:h val="0.7068534075122106"/>
        </c:manualLayout>
      </c:layout>
      <c:lineChart>
        <c:grouping val="standard"/>
        <c:varyColors val="0"/>
        <c:ser>
          <c:idx val="0"/>
          <c:order val="0"/>
          <c:tx>
            <c:strRef>
              <c:f>Sheet1!$C$1</c:f>
              <c:strCache>
                <c:ptCount val="1"/>
                <c:pt idx="0">
                  <c:v>First-Class Composite</c:v>
                </c:pt>
              </c:strCache>
            </c:strRef>
          </c:tx>
          <c:spPr>
            <a:ln w="66675" cap="rnd">
              <a:solidFill>
                <a:schemeClr val="accent2"/>
              </a:solidFill>
              <a:round/>
            </a:ln>
            <a:effectLst/>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Sheet1!$C$2:$C$53</c:f>
              <c:numCache>
                <c:formatCode>0.00</c:formatCode>
                <c:ptCount val="52"/>
                <c:pt idx="0">
                  <c:v>94.73</c:v>
                </c:pt>
                <c:pt idx="1">
                  <c:v>94.39</c:v>
                </c:pt>
                <c:pt idx="2">
                  <c:v>93.65</c:v>
                </c:pt>
                <c:pt idx="3">
                  <c:v>94.44</c:v>
                </c:pt>
                <c:pt idx="4">
                  <c:v>94.37</c:v>
                </c:pt>
                <c:pt idx="5">
                  <c:v>94.31</c:v>
                </c:pt>
                <c:pt idx="6">
                  <c:v>94.2</c:v>
                </c:pt>
                <c:pt idx="7">
                  <c:v>94.33</c:v>
                </c:pt>
                <c:pt idx="8">
                  <c:v>94.59</c:v>
                </c:pt>
                <c:pt idx="9">
                  <c:v>94.61</c:v>
                </c:pt>
                <c:pt idx="10">
                  <c:v>93.75</c:v>
                </c:pt>
                <c:pt idx="11">
                  <c:v>93.51</c:v>
                </c:pt>
                <c:pt idx="12">
                  <c:v>94.35</c:v>
                </c:pt>
                <c:pt idx="13">
                  <c:v>93.82</c:v>
                </c:pt>
                <c:pt idx="14">
                  <c:v>92.54</c:v>
                </c:pt>
                <c:pt idx="15">
                  <c:v>91.92</c:v>
                </c:pt>
                <c:pt idx="16">
                  <c:v>93.19</c:v>
                </c:pt>
                <c:pt idx="17">
                  <c:v>93.26</c:v>
                </c:pt>
                <c:pt idx="18">
                  <c:v>93.29</c:v>
                </c:pt>
                <c:pt idx="19">
                  <c:v>92.99</c:v>
                </c:pt>
                <c:pt idx="20">
                  <c:v>92.87</c:v>
                </c:pt>
                <c:pt idx="21">
                  <c:v>90.38</c:v>
                </c:pt>
                <c:pt idx="22">
                  <c:v>89.81</c:v>
                </c:pt>
                <c:pt idx="23">
                  <c:v>90.31</c:v>
                </c:pt>
                <c:pt idx="24">
                  <c:v>89.1</c:v>
                </c:pt>
                <c:pt idx="25">
                  <c:v>89.07</c:v>
                </c:pt>
                <c:pt idx="26">
                  <c:v>89.91</c:v>
                </c:pt>
                <c:pt idx="27">
                  <c:v>90.75</c:v>
                </c:pt>
                <c:pt idx="28">
                  <c:v>89.79</c:v>
                </c:pt>
                <c:pt idx="29">
                  <c:v>92.36</c:v>
                </c:pt>
                <c:pt idx="30">
                  <c:v>92.46</c:v>
                </c:pt>
                <c:pt idx="31">
                  <c:v>92.64</c:v>
                </c:pt>
                <c:pt idx="32">
                  <c:v>92.6</c:v>
                </c:pt>
                <c:pt idx="33">
                  <c:v>93.39</c:v>
                </c:pt>
                <c:pt idx="34">
                  <c:v>94.42</c:v>
                </c:pt>
                <c:pt idx="35">
                  <c:v>93.57</c:v>
                </c:pt>
                <c:pt idx="36">
                  <c:v>92.49</c:v>
                </c:pt>
                <c:pt idx="37">
                  <c:v>92.01</c:v>
                </c:pt>
                <c:pt idx="38">
                  <c:v>92.95</c:v>
                </c:pt>
                <c:pt idx="39">
                  <c:v>93.39500000000001</c:v>
                </c:pt>
                <c:pt idx="40">
                  <c:v>93.84</c:v>
                </c:pt>
                <c:pt idx="41">
                  <c:v>93.44</c:v>
                </c:pt>
                <c:pt idx="42">
                  <c:v>94.18</c:v>
                </c:pt>
                <c:pt idx="43">
                  <c:v>94.34</c:v>
                </c:pt>
                <c:pt idx="44" formatCode="_(* #,##0.00_);_(* \(#,##0.00\);_(* &quot;-&quot;??_);_(@_)">
                  <c:v>94.17</c:v>
                </c:pt>
                <c:pt idx="45" formatCode="_(* #,##0.00_);_(* \(#,##0.00\);_(* &quot;-&quot;??_);_(@_)">
                  <c:v>94.31</c:v>
                </c:pt>
                <c:pt idx="46" formatCode="_(* #,##0.00_);_(* \(#,##0.00\);_(* &quot;-&quot;??_);_(@_)">
                  <c:v>94.43</c:v>
                </c:pt>
                <c:pt idx="47" formatCode="_(* #,##0.00_);_(* \(#,##0.00\);_(* &quot;-&quot;??_);_(@_)">
                  <c:v>94.82</c:v>
                </c:pt>
                <c:pt idx="48" formatCode="_(* #,##0.00_);_(* \(#,##0.00\);_(* &quot;-&quot;??_);_(@_)">
                  <c:v>94.57</c:v>
                </c:pt>
                <c:pt idx="49" formatCode="_(* #,##0.00_);_(* \(#,##0.00\);_(* &quot;-&quot;??_);_(@_)">
                  <c:v>94.49</c:v>
                </c:pt>
                <c:pt idx="50" formatCode="_(* #,##0.00_);_(* \(#,##0.00\);_(* &quot;-&quot;??_);_(@_)">
                  <c:v>94.26</c:v>
                </c:pt>
                <c:pt idx="51" formatCode="_(* #,##0.00_);_(* \(#,##0.00\);_(* &quot;-&quot;??_);_(@_)">
                  <c:v>94.58</c:v>
                </c:pt>
              </c:numCache>
            </c:numRef>
          </c:val>
          <c:smooth val="0"/>
        </c:ser>
        <c:ser>
          <c:idx val="2"/>
          <c:order val="1"/>
          <c:tx>
            <c:strRef>
              <c:f>Sheet1!$D$1</c:f>
              <c:strCache>
                <c:ptCount val="1"/>
                <c:pt idx="0">
                  <c:v>Target</c:v>
                </c:pt>
              </c:strCache>
            </c:strRef>
          </c:tx>
          <c:spPr>
            <a:ln w="28575" cap="rnd">
              <a:solidFill>
                <a:srgbClr val="008000"/>
              </a:solidFill>
              <a:prstDash val="dash"/>
              <a:round/>
            </a:ln>
            <a:effectLst>
              <a:outerShdw blurRad="50800" dist="38100" dir="5400000" algn="t" rotWithShape="0">
                <a:prstClr val="black">
                  <a:alpha val="40000"/>
                </a:prstClr>
              </a:outerShdw>
            </a:effectLst>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Sheet1!$D$2:$D$53</c:f>
              <c:numCache>
                <c:formatCode>_(* #,##0.00_);_(* \(#,##0.00\);_(* "-"??_);_(@_)</c:formatCode>
                <c:ptCount val="52"/>
                <c:pt idx="0">
                  <c:v>96</c:v>
                </c:pt>
                <c:pt idx="1">
                  <c:v>96</c:v>
                </c:pt>
                <c:pt idx="2">
                  <c:v>96</c:v>
                </c:pt>
                <c:pt idx="3">
                  <c:v>96</c:v>
                </c:pt>
                <c:pt idx="4">
                  <c:v>96</c:v>
                </c:pt>
                <c:pt idx="5">
                  <c:v>96</c:v>
                </c:pt>
                <c:pt idx="6">
                  <c:v>96</c:v>
                </c:pt>
                <c:pt idx="7">
                  <c:v>96</c:v>
                </c:pt>
                <c:pt idx="8">
                  <c:v>96</c:v>
                </c:pt>
                <c:pt idx="9">
                  <c:v>96</c:v>
                </c:pt>
                <c:pt idx="10">
                  <c:v>96</c:v>
                </c:pt>
                <c:pt idx="11">
                  <c:v>96</c:v>
                </c:pt>
                <c:pt idx="12">
                  <c:v>96</c:v>
                </c:pt>
                <c:pt idx="13">
                  <c:v>96</c:v>
                </c:pt>
                <c:pt idx="14">
                  <c:v>96</c:v>
                </c:pt>
                <c:pt idx="15">
                  <c:v>96</c:v>
                </c:pt>
                <c:pt idx="16">
                  <c:v>96</c:v>
                </c:pt>
                <c:pt idx="17">
                  <c:v>96</c:v>
                </c:pt>
                <c:pt idx="18">
                  <c:v>96</c:v>
                </c:pt>
                <c:pt idx="19">
                  <c:v>96</c:v>
                </c:pt>
                <c:pt idx="20">
                  <c:v>96</c:v>
                </c:pt>
                <c:pt idx="21">
                  <c:v>96</c:v>
                </c:pt>
                <c:pt idx="22">
                  <c:v>96</c:v>
                </c:pt>
                <c:pt idx="23">
                  <c:v>96</c:v>
                </c:pt>
                <c:pt idx="24">
                  <c:v>96</c:v>
                </c:pt>
                <c:pt idx="25">
                  <c:v>96</c:v>
                </c:pt>
                <c:pt idx="26">
                  <c:v>96</c:v>
                </c:pt>
                <c:pt idx="27">
                  <c:v>96</c:v>
                </c:pt>
                <c:pt idx="28">
                  <c:v>96</c:v>
                </c:pt>
                <c:pt idx="29">
                  <c:v>96</c:v>
                </c:pt>
                <c:pt idx="30">
                  <c:v>96</c:v>
                </c:pt>
                <c:pt idx="31">
                  <c:v>96</c:v>
                </c:pt>
                <c:pt idx="32">
                  <c:v>96</c:v>
                </c:pt>
                <c:pt idx="33">
                  <c:v>96</c:v>
                </c:pt>
                <c:pt idx="34">
                  <c:v>96</c:v>
                </c:pt>
                <c:pt idx="35">
                  <c:v>96</c:v>
                </c:pt>
                <c:pt idx="36">
                  <c:v>96</c:v>
                </c:pt>
                <c:pt idx="37">
                  <c:v>96</c:v>
                </c:pt>
                <c:pt idx="38">
                  <c:v>96</c:v>
                </c:pt>
                <c:pt idx="39">
                  <c:v>96</c:v>
                </c:pt>
                <c:pt idx="40">
                  <c:v>96</c:v>
                </c:pt>
                <c:pt idx="41">
                  <c:v>96</c:v>
                </c:pt>
                <c:pt idx="42">
                  <c:v>96</c:v>
                </c:pt>
                <c:pt idx="43">
                  <c:v>96</c:v>
                </c:pt>
                <c:pt idx="44">
                  <c:v>96</c:v>
                </c:pt>
                <c:pt idx="45">
                  <c:v>96</c:v>
                </c:pt>
                <c:pt idx="46">
                  <c:v>96</c:v>
                </c:pt>
                <c:pt idx="47">
                  <c:v>96</c:v>
                </c:pt>
                <c:pt idx="48">
                  <c:v>96</c:v>
                </c:pt>
                <c:pt idx="49">
                  <c:v>96</c:v>
                </c:pt>
                <c:pt idx="50">
                  <c:v>96</c:v>
                </c:pt>
                <c:pt idx="51">
                  <c:v>96</c:v>
                </c:pt>
              </c:numCache>
            </c:numRef>
          </c:val>
          <c:smooth val="0"/>
        </c:ser>
        <c:ser>
          <c:idx val="1"/>
          <c:order val="2"/>
          <c:tx>
            <c:strRef>
              <c:f>Sheet1!$E$1</c:f>
              <c:strCache>
                <c:ptCount val="1"/>
                <c:pt idx="0">
                  <c:v>UCL</c:v>
                </c:pt>
              </c:strCache>
            </c:strRef>
          </c:tx>
          <c:spPr>
            <a:ln w="28575" cap="rnd">
              <a:solidFill>
                <a:srgbClr val="FF0000"/>
              </a:solidFill>
              <a:round/>
            </a:ln>
            <a:effectLst/>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Sheet1!$E$2:$E$53</c:f>
              <c:numCache>
                <c:formatCode>0.00</c:formatCode>
                <c:ptCount val="52"/>
                <c:pt idx="0">
                  <c:v>94.70838114166861</c:v>
                </c:pt>
                <c:pt idx="1">
                  <c:v>94.70838114166861</c:v>
                </c:pt>
                <c:pt idx="2">
                  <c:v>94.70838114166861</c:v>
                </c:pt>
                <c:pt idx="3">
                  <c:v>94.70838114166861</c:v>
                </c:pt>
                <c:pt idx="4">
                  <c:v>94.70838114166861</c:v>
                </c:pt>
                <c:pt idx="5">
                  <c:v>94.70838114166861</c:v>
                </c:pt>
                <c:pt idx="6">
                  <c:v>94.70838114166861</c:v>
                </c:pt>
                <c:pt idx="7">
                  <c:v>94.70838114166861</c:v>
                </c:pt>
                <c:pt idx="8">
                  <c:v>94.70838114166861</c:v>
                </c:pt>
                <c:pt idx="9">
                  <c:v>94.70838114166861</c:v>
                </c:pt>
                <c:pt idx="10">
                  <c:v>94.70838114166861</c:v>
                </c:pt>
                <c:pt idx="11">
                  <c:v>94.70838114166861</c:v>
                </c:pt>
                <c:pt idx="12">
                  <c:v>94.70838114166861</c:v>
                </c:pt>
                <c:pt idx="13">
                  <c:v>94.70838114166861</c:v>
                </c:pt>
                <c:pt idx="14">
                  <c:v>94.70838114166861</c:v>
                </c:pt>
                <c:pt idx="15">
                  <c:v>94.70838114166861</c:v>
                </c:pt>
                <c:pt idx="16">
                  <c:v>94.70838114166861</c:v>
                </c:pt>
                <c:pt idx="17">
                  <c:v>94.70838114166861</c:v>
                </c:pt>
                <c:pt idx="18">
                  <c:v>94.70838114166861</c:v>
                </c:pt>
                <c:pt idx="19">
                  <c:v>94.70838114166861</c:v>
                </c:pt>
                <c:pt idx="20">
                  <c:v>94.70838114166861</c:v>
                </c:pt>
                <c:pt idx="21">
                  <c:v>94.70838114166861</c:v>
                </c:pt>
                <c:pt idx="22">
                  <c:v>94.70838114166861</c:v>
                </c:pt>
                <c:pt idx="23">
                  <c:v>94.70838114166861</c:v>
                </c:pt>
                <c:pt idx="24">
                  <c:v>94.70838114166861</c:v>
                </c:pt>
                <c:pt idx="25">
                  <c:v>94.70838114166861</c:v>
                </c:pt>
                <c:pt idx="26">
                  <c:v>94.70838114166861</c:v>
                </c:pt>
                <c:pt idx="27">
                  <c:v>94.70838114166861</c:v>
                </c:pt>
                <c:pt idx="28">
                  <c:v>94.70838114166861</c:v>
                </c:pt>
                <c:pt idx="29">
                  <c:v>94.70838114166861</c:v>
                </c:pt>
                <c:pt idx="30">
                  <c:v>94.70838114166861</c:v>
                </c:pt>
                <c:pt idx="31">
                  <c:v>94.70838114166861</c:v>
                </c:pt>
                <c:pt idx="32">
                  <c:v>94.70838114166861</c:v>
                </c:pt>
                <c:pt idx="33">
                  <c:v>94.70838114166861</c:v>
                </c:pt>
                <c:pt idx="34">
                  <c:v>94.70838114166861</c:v>
                </c:pt>
                <c:pt idx="35">
                  <c:v>94.70838114166861</c:v>
                </c:pt>
                <c:pt idx="36">
                  <c:v>94.70838114166861</c:v>
                </c:pt>
                <c:pt idx="37">
                  <c:v>94.70838114166861</c:v>
                </c:pt>
                <c:pt idx="38">
                  <c:v>94.70838114166861</c:v>
                </c:pt>
                <c:pt idx="39">
                  <c:v>94.70838114166861</c:v>
                </c:pt>
                <c:pt idx="40">
                  <c:v>94.70838114166861</c:v>
                </c:pt>
                <c:pt idx="41">
                  <c:v>94.70838114166861</c:v>
                </c:pt>
                <c:pt idx="42">
                  <c:v>94.70838114166861</c:v>
                </c:pt>
                <c:pt idx="43">
                  <c:v>94.70838114166861</c:v>
                </c:pt>
                <c:pt idx="44">
                  <c:v>94.70838114166861</c:v>
                </c:pt>
                <c:pt idx="45">
                  <c:v>94.70838114166861</c:v>
                </c:pt>
                <c:pt idx="46">
                  <c:v>94.70838114166861</c:v>
                </c:pt>
                <c:pt idx="47">
                  <c:v>94.70838114166861</c:v>
                </c:pt>
                <c:pt idx="48">
                  <c:v>94.70838114166861</c:v>
                </c:pt>
                <c:pt idx="49">
                  <c:v>94.70838114166861</c:v>
                </c:pt>
                <c:pt idx="50">
                  <c:v>94.70838114166861</c:v>
                </c:pt>
                <c:pt idx="51">
                  <c:v>94.70838114166861</c:v>
                </c:pt>
              </c:numCache>
            </c:numRef>
          </c:val>
          <c:smooth val="0"/>
        </c:ser>
        <c:ser>
          <c:idx val="3"/>
          <c:order val="3"/>
          <c:tx>
            <c:strRef>
              <c:f>Sheet1!$F$1</c:f>
              <c:strCache>
                <c:ptCount val="1"/>
                <c:pt idx="0">
                  <c:v>LCL</c:v>
                </c:pt>
              </c:strCache>
            </c:strRef>
          </c:tx>
          <c:spPr>
            <a:ln w="28575" cap="rnd">
              <a:solidFill>
                <a:srgbClr val="FF0000"/>
              </a:solidFill>
              <a:round/>
            </a:ln>
            <a:effectLst/>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Sheet1!$F$2:$F$53</c:f>
              <c:numCache>
                <c:formatCode>0.00</c:formatCode>
                <c:ptCount val="52"/>
                <c:pt idx="0">
                  <c:v>91.520272704485222</c:v>
                </c:pt>
                <c:pt idx="1">
                  <c:v>91.520272704485222</c:v>
                </c:pt>
                <c:pt idx="2">
                  <c:v>91.520272704485222</c:v>
                </c:pt>
                <c:pt idx="3">
                  <c:v>91.520272704485222</c:v>
                </c:pt>
                <c:pt idx="4">
                  <c:v>91.520272704485222</c:v>
                </c:pt>
                <c:pt idx="5">
                  <c:v>91.520272704485222</c:v>
                </c:pt>
                <c:pt idx="6">
                  <c:v>91.520272704485222</c:v>
                </c:pt>
                <c:pt idx="7">
                  <c:v>91.520272704485222</c:v>
                </c:pt>
                <c:pt idx="8">
                  <c:v>91.520272704485222</c:v>
                </c:pt>
                <c:pt idx="9">
                  <c:v>91.520272704485222</c:v>
                </c:pt>
                <c:pt idx="10">
                  <c:v>91.520272704485222</c:v>
                </c:pt>
                <c:pt idx="11">
                  <c:v>91.520272704485222</c:v>
                </c:pt>
                <c:pt idx="12">
                  <c:v>91.520272704485222</c:v>
                </c:pt>
                <c:pt idx="13">
                  <c:v>91.520272704485222</c:v>
                </c:pt>
                <c:pt idx="14">
                  <c:v>91.520272704485222</c:v>
                </c:pt>
                <c:pt idx="15">
                  <c:v>91.520272704485222</c:v>
                </c:pt>
                <c:pt idx="16">
                  <c:v>91.520272704485222</c:v>
                </c:pt>
                <c:pt idx="17">
                  <c:v>91.520272704485222</c:v>
                </c:pt>
                <c:pt idx="18">
                  <c:v>91.520272704485222</c:v>
                </c:pt>
                <c:pt idx="19">
                  <c:v>91.520272704485222</c:v>
                </c:pt>
                <c:pt idx="20">
                  <c:v>91.520272704485222</c:v>
                </c:pt>
                <c:pt idx="21">
                  <c:v>91.520272704485222</c:v>
                </c:pt>
                <c:pt idx="22">
                  <c:v>91.520272704485222</c:v>
                </c:pt>
                <c:pt idx="23">
                  <c:v>91.520272704485222</c:v>
                </c:pt>
                <c:pt idx="24">
                  <c:v>91.520272704485222</c:v>
                </c:pt>
                <c:pt idx="25">
                  <c:v>91.520272704485222</c:v>
                </c:pt>
                <c:pt idx="26">
                  <c:v>91.520272704485222</c:v>
                </c:pt>
                <c:pt idx="27">
                  <c:v>91.520272704485222</c:v>
                </c:pt>
                <c:pt idx="28">
                  <c:v>91.520272704485222</c:v>
                </c:pt>
                <c:pt idx="29">
                  <c:v>91.520272704485222</c:v>
                </c:pt>
                <c:pt idx="30">
                  <c:v>91.520272704485222</c:v>
                </c:pt>
                <c:pt idx="31">
                  <c:v>91.520272704485222</c:v>
                </c:pt>
                <c:pt idx="32">
                  <c:v>91.520272704485222</c:v>
                </c:pt>
                <c:pt idx="33">
                  <c:v>91.520272704485222</c:v>
                </c:pt>
                <c:pt idx="34">
                  <c:v>91.520272704485222</c:v>
                </c:pt>
                <c:pt idx="35">
                  <c:v>91.520272704485222</c:v>
                </c:pt>
                <c:pt idx="36">
                  <c:v>91.520272704485222</c:v>
                </c:pt>
                <c:pt idx="37">
                  <c:v>91.520272704485222</c:v>
                </c:pt>
                <c:pt idx="38">
                  <c:v>91.520272704485222</c:v>
                </c:pt>
                <c:pt idx="39">
                  <c:v>91.520272704485222</c:v>
                </c:pt>
                <c:pt idx="40">
                  <c:v>91.520272704485222</c:v>
                </c:pt>
                <c:pt idx="41">
                  <c:v>91.520272704485222</c:v>
                </c:pt>
                <c:pt idx="42">
                  <c:v>91.520272704485222</c:v>
                </c:pt>
                <c:pt idx="43">
                  <c:v>91.520272704485222</c:v>
                </c:pt>
                <c:pt idx="44">
                  <c:v>91.520272704485222</c:v>
                </c:pt>
                <c:pt idx="45">
                  <c:v>91.520272704485222</c:v>
                </c:pt>
                <c:pt idx="46">
                  <c:v>91.520272704485222</c:v>
                </c:pt>
                <c:pt idx="47">
                  <c:v>91.520272704485222</c:v>
                </c:pt>
                <c:pt idx="48">
                  <c:v>91.520272704485222</c:v>
                </c:pt>
                <c:pt idx="49">
                  <c:v>91.520272704485222</c:v>
                </c:pt>
                <c:pt idx="50">
                  <c:v>91.520272704485222</c:v>
                </c:pt>
                <c:pt idx="51">
                  <c:v>91.520272704485222</c:v>
                </c:pt>
              </c:numCache>
            </c:numRef>
          </c:val>
          <c:smooth val="0"/>
        </c:ser>
        <c:ser>
          <c:idx val="4"/>
          <c:order val="4"/>
          <c:tx>
            <c:strRef>
              <c:f>Sheet1!$G$1</c:f>
              <c:strCache>
                <c:ptCount val="1"/>
                <c:pt idx="0">
                  <c:v>UWB</c:v>
                </c:pt>
              </c:strCache>
            </c:strRef>
          </c:tx>
          <c:spPr>
            <a:ln>
              <a:solidFill>
                <a:srgbClr val="000099"/>
              </a:solidFill>
            </a:ln>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Sheet1!$G$2:$G$53</c:f>
              <c:numCache>
                <c:formatCode>0.00</c:formatCode>
                <c:ptCount val="52"/>
                <c:pt idx="0">
                  <c:v>97.896489578851984</c:v>
                </c:pt>
                <c:pt idx="1">
                  <c:v>97.896489578851984</c:v>
                </c:pt>
                <c:pt idx="2">
                  <c:v>97.896489578851984</c:v>
                </c:pt>
                <c:pt idx="3">
                  <c:v>97.896489578851984</c:v>
                </c:pt>
                <c:pt idx="4">
                  <c:v>97.896489578851984</c:v>
                </c:pt>
                <c:pt idx="5">
                  <c:v>97.896489578851984</c:v>
                </c:pt>
                <c:pt idx="6">
                  <c:v>97.896489578851984</c:v>
                </c:pt>
                <c:pt idx="7">
                  <c:v>97.896489578851984</c:v>
                </c:pt>
                <c:pt idx="8">
                  <c:v>97.896489578851984</c:v>
                </c:pt>
                <c:pt idx="9">
                  <c:v>97.896489578851984</c:v>
                </c:pt>
                <c:pt idx="10">
                  <c:v>97.896489578851984</c:v>
                </c:pt>
                <c:pt idx="11">
                  <c:v>97.896489578851984</c:v>
                </c:pt>
                <c:pt idx="12">
                  <c:v>97.896489578851984</c:v>
                </c:pt>
                <c:pt idx="13">
                  <c:v>97.896489578851984</c:v>
                </c:pt>
                <c:pt idx="14">
                  <c:v>97.896489578851984</c:v>
                </c:pt>
                <c:pt idx="15">
                  <c:v>97.896489578851984</c:v>
                </c:pt>
                <c:pt idx="16">
                  <c:v>97.896489578851984</c:v>
                </c:pt>
                <c:pt idx="17">
                  <c:v>97.896489578851984</c:v>
                </c:pt>
                <c:pt idx="18">
                  <c:v>97.896489578851984</c:v>
                </c:pt>
                <c:pt idx="19">
                  <c:v>97.896489578851984</c:v>
                </c:pt>
                <c:pt idx="20">
                  <c:v>97.896489578851984</c:v>
                </c:pt>
                <c:pt idx="21">
                  <c:v>97.896489578851984</c:v>
                </c:pt>
                <c:pt idx="22">
                  <c:v>97.896489578851984</c:v>
                </c:pt>
                <c:pt idx="23">
                  <c:v>97.896489578851984</c:v>
                </c:pt>
                <c:pt idx="24">
                  <c:v>97.896489578851984</c:v>
                </c:pt>
                <c:pt idx="25">
                  <c:v>97.896489578851984</c:v>
                </c:pt>
                <c:pt idx="26">
                  <c:v>97.896489578851984</c:v>
                </c:pt>
                <c:pt idx="27">
                  <c:v>97.896489578851984</c:v>
                </c:pt>
                <c:pt idx="28">
                  <c:v>97.896489578851984</c:v>
                </c:pt>
                <c:pt idx="29">
                  <c:v>97.896489578851984</c:v>
                </c:pt>
                <c:pt idx="30">
                  <c:v>97.896489578851984</c:v>
                </c:pt>
                <c:pt idx="31">
                  <c:v>97.896489578851984</c:v>
                </c:pt>
                <c:pt idx="32">
                  <c:v>97.896489578851984</c:v>
                </c:pt>
                <c:pt idx="33">
                  <c:v>97.896489578851984</c:v>
                </c:pt>
                <c:pt idx="34">
                  <c:v>97.896489578851984</c:v>
                </c:pt>
                <c:pt idx="35">
                  <c:v>97.896489578851984</c:v>
                </c:pt>
                <c:pt idx="36">
                  <c:v>97.896489578851984</c:v>
                </c:pt>
                <c:pt idx="37">
                  <c:v>97.896489578851984</c:v>
                </c:pt>
                <c:pt idx="38">
                  <c:v>97.896489578851984</c:v>
                </c:pt>
                <c:pt idx="39">
                  <c:v>97.896489578851984</c:v>
                </c:pt>
                <c:pt idx="40">
                  <c:v>97.896489578851984</c:v>
                </c:pt>
                <c:pt idx="41">
                  <c:v>97.896489578851984</c:v>
                </c:pt>
                <c:pt idx="42">
                  <c:v>97.896489578851984</c:v>
                </c:pt>
                <c:pt idx="43">
                  <c:v>97.896489578851984</c:v>
                </c:pt>
                <c:pt idx="44">
                  <c:v>97.896489578851984</c:v>
                </c:pt>
                <c:pt idx="45">
                  <c:v>97.896489578851984</c:v>
                </c:pt>
                <c:pt idx="46">
                  <c:v>97.896489578851984</c:v>
                </c:pt>
                <c:pt idx="47">
                  <c:v>97.896489578851984</c:v>
                </c:pt>
                <c:pt idx="48">
                  <c:v>97.896489578851984</c:v>
                </c:pt>
                <c:pt idx="49">
                  <c:v>97.896489578851984</c:v>
                </c:pt>
                <c:pt idx="50">
                  <c:v>97.896489578851984</c:v>
                </c:pt>
                <c:pt idx="51">
                  <c:v>97.896489578851984</c:v>
                </c:pt>
              </c:numCache>
            </c:numRef>
          </c:val>
          <c:smooth val="0"/>
        </c:ser>
        <c:ser>
          <c:idx val="5"/>
          <c:order val="5"/>
          <c:tx>
            <c:strRef>
              <c:f>Sheet1!$H$1</c:f>
              <c:strCache>
                <c:ptCount val="1"/>
                <c:pt idx="0">
                  <c:v>LWB</c:v>
                </c:pt>
              </c:strCache>
            </c:strRef>
          </c:tx>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Sheet1!$H$2:$H$53</c:f>
              <c:numCache>
                <c:formatCode>0.00</c:formatCode>
                <c:ptCount val="52"/>
                <c:pt idx="0">
                  <c:v>88.332164267301849</c:v>
                </c:pt>
                <c:pt idx="1">
                  <c:v>88.332164267301849</c:v>
                </c:pt>
                <c:pt idx="2">
                  <c:v>88.332164267301849</c:v>
                </c:pt>
                <c:pt idx="3">
                  <c:v>88.332164267301849</c:v>
                </c:pt>
                <c:pt idx="4">
                  <c:v>88.332164267301849</c:v>
                </c:pt>
                <c:pt idx="5">
                  <c:v>88.332164267301849</c:v>
                </c:pt>
                <c:pt idx="6">
                  <c:v>88.332164267301849</c:v>
                </c:pt>
                <c:pt idx="7">
                  <c:v>88.332164267301849</c:v>
                </c:pt>
                <c:pt idx="8">
                  <c:v>88.332164267301849</c:v>
                </c:pt>
                <c:pt idx="9">
                  <c:v>88.332164267301849</c:v>
                </c:pt>
                <c:pt idx="10">
                  <c:v>88.332164267301849</c:v>
                </c:pt>
                <c:pt idx="11">
                  <c:v>88.332164267301849</c:v>
                </c:pt>
                <c:pt idx="12">
                  <c:v>88.332164267301849</c:v>
                </c:pt>
                <c:pt idx="13">
                  <c:v>88.332164267301849</c:v>
                </c:pt>
                <c:pt idx="14">
                  <c:v>88.332164267301849</c:v>
                </c:pt>
                <c:pt idx="15">
                  <c:v>88.332164267301849</c:v>
                </c:pt>
                <c:pt idx="16">
                  <c:v>88.332164267301849</c:v>
                </c:pt>
                <c:pt idx="17">
                  <c:v>88.332164267301849</c:v>
                </c:pt>
                <c:pt idx="18">
                  <c:v>88.332164267301849</c:v>
                </c:pt>
                <c:pt idx="19">
                  <c:v>88.332164267301849</c:v>
                </c:pt>
                <c:pt idx="20">
                  <c:v>88.332164267301849</c:v>
                </c:pt>
                <c:pt idx="21">
                  <c:v>88.332164267301849</c:v>
                </c:pt>
                <c:pt idx="22">
                  <c:v>88.332164267301849</c:v>
                </c:pt>
                <c:pt idx="23">
                  <c:v>88.332164267301849</c:v>
                </c:pt>
                <c:pt idx="24">
                  <c:v>88.332164267301849</c:v>
                </c:pt>
                <c:pt idx="25">
                  <c:v>88.332164267301849</c:v>
                </c:pt>
                <c:pt idx="26">
                  <c:v>88.332164267301849</c:v>
                </c:pt>
                <c:pt idx="27">
                  <c:v>88.332164267301849</c:v>
                </c:pt>
                <c:pt idx="28">
                  <c:v>88.332164267301849</c:v>
                </c:pt>
                <c:pt idx="29">
                  <c:v>88.332164267301849</c:v>
                </c:pt>
                <c:pt idx="30">
                  <c:v>88.332164267301849</c:v>
                </c:pt>
                <c:pt idx="31">
                  <c:v>88.332164267301849</c:v>
                </c:pt>
                <c:pt idx="32">
                  <c:v>88.332164267301849</c:v>
                </c:pt>
                <c:pt idx="33">
                  <c:v>88.332164267301849</c:v>
                </c:pt>
                <c:pt idx="34">
                  <c:v>88.332164267301849</c:v>
                </c:pt>
                <c:pt idx="35">
                  <c:v>88.332164267301849</c:v>
                </c:pt>
                <c:pt idx="36">
                  <c:v>88.332164267301849</c:v>
                </c:pt>
                <c:pt idx="37">
                  <c:v>88.332164267301849</c:v>
                </c:pt>
                <c:pt idx="38">
                  <c:v>88.332164267301849</c:v>
                </c:pt>
                <c:pt idx="39">
                  <c:v>88.332164267301849</c:v>
                </c:pt>
                <c:pt idx="40">
                  <c:v>88.332164267301849</c:v>
                </c:pt>
                <c:pt idx="41">
                  <c:v>88.332164267301849</c:v>
                </c:pt>
                <c:pt idx="42">
                  <c:v>88.332164267301849</c:v>
                </c:pt>
                <c:pt idx="43">
                  <c:v>88.332164267301849</c:v>
                </c:pt>
                <c:pt idx="44">
                  <c:v>88.332164267301849</c:v>
                </c:pt>
                <c:pt idx="45">
                  <c:v>88.332164267301849</c:v>
                </c:pt>
                <c:pt idx="46">
                  <c:v>88.332164267301849</c:v>
                </c:pt>
                <c:pt idx="47">
                  <c:v>88.332164267301849</c:v>
                </c:pt>
                <c:pt idx="48">
                  <c:v>88.332164267301849</c:v>
                </c:pt>
                <c:pt idx="49">
                  <c:v>88.332164267301849</c:v>
                </c:pt>
                <c:pt idx="50">
                  <c:v>88.332164267301849</c:v>
                </c:pt>
                <c:pt idx="51">
                  <c:v>88.332164267301849</c:v>
                </c:pt>
              </c:numCache>
            </c:numRef>
          </c:val>
          <c:smooth val="0"/>
        </c:ser>
        <c:ser>
          <c:idx val="6"/>
          <c:order val="6"/>
          <c:tx>
            <c:strRef>
              <c:f>Sheet1!$I$1</c:f>
              <c:strCache>
                <c:ptCount val="1"/>
                <c:pt idx="0">
                  <c:v>SPLY</c:v>
                </c:pt>
              </c:strCache>
            </c:strRef>
          </c:tx>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Sheet1!$I$2:$I$53</c:f>
              <c:numCache>
                <c:formatCode>0.00</c:formatCode>
                <c:ptCount val="52"/>
                <c:pt idx="0">
                  <c:v>90.16</c:v>
                </c:pt>
                <c:pt idx="1">
                  <c:v>90.15</c:v>
                </c:pt>
                <c:pt idx="2">
                  <c:v>90.1</c:v>
                </c:pt>
                <c:pt idx="3">
                  <c:v>91.65</c:v>
                </c:pt>
                <c:pt idx="4">
                  <c:v>92.34</c:v>
                </c:pt>
                <c:pt idx="5">
                  <c:v>92.13</c:v>
                </c:pt>
                <c:pt idx="6">
                  <c:v>91.95</c:v>
                </c:pt>
                <c:pt idx="7">
                  <c:v>92.47</c:v>
                </c:pt>
                <c:pt idx="8">
                  <c:v>92.44</c:v>
                </c:pt>
                <c:pt idx="9">
                  <c:v>92.46</c:v>
                </c:pt>
                <c:pt idx="10">
                  <c:v>91.73</c:v>
                </c:pt>
                <c:pt idx="11">
                  <c:v>90.59</c:v>
                </c:pt>
                <c:pt idx="12">
                  <c:v>91.58</c:v>
                </c:pt>
                <c:pt idx="13">
                  <c:v>91.6</c:v>
                </c:pt>
                <c:pt idx="14">
                  <c:v>92.1</c:v>
                </c:pt>
                <c:pt idx="15">
                  <c:v>91.12</c:v>
                </c:pt>
                <c:pt idx="16">
                  <c:v>92.57</c:v>
                </c:pt>
                <c:pt idx="17">
                  <c:v>91.62</c:v>
                </c:pt>
                <c:pt idx="18">
                  <c:v>91.31</c:v>
                </c:pt>
                <c:pt idx="19">
                  <c:v>91.1</c:v>
                </c:pt>
                <c:pt idx="20">
                  <c:v>90.98</c:v>
                </c:pt>
                <c:pt idx="21">
                  <c:v>86.65</c:v>
                </c:pt>
                <c:pt idx="22">
                  <c:v>88.02</c:v>
                </c:pt>
                <c:pt idx="23">
                  <c:v>88.41</c:v>
                </c:pt>
                <c:pt idx="24">
                  <c:v>87.14</c:v>
                </c:pt>
                <c:pt idx="25">
                  <c:v>87.64</c:v>
                </c:pt>
                <c:pt idx="26">
                  <c:v>90.69</c:v>
                </c:pt>
                <c:pt idx="27">
                  <c:v>89.54</c:v>
                </c:pt>
                <c:pt idx="28">
                  <c:v>91.27</c:v>
                </c:pt>
                <c:pt idx="29">
                  <c:v>83.37</c:v>
                </c:pt>
                <c:pt idx="30">
                  <c:v>83.96</c:v>
                </c:pt>
                <c:pt idx="31">
                  <c:v>91.24</c:v>
                </c:pt>
                <c:pt idx="32">
                  <c:v>93.39</c:v>
                </c:pt>
                <c:pt idx="33">
                  <c:v>92.96</c:v>
                </c:pt>
                <c:pt idx="34">
                  <c:v>93.05</c:v>
                </c:pt>
                <c:pt idx="35">
                  <c:v>93.25</c:v>
                </c:pt>
                <c:pt idx="36">
                  <c:v>92.61</c:v>
                </c:pt>
                <c:pt idx="37">
                  <c:v>93.58</c:v>
                </c:pt>
                <c:pt idx="38">
                  <c:v>93.76</c:v>
                </c:pt>
                <c:pt idx="39">
                  <c:v>94.01</c:v>
                </c:pt>
                <c:pt idx="40">
                  <c:v>93.5</c:v>
                </c:pt>
                <c:pt idx="41">
                  <c:v>94.53</c:v>
                </c:pt>
                <c:pt idx="42">
                  <c:v>94.71</c:v>
                </c:pt>
                <c:pt idx="43">
                  <c:v>94.44</c:v>
                </c:pt>
                <c:pt idx="44">
                  <c:v>94.27</c:v>
                </c:pt>
                <c:pt idx="45">
                  <c:v>95.11</c:v>
                </c:pt>
                <c:pt idx="46">
                  <c:v>95.18</c:v>
                </c:pt>
                <c:pt idx="47" formatCode="General">
                  <c:v>95.29</c:v>
                </c:pt>
                <c:pt idx="48" formatCode="General">
                  <c:v>94.58</c:v>
                </c:pt>
                <c:pt idx="49" formatCode="General">
                  <c:v>95.06</c:v>
                </c:pt>
                <c:pt idx="50" formatCode="General">
                  <c:v>95.15</c:v>
                </c:pt>
                <c:pt idx="51" formatCode="General">
                  <c:v>95.49</c:v>
                </c:pt>
              </c:numCache>
            </c:numRef>
          </c:val>
          <c:smooth val="0"/>
        </c:ser>
        <c:dLbls>
          <c:showLegendKey val="0"/>
          <c:showVal val="0"/>
          <c:showCatName val="0"/>
          <c:showSerName val="0"/>
          <c:showPercent val="0"/>
          <c:showBubbleSize val="0"/>
        </c:dLbls>
        <c:smooth val="0"/>
        <c:axId val="244066424"/>
        <c:axId val="297849912"/>
      </c:lineChart>
      <c:catAx>
        <c:axId val="244066424"/>
        <c:scaling>
          <c:orientation val="minMax"/>
        </c:scaling>
        <c:delete val="0"/>
        <c:axPos val="b"/>
        <c:numFmt formatCode="m/d/yy;@" sourceLinked="0"/>
        <c:majorTickMark val="none"/>
        <c:minorTickMark val="none"/>
        <c:tickLblPos val="nextTo"/>
        <c:spPr>
          <a:noFill/>
          <a:ln w="1587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ln>
                  <a:noFill/>
                </a:ln>
                <a:solidFill>
                  <a:schemeClr val="tx1">
                    <a:lumMod val="95000"/>
                    <a:lumOff val="5000"/>
                  </a:schemeClr>
                </a:solidFill>
                <a:latin typeface="+mn-lt"/>
                <a:ea typeface="+mn-ea"/>
                <a:cs typeface="+mn-cs"/>
              </a:defRPr>
            </a:pPr>
            <a:endParaRPr lang="en-US"/>
          </a:p>
        </c:txPr>
        <c:crossAx val="297849912"/>
        <c:crosses val="autoZero"/>
        <c:auto val="1"/>
        <c:lblAlgn val="ctr"/>
        <c:lblOffset val="100"/>
        <c:tickLblSkip val="1"/>
        <c:tickMarkSkip val="1"/>
        <c:noMultiLvlLbl val="0"/>
      </c:catAx>
      <c:valAx>
        <c:axId val="297849912"/>
        <c:scaling>
          <c:orientation val="minMax"/>
          <c:max val="100"/>
          <c:min val="70"/>
        </c:scaling>
        <c:delete val="0"/>
        <c:axPos val="l"/>
        <c:majorGridlines>
          <c:spPr>
            <a:ln>
              <a:solidFill>
                <a:srgbClr val="E7E6E6"/>
              </a:solidFill>
            </a:ln>
          </c:spPr>
        </c:majorGridlines>
        <c:numFmt formatCode="_(* #,##0_);_(* \(#,##0\);_(* &quot;-&quot;_);_(@_)" sourceLinked="0"/>
        <c:majorTickMark val="none"/>
        <c:minorTickMark val="none"/>
        <c:tickLblPos val="nextTo"/>
        <c:spPr>
          <a:noFill/>
          <a:ln w="15875">
            <a:solidFill>
              <a:schemeClr val="tx1">
                <a:lumMod val="15000"/>
                <a:lumOff val="85000"/>
              </a:schemeClr>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244066424"/>
        <c:crosses val="autoZero"/>
        <c:crossBetween val="between"/>
        <c:majorUnit val="5"/>
      </c:valAx>
      <c:spPr>
        <a:ln>
          <a:noFill/>
        </a:ln>
      </c:spPr>
    </c:plotArea>
    <c:legend>
      <c:legendPos val="b"/>
      <c:legendEntry>
        <c:idx val="0"/>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9.3131233595800528E-2"/>
          <c:y val="0.95256814855611216"/>
          <c:w val="0.80262631233595805"/>
          <c:h val="4.743185144388779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Sheet1!$A$5</c:f>
              <c:strCache>
                <c:ptCount val="1"/>
                <c:pt idx="0">
                  <c:v>FY17 Q3</c:v>
                </c:pt>
              </c:strCache>
            </c:strRef>
          </c:tx>
          <c:spPr>
            <a:solidFill>
              <a:schemeClr val="accent1">
                <a:lumMod val="75000"/>
              </a:schemeClr>
            </a:solidFill>
            <a:ln>
              <a:noFill/>
            </a:ln>
            <a:effectLst/>
          </c:spPr>
          <c:dLbls>
            <c:dLbl>
              <c:idx val="0"/>
              <c:layout>
                <c:manualLayout>
                  <c:x val="-2.1276595744680851E-2"/>
                  <c:y val="-3.932027135035946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6702167057659622E-2"/>
                  <c:y val="-5.746832705701462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5940423207530279E-2"/>
                  <c:y val="-0.25709408190619726"/>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2431456819264163E-2"/>
                  <c:y val="-0.4143751673076355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3687977990274731E-2"/>
                  <c:y val="-0.47486789246203487"/>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9326254233514974E-2"/>
                  <c:y val="-0.4836617246809366"/>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95808424407257E-2"/>
                  <c:y val="-0.47981805503027969"/>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Sheet1!$B$5:$H$5</c:f>
              <c:numCache>
                <c:formatCode>0.0%</c:formatCode>
                <c:ptCount val="7"/>
                <c:pt idx="0" formatCode="General">
                  <c:v>0</c:v>
                </c:pt>
                <c:pt idx="1">
                  <c:v>0.20699999999999999</c:v>
                </c:pt>
                <c:pt idx="2">
                  <c:v>0.63100000000000001</c:v>
                </c:pt>
                <c:pt idx="3">
                  <c:v>0.95599999999999996</c:v>
                </c:pt>
                <c:pt idx="4">
                  <c:v>0.98799999999999999</c:v>
                </c:pt>
                <c:pt idx="5">
                  <c:v>0.995</c:v>
                </c:pt>
                <c:pt idx="6">
                  <c:v>1</c:v>
                </c:pt>
              </c:numCache>
            </c:numRef>
          </c:val>
        </c:ser>
        <c:ser>
          <c:idx val="1"/>
          <c:order val="1"/>
          <c:tx>
            <c:strRef>
              <c:f>Sheet1!$A$6</c:f>
              <c:strCache>
                <c:ptCount val="1"/>
                <c:pt idx="0">
                  <c:v>FY16 Q3</c:v>
                </c:pt>
              </c:strCache>
            </c:strRef>
          </c:tx>
          <c:spPr>
            <a:solidFill>
              <a:schemeClr val="accent1">
                <a:lumMod val="40000"/>
                <a:lumOff val="60000"/>
              </a:schemeClr>
            </a:solidFill>
            <a:ln>
              <a:noFill/>
            </a:ln>
            <a:effectLst/>
          </c:spPr>
          <c:dLbls>
            <c:dLbl>
              <c:idx val="0"/>
              <c:layout>
                <c:manualLayout>
                  <c:x val="4.0780141843971635E-2"/>
                  <c:y val="-6.0492725154400453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1914846661037118E-2"/>
                  <c:y val="-1.512318128859972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0179228750751033E-2"/>
                  <c:y val="-0.28129117196795689"/>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1914846661037152E-2"/>
                  <c:y val="-0.405301258534475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3687943262411348E-2"/>
                  <c:y val="-0.43857225736939531"/>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9502946667023452E-2"/>
                  <c:y val="-0.43857225736939526"/>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921157722373306E-2"/>
                  <c:y val="-0.44352241993764008"/>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Sheet1!$B$6:$H$6</c:f>
              <c:numCache>
                <c:formatCode>0.0%</c:formatCode>
                <c:ptCount val="7"/>
                <c:pt idx="0" formatCode="General">
                  <c:v>0</c:v>
                </c:pt>
                <c:pt idx="1">
                  <c:v>0.19600000000000001</c:v>
                </c:pt>
                <c:pt idx="2">
                  <c:v>0.64200000000000002</c:v>
                </c:pt>
                <c:pt idx="3">
                  <c:v>0.95500000000000007</c:v>
                </c:pt>
                <c:pt idx="4">
                  <c:v>0.9870000000000001</c:v>
                </c:pt>
                <c:pt idx="5">
                  <c:v>0.99400000000000011</c:v>
                </c:pt>
                <c:pt idx="6">
                  <c:v>1</c:v>
                </c:pt>
              </c:numCache>
            </c:numRef>
          </c:val>
        </c:ser>
        <c:dLbls>
          <c:showLegendKey val="0"/>
          <c:showVal val="0"/>
          <c:showCatName val="0"/>
          <c:showSerName val="0"/>
          <c:showPercent val="0"/>
          <c:showBubbleSize val="0"/>
        </c:dLbls>
        <c:axId val="297851088"/>
        <c:axId val="297847560"/>
      </c:areaChart>
      <c:catAx>
        <c:axId val="297851088"/>
        <c:scaling>
          <c:orientation val="minMax"/>
        </c:scaling>
        <c:delete val="1"/>
        <c:axPos val="b"/>
        <c:majorTickMark val="none"/>
        <c:minorTickMark val="none"/>
        <c:tickLblPos val="nextTo"/>
        <c:crossAx val="297847560"/>
        <c:crosses val="autoZero"/>
        <c:auto val="0"/>
        <c:lblAlgn val="ctr"/>
        <c:lblOffset val="100"/>
        <c:noMultiLvlLbl val="0"/>
      </c:catAx>
      <c:valAx>
        <c:axId val="297847560"/>
        <c:scaling>
          <c:orientation val="minMax"/>
          <c:max val="1"/>
          <c:min val="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78510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449220975348678E-2"/>
          <c:y val="2.844274292977025E-2"/>
          <c:w val="0.92931422495079852"/>
          <c:h val="0.72869167306997451"/>
        </c:manualLayout>
      </c:layout>
      <c:lineChart>
        <c:grouping val="standard"/>
        <c:varyColors val="0"/>
        <c:ser>
          <c:idx val="0"/>
          <c:order val="0"/>
          <c:tx>
            <c:strRef>
              <c:f>Sheet1!$C$1</c:f>
              <c:strCache>
                <c:ptCount val="1"/>
                <c:pt idx="0">
                  <c:v>Marketing Mail</c:v>
                </c:pt>
              </c:strCache>
            </c:strRef>
          </c:tx>
          <c:spPr>
            <a:ln w="66675" cap="rnd">
              <a:solidFill>
                <a:schemeClr val="accent2"/>
              </a:solidFill>
              <a:round/>
            </a:ln>
            <a:effectLst/>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Sheet1!$C$2:$C$53</c:f>
              <c:numCache>
                <c:formatCode>0.00</c:formatCode>
                <c:ptCount val="52"/>
                <c:pt idx="0">
                  <c:v>92.61</c:v>
                </c:pt>
                <c:pt idx="1">
                  <c:v>91.72</c:v>
                </c:pt>
                <c:pt idx="2">
                  <c:v>92.45</c:v>
                </c:pt>
                <c:pt idx="3">
                  <c:v>93.76</c:v>
                </c:pt>
                <c:pt idx="4">
                  <c:v>92.99</c:v>
                </c:pt>
                <c:pt idx="5">
                  <c:v>92.65</c:v>
                </c:pt>
                <c:pt idx="6">
                  <c:v>93.28</c:v>
                </c:pt>
                <c:pt idx="7">
                  <c:v>93.97</c:v>
                </c:pt>
                <c:pt idx="8">
                  <c:v>92.96</c:v>
                </c:pt>
                <c:pt idx="9">
                  <c:v>91.5</c:v>
                </c:pt>
                <c:pt idx="10">
                  <c:v>91.01</c:v>
                </c:pt>
                <c:pt idx="11">
                  <c:v>91.88</c:v>
                </c:pt>
                <c:pt idx="12">
                  <c:v>91.79</c:v>
                </c:pt>
                <c:pt idx="13">
                  <c:v>91.56</c:v>
                </c:pt>
                <c:pt idx="14">
                  <c:v>88.93</c:v>
                </c:pt>
                <c:pt idx="15">
                  <c:v>88.85</c:v>
                </c:pt>
                <c:pt idx="16">
                  <c:v>90.81</c:v>
                </c:pt>
                <c:pt idx="17">
                  <c:v>89.96</c:v>
                </c:pt>
                <c:pt idx="18">
                  <c:v>88.33</c:v>
                </c:pt>
                <c:pt idx="19">
                  <c:v>88.59</c:v>
                </c:pt>
                <c:pt idx="20">
                  <c:v>86.92</c:v>
                </c:pt>
                <c:pt idx="21">
                  <c:v>89.36</c:v>
                </c:pt>
                <c:pt idx="22">
                  <c:v>89.76</c:v>
                </c:pt>
                <c:pt idx="23">
                  <c:v>89.89</c:v>
                </c:pt>
                <c:pt idx="24">
                  <c:v>90.79</c:v>
                </c:pt>
                <c:pt idx="25">
                  <c:v>88.99</c:v>
                </c:pt>
                <c:pt idx="26">
                  <c:v>90.8</c:v>
                </c:pt>
                <c:pt idx="27">
                  <c:v>89.2</c:v>
                </c:pt>
                <c:pt idx="28">
                  <c:v>88.35</c:v>
                </c:pt>
                <c:pt idx="29">
                  <c:v>91.23</c:v>
                </c:pt>
                <c:pt idx="30">
                  <c:v>91.31</c:v>
                </c:pt>
                <c:pt idx="31" formatCode="_(* #,##0.00_);_(* \(#,##0.00\);_(* &quot;-&quot;??_);_(@_)">
                  <c:v>92.18</c:v>
                </c:pt>
                <c:pt idx="32" formatCode="_(* #,##0.00_);_(* \(#,##0.00\);_(* &quot;-&quot;??_);_(@_)">
                  <c:v>92.24</c:v>
                </c:pt>
                <c:pt idx="33" formatCode="_(* #,##0.00_);_(* \(#,##0.00\);_(* &quot;-&quot;??_);_(@_)">
                  <c:v>93.25</c:v>
                </c:pt>
                <c:pt idx="34" formatCode="_(* #,##0.00_);_(* \(#,##0.00\);_(* &quot;-&quot;??_);_(@_)">
                  <c:v>93.03</c:v>
                </c:pt>
                <c:pt idx="35" formatCode="_(* #,##0.00_);_(* \(#,##0.00\);_(* &quot;-&quot;??_);_(@_)">
                  <c:v>91.42</c:v>
                </c:pt>
                <c:pt idx="36" formatCode="_(* #,##0.00_);_(* \(#,##0.00\);_(* &quot;-&quot;??_);_(@_)">
                  <c:v>89.4</c:v>
                </c:pt>
                <c:pt idx="37" formatCode="_(* #,##0.00_);_(* \(#,##0.00\);_(* &quot;-&quot;??_);_(@_)">
                  <c:v>91.31</c:v>
                </c:pt>
                <c:pt idx="38" formatCode="_(* #,##0.00_);_(* \(#,##0.00\);_(* &quot;-&quot;??_);_(@_)">
                  <c:v>92.47</c:v>
                </c:pt>
                <c:pt idx="39" formatCode="_(* #,##0.00_);_(* \(#,##0.00\);_(* &quot;-&quot;??_);_(@_)">
                  <c:v>92.69</c:v>
                </c:pt>
                <c:pt idx="40" formatCode="_(* #,##0.00_);_(* \(#,##0.00\);_(* &quot;-&quot;??_);_(@_)">
                  <c:v>91.71</c:v>
                </c:pt>
                <c:pt idx="41">
                  <c:v>92.1</c:v>
                </c:pt>
                <c:pt idx="42">
                  <c:v>92.63</c:v>
                </c:pt>
                <c:pt idx="43">
                  <c:v>91.99</c:v>
                </c:pt>
                <c:pt idx="44" formatCode="_(* #,##0.00_);_(* \(#,##0.00\);_(* &quot;-&quot;??_);_(@_)">
                  <c:v>91.99</c:v>
                </c:pt>
                <c:pt idx="45" formatCode="_(* #,##0.00_);_(* \(#,##0.00\);_(* &quot;-&quot;??_);_(@_)">
                  <c:v>92.7</c:v>
                </c:pt>
                <c:pt idx="46" formatCode="_(* #,##0.00_);_(* \(#,##0.00\);_(* &quot;-&quot;??_);_(@_)">
                  <c:v>93.47</c:v>
                </c:pt>
                <c:pt idx="47" formatCode="_(* #,##0.00_);_(* \(#,##0.00\);_(* &quot;-&quot;??_);_(@_)">
                  <c:v>92.24</c:v>
                </c:pt>
                <c:pt idx="48" formatCode="_(* #,##0.00_);_(* \(#,##0.00\);_(* &quot;-&quot;??_);_(@_)">
                  <c:v>93.32</c:v>
                </c:pt>
                <c:pt idx="49" formatCode="_(* #,##0.00_);_(* \(#,##0.00\);_(* &quot;-&quot;??_);_(@_)">
                  <c:v>93.09</c:v>
                </c:pt>
                <c:pt idx="50" formatCode="_(* #,##0.00_);_(* \(#,##0.00\);_(* &quot;-&quot;??_);_(@_)">
                  <c:v>92.68</c:v>
                </c:pt>
                <c:pt idx="51" formatCode="_(* #,##0.00_);_(* \(#,##0.00\);_(* &quot;-&quot;??_);_(@_)">
                  <c:v>93.58</c:v>
                </c:pt>
              </c:numCache>
            </c:numRef>
          </c:val>
          <c:smooth val="0"/>
        </c:ser>
        <c:ser>
          <c:idx val="2"/>
          <c:order val="1"/>
          <c:tx>
            <c:strRef>
              <c:f>Sheet1!$D$1</c:f>
              <c:strCache>
                <c:ptCount val="1"/>
                <c:pt idx="0">
                  <c:v>Target</c:v>
                </c:pt>
              </c:strCache>
            </c:strRef>
          </c:tx>
          <c:spPr>
            <a:ln w="28575" cap="rnd">
              <a:solidFill>
                <a:srgbClr val="008000"/>
              </a:solidFill>
              <a:prstDash val="dash"/>
              <a:round/>
            </a:ln>
            <a:effectLst>
              <a:outerShdw blurRad="50800" dist="38100" dir="5400000" algn="t" rotWithShape="0">
                <a:prstClr val="black">
                  <a:alpha val="40000"/>
                </a:prstClr>
              </a:outerShdw>
            </a:effectLst>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Sheet1!$D$2:$D$53</c:f>
              <c:numCache>
                <c:formatCode>_(* #,##0.00_);_(* \(#,##0.00\);_(* "-"??_);_(@_)</c:formatCode>
                <c:ptCount val="52"/>
                <c:pt idx="0">
                  <c:v>91</c:v>
                </c:pt>
                <c:pt idx="1">
                  <c:v>91</c:v>
                </c:pt>
                <c:pt idx="2">
                  <c:v>91</c:v>
                </c:pt>
                <c:pt idx="3">
                  <c:v>91</c:v>
                </c:pt>
                <c:pt idx="4">
                  <c:v>91</c:v>
                </c:pt>
                <c:pt idx="5">
                  <c:v>91</c:v>
                </c:pt>
                <c:pt idx="6">
                  <c:v>91</c:v>
                </c:pt>
                <c:pt idx="7">
                  <c:v>91</c:v>
                </c:pt>
                <c:pt idx="8">
                  <c:v>91</c:v>
                </c:pt>
                <c:pt idx="9">
                  <c:v>91</c:v>
                </c:pt>
                <c:pt idx="10">
                  <c:v>91</c:v>
                </c:pt>
                <c:pt idx="11">
                  <c:v>91</c:v>
                </c:pt>
                <c:pt idx="12">
                  <c:v>91</c:v>
                </c:pt>
                <c:pt idx="13">
                  <c:v>91</c:v>
                </c:pt>
                <c:pt idx="14">
                  <c:v>91</c:v>
                </c:pt>
                <c:pt idx="15">
                  <c:v>91</c:v>
                </c:pt>
                <c:pt idx="16">
                  <c:v>91</c:v>
                </c:pt>
                <c:pt idx="17">
                  <c:v>91</c:v>
                </c:pt>
                <c:pt idx="18">
                  <c:v>91</c:v>
                </c:pt>
                <c:pt idx="19">
                  <c:v>91</c:v>
                </c:pt>
                <c:pt idx="20">
                  <c:v>91</c:v>
                </c:pt>
                <c:pt idx="21">
                  <c:v>91</c:v>
                </c:pt>
                <c:pt idx="22">
                  <c:v>91</c:v>
                </c:pt>
                <c:pt idx="23">
                  <c:v>91</c:v>
                </c:pt>
                <c:pt idx="24">
                  <c:v>91</c:v>
                </c:pt>
                <c:pt idx="25">
                  <c:v>91</c:v>
                </c:pt>
                <c:pt idx="26">
                  <c:v>91</c:v>
                </c:pt>
                <c:pt idx="27">
                  <c:v>91</c:v>
                </c:pt>
                <c:pt idx="28">
                  <c:v>91</c:v>
                </c:pt>
                <c:pt idx="29">
                  <c:v>91</c:v>
                </c:pt>
                <c:pt idx="30">
                  <c:v>91</c:v>
                </c:pt>
                <c:pt idx="31">
                  <c:v>91</c:v>
                </c:pt>
                <c:pt idx="32">
                  <c:v>91</c:v>
                </c:pt>
                <c:pt idx="33">
                  <c:v>91</c:v>
                </c:pt>
                <c:pt idx="34">
                  <c:v>91</c:v>
                </c:pt>
                <c:pt idx="35">
                  <c:v>91</c:v>
                </c:pt>
                <c:pt idx="36">
                  <c:v>91</c:v>
                </c:pt>
                <c:pt idx="37">
                  <c:v>91</c:v>
                </c:pt>
                <c:pt idx="38">
                  <c:v>91</c:v>
                </c:pt>
                <c:pt idx="39">
                  <c:v>91</c:v>
                </c:pt>
                <c:pt idx="40">
                  <c:v>91</c:v>
                </c:pt>
                <c:pt idx="41">
                  <c:v>91</c:v>
                </c:pt>
                <c:pt idx="42">
                  <c:v>91</c:v>
                </c:pt>
                <c:pt idx="43">
                  <c:v>91</c:v>
                </c:pt>
                <c:pt idx="44">
                  <c:v>91</c:v>
                </c:pt>
                <c:pt idx="45">
                  <c:v>91</c:v>
                </c:pt>
                <c:pt idx="46">
                  <c:v>91</c:v>
                </c:pt>
                <c:pt idx="47">
                  <c:v>91</c:v>
                </c:pt>
                <c:pt idx="48">
                  <c:v>91</c:v>
                </c:pt>
                <c:pt idx="49">
                  <c:v>91</c:v>
                </c:pt>
                <c:pt idx="50">
                  <c:v>91</c:v>
                </c:pt>
                <c:pt idx="51">
                  <c:v>91</c:v>
                </c:pt>
              </c:numCache>
            </c:numRef>
          </c:val>
          <c:smooth val="0"/>
        </c:ser>
        <c:ser>
          <c:idx val="1"/>
          <c:order val="2"/>
          <c:tx>
            <c:strRef>
              <c:f>Sheet1!$E$1</c:f>
              <c:strCache>
                <c:ptCount val="1"/>
                <c:pt idx="0">
                  <c:v>UCL</c:v>
                </c:pt>
              </c:strCache>
            </c:strRef>
          </c:tx>
          <c:spPr>
            <a:ln w="28575" cap="rnd">
              <a:solidFill>
                <a:srgbClr val="FF0000"/>
              </a:solidFill>
              <a:round/>
            </a:ln>
            <a:effectLst/>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Sheet1!$E$2:$E$53</c:f>
              <c:numCache>
                <c:formatCode>0.00</c:formatCode>
                <c:ptCount val="52"/>
                <c:pt idx="0">
                  <c:v>93.1370741707603</c:v>
                </c:pt>
                <c:pt idx="1">
                  <c:v>93.1370741707603</c:v>
                </c:pt>
                <c:pt idx="2">
                  <c:v>93.1370741707603</c:v>
                </c:pt>
                <c:pt idx="3">
                  <c:v>93.1370741707603</c:v>
                </c:pt>
                <c:pt idx="4">
                  <c:v>93.1370741707603</c:v>
                </c:pt>
                <c:pt idx="5">
                  <c:v>93.1370741707603</c:v>
                </c:pt>
                <c:pt idx="6">
                  <c:v>93.1370741707603</c:v>
                </c:pt>
                <c:pt idx="7">
                  <c:v>93.1370741707603</c:v>
                </c:pt>
                <c:pt idx="8">
                  <c:v>93.1370741707603</c:v>
                </c:pt>
                <c:pt idx="9">
                  <c:v>93.1370741707603</c:v>
                </c:pt>
                <c:pt idx="10">
                  <c:v>93.1370741707603</c:v>
                </c:pt>
                <c:pt idx="11">
                  <c:v>93.1370741707603</c:v>
                </c:pt>
                <c:pt idx="12">
                  <c:v>93.1370741707603</c:v>
                </c:pt>
                <c:pt idx="13">
                  <c:v>93.1370741707603</c:v>
                </c:pt>
                <c:pt idx="14">
                  <c:v>93.1370741707603</c:v>
                </c:pt>
                <c:pt idx="15">
                  <c:v>93.1370741707603</c:v>
                </c:pt>
                <c:pt idx="16">
                  <c:v>93.1370741707603</c:v>
                </c:pt>
                <c:pt idx="17">
                  <c:v>93.1370741707603</c:v>
                </c:pt>
                <c:pt idx="18">
                  <c:v>93.1370741707603</c:v>
                </c:pt>
                <c:pt idx="19">
                  <c:v>93.1370741707603</c:v>
                </c:pt>
                <c:pt idx="20">
                  <c:v>93.1370741707603</c:v>
                </c:pt>
                <c:pt idx="21">
                  <c:v>93.1370741707603</c:v>
                </c:pt>
                <c:pt idx="22">
                  <c:v>93.1370741707603</c:v>
                </c:pt>
                <c:pt idx="23">
                  <c:v>93.1370741707603</c:v>
                </c:pt>
                <c:pt idx="24">
                  <c:v>93.1370741707603</c:v>
                </c:pt>
                <c:pt idx="25">
                  <c:v>93.1370741707603</c:v>
                </c:pt>
                <c:pt idx="26">
                  <c:v>93.1370741707603</c:v>
                </c:pt>
                <c:pt idx="27">
                  <c:v>93.1370741707603</c:v>
                </c:pt>
                <c:pt idx="28">
                  <c:v>93.1370741707603</c:v>
                </c:pt>
                <c:pt idx="29">
                  <c:v>93.1370741707603</c:v>
                </c:pt>
                <c:pt idx="30">
                  <c:v>93.1370741707603</c:v>
                </c:pt>
                <c:pt idx="31">
                  <c:v>93.1370741707603</c:v>
                </c:pt>
                <c:pt idx="32">
                  <c:v>93.1370741707603</c:v>
                </c:pt>
                <c:pt idx="33">
                  <c:v>93.1370741707603</c:v>
                </c:pt>
                <c:pt idx="34">
                  <c:v>93.1370741707603</c:v>
                </c:pt>
                <c:pt idx="35">
                  <c:v>93.1370741707603</c:v>
                </c:pt>
                <c:pt idx="36">
                  <c:v>93.1370741707603</c:v>
                </c:pt>
                <c:pt idx="37">
                  <c:v>93.1370741707603</c:v>
                </c:pt>
                <c:pt idx="38">
                  <c:v>93.1370741707603</c:v>
                </c:pt>
                <c:pt idx="39">
                  <c:v>93.1370741707603</c:v>
                </c:pt>
                <c:pt idx="40">
                  <c:v>93.1370741707603</c:v>
                </c:pt>
                <c:pt idx="41">
                  <c:v>93.1370741707603</c:v>
                </c:pt>
                <c:pt idx="42">
                  <c:v>93.1370741707603</c:v>
                </c:pt>
                <c:pt idx="43">
                  <c:v>93.1370741707603</c:v>
                </c:pt>
                <c:pt idx="44">
                  <c:v>93.1370741707603</c:v>
                </c:pt>
                <c:pt idx="45">
                  <c:v>93.1370741707603</c:v>
                </c:pt>
                <c:pt idx="46">
                  <c:v>93.1370741707603</c:v>
                </c:pt>
                <c:pt idx="47">
                  <c:v>93.1370741707603</c:v>
                </c:pt>
                <c:pt idx="48">
                  <c:v>93.1370741707603</c:v>
                </c:pt>
                <c:pt idx="49">
                  <c:v>93.1370741707603</c:v>
                </c:pt>
                <c:pt idx="50">
                  <c:v>93.1370741707603</c:v>
                </c:pt>
                <c:pt idx="51">
                  <c:v>93.1370741707603</c:v>
                </c:pt>
              </c:numCache>
            </c:numRef>
          </c:val>
          <c:smooth val="0"/>
        </c:ser>
        <c:ser>
          <c:idx val="3"/>
          <c:order val="3"/>
          <c:tx>
            <c:strRef>
              <c:f>Sheet1!$F$1</c:f>
              <c:strCache>
                <c:ptCount val="1"/>
                <c:pt idx="0">
                  <c:v>LCL</c:v>
                </c:pt>
              </c:strCache>
            </c:strRef>
          </c:tx>
          <c:spPr>
            <a:ln w="28575" cap="rnd">
              <a:solidFill>
                <a:srgbClr val="FF0000"/>
              </a:solidFill>
              <a:round/>
            </a:ln>
            <a:effectLst/>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Sheet1!$F$2:$F$53</c:f>
              <c:numCache>
                <c:formatCode>0.00</c:formatCode>
                <c:ptCount val="52"/>
                <c:pt idx="0">
                  <c:v>89.774079675393509</c:v>
                </c:pt>
                <c:pt idx="1">
                  <c:v>89.774079675393509</c:v>
                </c:pt>
                <c:pt idx="2">
                  <c:v>89.774079675393509</c:v>
                </c:pt>
                <c:pt idx="3">
                  <c:v>89.774079675393509</c:v>
                </c:pt>
                <c:pt idx="4">
                  <c:v>89.774079675393509</c:v>
                </c:pt>
                <c:pt idx="5">
                  <c:v>89.774079675393509</c:v>
                </c:pt>
                <c:pt idx="6">
                  <c:v>89.774079675393509</c:v>
                </c:pt>
                <c:pt idx="7">
                  <c:v>89.774079675393509</c:v>
                </c:pt>
                <c:pt idx="8">
                  <c:v>89.774079675393509</c:v>
                </c:pt>
                <c:pt idx="9">
                  <c:v>89.774079675393509</c:v>
                </c:pt>
                <c:pt idx="10">
                  <c:v>89.774079675393509</c:v>
                </c:pt>
                <c:pt idx="11">
                  <c:v>89.774079675393509</c:v>
                </c:pt>
                <c:pt idx="12">
                  <c:v>89.774079675393509</c:v>
                </c:pt>
                <c:pt idx="13">
                  <c:v>89.774079675393509</c:v>
                </c:pt>
                <c:pt idx="14">
                  <c:v>89.774079675393509</c:v>
                </c:pt>
                <c:pt idx="15">
                  <c:v>89.774079675393509</c:v>
                </c:pt>
                <c:pt idx="16">
                  <c:v>89.774079675393509</c:v>
                </c:pt>
                <c:pt idx="17">
                  <c:v>89.774079675393509</c:v>
                </c:pt>
                <c:pt idx="18">
                  <c:v>89.774079675393509</c:v>
                </c:pt>
                <c:pt idx="19">
                  <c:v>89.774079675393509</c:v>
                </c:pt>
                <c:pt idx="20">
                  <c:v>89.774079675393509</c:v>
                </c:pt>
                <c:pt idx="21">
                  <c:v>89.774079675393509</c:v>
                </c:pt>
                <c:pt idx="22">
                  <c:v>89.774079675393509</c:v>
                </c:pt>
                <c:pt idx="23">
                  <c:v>89.774079675393509</c:v>
                </c:pt>
                <c:pt idx="24">
                  <c:v>89.774079675393509</c:v>
                </c:pt>
                <c:pt idx="25">
                  <c:v>89.774079675393509</c:v>
                </c:pt>
                <c:pt idx="26">
                  <c:v>89.774079675393509</c:v>
                </c:pt>
                <c:pt idx="27">
                  <c:v>89.774079675393509</c:v>
                </c:pt>
                <c:pt idx="28">
                  <c:v>89.774079675393509</c:v>
                </c:pt>
                <c:pt idx="29">
                  <c:v>89.774079675393509</c:v>
                </c:pt>
                <c:pt idx="30">
                  <c:v>89.774079675393509</c:v>
                </c:pt>
                <c:pt idx="31">
                  <c:v>89.774079675393509</c:v>
                </c:pt>
                <c:pt idx="32">
                  <c:v>89.774079675393509</c:v>
                </c:pt>
                <c:pt idx="33">
                  <c:v>89.774079675393509</c:v>
                </c:pt>
                <c:pt idx="34">
                  <c:v>89.774079675393509</c:v>
                </c:pt>
                <c:pt idx="35">
                  <c:v>89.774079675393509</c:v>
                </c:pt>
                <c:pt idx="36">
                  <c:v>89.774079675393509</c:v>
                </c:pt>
                <c:pt idx="37">
                  <c:v>89.774079675393509</c:v>
                </c:pt>
                <c:pt idx="38">
                  <c:v>89.774079675393509</c:v>
                </c:pt>
                <c:pt idx="39">
                  <c:v>89.774079675393509</c:v>
                </c:pt>
                <c:pt idx="40">
                  <c:v>89.774079675393509</c:v>
                </c:pt>
                <c:pt idx="41">
                  <c:v>89.774079675393509</c:v>
                </c:pt>
                <c:pt idx="42">
                  <c:v>89.774079675393509</c:v>
                </c:pt>
                <c:pt idx="43">
                  <c:v>89.774079675393509</c:v>
                </c:pt>
                <c:pt idx="44">
                  <c:v>89.774079675393509</c:v>
                </c:pt>
                <c:pt idx="45">
                  <c:v>89.774079675393509</c:v>
                </c:pt>
                <c:pt idx="46">
                  <c:v>89.774079675393509</c:v>
                </c:pt>
                <c:pt idx="47">
                  <c:v>89.774079675393509</c:v>
                </c:pt>
                <c:pt idx="48">
                  <c:v>89.774079675393509</c:v>
                </c:pt>
                <c:pt idx="49">
                  <c:v>89.774079675393509</c:v>
                </c:pt>
                <c:pt idx="50">
                  <c:v>89.774079675393509</c:v>
                </c:pt>
                <c:pt idx="51">
                  <c:v>89.774079675393509</c:v>
                </c:pt>
              </c:numCache>
            </c:numRef>
          </c:val>
          <c:smooth val="0"/>
        </c:ser>
        <c:ser>
          <c:idx val="4"/>
          <c:order val="4"/>
          <c:tx>
            <c:strRef>
              <c:f>Sheet1!$G$1</c:f>
              <c:strCache>
                <c:ptCount val="1"/>
                <c:pt idx="0">
                  <c:v>UWB</c:v>
                </c:pt>
              </c:strCache>
            </c:strRef>
          </c:tx>
          <c:spPr>
            <a:ln>
              <a:solidFill>
                <a:srgbClr val="000099"/>
              </a:solidFill>
            </a:ln>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Sheet1!$G$2:$G$53</c:f>
              <c:numCache>
                <c:formatCode>0.00</c:formatCode>
                <c:ptCount val="52"/>
                <c:pt idx="0">
                  <c:v>96.500068666127078</c:v>
                </c:pt>
                <c:pt idx="1">
                  <c:v>96.500068666127078</c:v>
                </c:pt>
                <c:pt idx="2">
                  <c:v>96.500068666127078</c:v>
                </c:pt>
                <c:pt idx="3">
                  <c:v>96.500068666127078</c:v>
                </c:pt>
                <c:pt idx="4">
                  <c:v>96.500068666127078</c:v>
                </c:pt>
                <c:pt idx="5">
                  <c:v>96.500068666127078</c:v>
                </c:pt>
                <c:pt idx="6">
                  <c:v>96.500068666127078</c:v>
                </c:pt>
                <c:pt idx="7">
                  <c:v>96.500068666127078</c:v>
                </c:pt>
                <c:pt idx="8">
                  <c:v>96.500068666127078</c:v>
                </c:pt>
                <c:pt idx="9">
                  <c:v>96.500068666127078</c:v>
                </c:pt>
                <c:pt idx="10">
                  <c:v>96.500068666127078</c:v>
                </c:pt>
                <c:pt idx="11">
                  <c:v>96.500068666127078</c:v>
                </c:pt>
                <c:pt idx="12">
                  <c:v>96.500068666127078</c:v>
                </c:pt>
                <c:pt idx="13">
                  <c:v>96.500068666127078</c:v>
                </c:pt>
                <c:pt idx="14">
                  <c:v>96.500068666127078</c:v>
                </c:pt>
                <c:pt idx="15">
                  <c:v>96.500068666127078</c:v>
                </c:pt>
                <c:pt idx="16">
                  <c:v>96.500068666127078</c:v>
                </c:pt>
                <c:pt idx="17">
                  <c:v>96.500068666127078</c:v>
                </c:pt>
                <c:pt idx="18">
                  <c:v>96.500068666127078</c:v>
                </c:pt>
                <c:pt idx="19">
                  <c:v>96.500068666127078</c:v>
                </c:pt>
                <c:pt idx="20">
                  <c:v>96.500068666127078</c:v>
                </c:pt>
                <c:pt idx="21">
                  <c:v>96.500068666127078</c:v>
                </c:pt>
                <c:pt idx="22">
                  <c:v>96.500068666127078</c:v>
                </c:pt>
                <c:pt idx="23">
                  <c:v>96.500068666127078</c:v>
                </c:pt>
                <c:pt idx="24">
                  <c:v>96.500068666127078</c:v>
                </c:pt>
                <c:pt idx="25">
                  <c:v>96.500068666127078</c:v>
                </c:pt>
                <c:pt idx="26">
                  <c:v>96.500068666127078</c:v>
                </c:pt>
                <c:pt idx="27">
                  <c:v>96.500068666127078</c:v>
                </c:pt>
                <c:pt idx="28">
                  <c:v>96.500068666127078</c:v>
                </c:pt>
                <c:pt idx="29">
                  <c:v>96.500068666127078</c:v>
                </c:pt>
                <c:pt idx="30">
                  <c:v>96.500068666127078</c:v>
                </c:pt>
                <c:pt idx="31">
                  <c:v>96.500068666127078</c:v>
                </c:pt>
                <c:pt idx="32">
                  <c:v>96.500068666127078</c:v>
                </c:pt>
                <c:pt idx="33">
                  <c:v>96.500068666127078</c:v>
                </c:pt>
                <c:pt idx="34">
                  <c:v>96.500068666127078</c:v>
                </c:pt>
                <c:pt idx="35">
                  <c:v>96.500068666127078</c:v>
                </c:pt>
                <c:pt idx="36">
                  <c:v>96.500068666127078</c:v>
                </c:pt>
                <c:pt idx="37">
                  <c:v>96.500068666127078</c:v>
                </c:pt>
                <c:pt idx="38">
                  <c:v>96.500068666127078</c:v>
                </c:pt>
                <c:pt idx="39">
                  <c:v>96.500068666127078</c:v>
                </c:pt>
                <c:pt idx="40">
                  <c:v>96.500068666127078</c:v>
                </c:pt>
                <c:pt idx="41">
                  <c:v>96.500068666127078</c:v>
                </c:pt>
                <c:pt idx="42">
                  <c:v>96.500068666127078</c:v>
                </c:pt>
                <c:pt idx="43">
                  <c:v>96.500068666127078</c:v>
                </c:pt>
                <c:pt idx="44">
                  <c:v>96.500068666127078</c:v>
                </c:pt>
                <c:pt idx="45">
                  <c:v>96.500068666127078</c:v>
                </c:pt>
                <c:pt idx="46">
                  <c:v>96.500068666127078</c:v>
                </c:pt>
                <c:pt idx="47">
                  <c:v>96.500068666127078</c:v>
                </c:pt>
                <c:pt idx="48">
                  <c:v>96.500068666127078</c:v>
                </c:pt>
                <c:pt idx="49">
                  <c:v>96.500068666127078</c:v>
                </c:pt>
                <c:pt idx="50">
                  <c:v>96.500068666127078</c:v>
                </c:pt>
                <c:pt idx="51">
                  <c:v>96.500068666127078</c:v>
                </c:pt>
              </c:numCache>
            </c:numRef>
          </c:val>
          <c:smooth val="0"/>
        </c:ser>
        <c:ser>
          <c:idx val="5"/>
          <c:order val="5"/>
          <c:tx>
            <c:strRef>
              <c:f>Sheet1!$H$1</c:f>
              <c:strCache>
                <c:ptCount val="1"/>
                <c:pt idx="0">
                  <c:v>LWB</c:v>
                </c:pt>
              </c:strCache>
            </c:strRef>
          </c:tx>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Sheet1!$H$2:$H$53</c:f>
              <c:numCache>
                <c:formatCode>0.00</c:formatCode>
                <c:ptCount val="52"/>
                <c:pt idx="0">
                  <c:v>86.411085180026731</c:v>
                </c:pt>
                <c:pt idx="1">
                  <c:v>86.411085180026731</c:v>
                </c:pt>
                <c:pt idx="2">
                  <c:v>86.411085180026731</c:v>
                </c:pt>
                <c:pt idx="3">
                  <c:v>86.411085180026731</c:v>
                </c:pt>
                <c:pt idx="4">
                  <c:v>86.411085180026731</c:v>
                </c:pt>
                <c:pt idx="5">
                  <c:v>86.411085180026731</c:v>
                </c:pt>
                <c:pt idx="6">
                  <c:v>86.411085180026731</c:v>
                </c:pt>
                <c:pt idx="7">
                  <c:v>86.411085180026731</c:v>
                </c:pt>
                <c:pt idx="8">
                  <c:v>86.411085180026731</c:v>
                </c:pt>
                <c:pt idx="9">
                  <c:v>86.411085180026731</c:v>
                </c:pt>
                <c:pt idx="10">
                  <c:v>86.411085180026731</c:v>
                </c:pt>
                <c:pt idx="11">
                  <c:v>86.411085180026731</c:v>
                </c:pt>
                <c:pt idx="12">
                  <c:v>86.411085180026731</c:v>
                </c:pt>
                <c:pt idx="13">
                  <c:v>86.411085180026731</c:v>
                </c:pt>
                <c:pt idx="14">
                  <c:v>86.411085180026731</c:v>
                </c:pt>
                <c:pt idx="15">
                  <c:v>86.411085180026731</c:v>
                </c:pt>
                <c:pt idx="16">
                  <c:v>86.411085180026731</c:v>
                </c:pt>
                <c:pt idx="17">
                  <c:v>86.411085180026731</c:v>
                </c:pt>
                <c:pt idx="18">
                  <c:v>86.411085180026731</c:v>
                </c:pt>
                <c:pt idx="19">
                  <c:v>86.411085180026731</c:v>
                </c:pt>
                <c:pt idx="20">
                  <c:v>86.411085180026731</c:v>
                </c:pt>
                <c:pt idx="21">
                  <c:v>86.411085180026731</c:v>
                </c:pt>
                <c:pt idx="22">
                  <c:v>86.411085180026731</c:v>
                </c:pt>
                <c:pt idx="23">
                  <c:v>86.411085180026731</c:v>
                </c:pt>
                <c:pt idx="24">
                  <c:v>86.411085180026731</c:v>
                </c:pt>
                <c:pt idx="25">
                  <c:v>86.411085180026731</c:v>
                </c:pt>
                <c:pt idx="26">
                  <c:v>86.411085180026731</c:v>
                </c:pt>
                <c:pt idx="27">
                  <c:v>86.411085180026731</c:v>
                </c:pt>
                <c:pt idx="28">
                  <c:v>86.411085180026731</c:v>
                </c:pt>
                <c:pt idx="29">
                  <c:v>86.411085180026731</c:v>
                </c:pt>
                <c:pt idx="30">
                  <c:v>86.411085180026731</c:v>
                </c:pt>
                <c:pt idx="31">
                  <c:v>86.411085180026731</c:v>
                </c:pt>
                <c:pt idx="32">
                  <c:v>86.411085180026731</c:v>
                </c:pt>
                <c:pt idx="33">
                  <c:v>86.411085180026731</c:v>
                </c:pt>
                <c:pt idx="34">
                  <c:v>86.411085180026731</c:v>
                </c:pt>
                <c:pt idx="35">
                  <c:v>86.411085180026731</c:v>
                </c:pt>
                <c:pt idx="36">
                  <c:v>86.411085180026731</c:v>
                </c:pt>
                <c:pt idx="37">
                  <c:v>86.411085180026731</c:v>
                </c:pt>
                <c:pt idx="38">
                  <c:v>86.411085180026731</c:v>
                </c:pt>
                <c:pt idx="39">
                  <c:v>86.411085180026731</c:v>
                </c:pt>
                <c:pt idx="40">
                  <c:v>86.411085180026731</c:v>
                </c:pt>
                <c:pt idx="41">
                  <c:v>86.411085180026731</c:v>
                </c:pt>
                <c:pt idx="42">
                  <c:v>86.411085180026731</c:v>
                </c:pt>
                <c:pt idx="43">
                  <c:v>86.411085180026731</c:v>
                </c:pt>
                <c:pt idx="44">
                  <c:v>86.411085180026731</c:v>
                </c:pt>
                <c:pt idx="45">
                  <c:v>86.411085180026731</c:v>
                </c:pt>
                <c:pt idx="46">
                  <c:v>86.411085180026731</c:v>
                </c:pt>
                <c:pt idx="47">
                  <c:v>86.411085180026731</c:v>
                </c:pt>
                <c:pt idx="48">
                  <c:v>86.411085180026731</c:v>
                </c:pt>
                <c:pt idx="49">
                  <c:v>86.411085180026731</c:v>
                </c:pt>
                <c:pt idx="50">
                  <c:v>86.411085180026731</c:v>
                </c:pt>
                <c:pt idx="51">
                  <c:v>86.411085180026731</c:v>
                </c:pt>
              </c:numCache>
            </c:numRef>
          </c:val>
          <c:smooth val="0"/>
        </c:ser>
        <c:ser>
          <c:idx val="6"/>
          <c:order val="6"/>
          <c:tx>
            <c:strRef>
              <c:f>Sheet1!$I$1</c:f>
              <c:strCache>
                <c:ptCount val="1"/>
                <c:pt idx="0">
                  <c:v>SPLY</c:v>
                </c:pt>
              </c:strCache>
            </c:strRef>
          </c:tx>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Sheet1!$I$2:$I$53</c:f>
              <c:numCache>
                <c:formatCode>0.00</c:formatCode>
                <c:ptCount val="52"/>
                <c:pt idx="0">
                  <c:v>86.46</c:v>
                </c:pt>
                <c:pt idx="1">
                  <c:v>86.32</c:v>
                </c:pt>
                <c:pt idx="2">
                  <c:v>87.77</c:v>
                </c:pt>
                <c:pt idx="3">
                  <c:v>88.51</c:v>
                </c:pt>
                <c:pt idx="4">
                  <c:v>88.29</c:v>
                </c:pt>
                <c:pt idx="5">
                  <c:v>88.55</c:v>
                </c:pt>
                <c:pt idx="6">
                  <c:v>89.75</c:v>
                </c:pt>
                <c:pt idx="7">
                  <c:v>88.79</c:v>
                </c:pt>
                <c:pt idx="8">
                  <c:v>87.76</c:v>
                </c:pt>
                <c:pt idx="9">
                  <c:v>83.88</c:v>
                </c:pt>
                <c:pt idx="10">
                  <c:v>83.5</c:v>
                </c:pt>
                <c:pt idx="11">
                  <c:v>85.38</c:v>
                </c:pt>
                <c:pt idx="12">
                  <c:v>86.95</c:v>
                </c:pt>
                <c:pt idx="13">
                  <c:v>85.49</c:v>
                </c:pt>
                <c:pt idx="14">
                  <c:v>84.71</c:v>
                </c:pt>
                <c:pt idx="15">
                  <c:v>86.9</c:v>
                </c:pt>
                <c:pt idx="16">
                  <c:v>87.64</c:v>
                </c:pt>
                <c:pt idx="17">
                  <c:v>84.51</c:v>
                </c:pt>
                <c:pt idx="18">
                  <c:v>84.15</c:v>
                </c:pt>
                <c:pt idx="19">
                  <c:v>84.58</c:v>
                </c:pt>
                <c:pt idx="20">
                  <c:v>84.61</c:v>
                </c:pt>
                <c:pt idx="21">
                  <c:v>85.45</c:v>
                </c:pt>
                <c:pt idx="22">
                  <c:v>84.73</c:v>
                </c:pt>
                <c:pt idx="23">
                  <c:v>86.16</c:v>
                </c:pt>
                <c:pt idx="24">
                  <c:v>87.54</c:v>
                </c:pt>
                <c:pt idx="25">
                  <c:v>84.33</c:v>
                </c:pt>
                <c:pt idx="26">
                  <c:v>88.56</c:v>
                </c:pt>
                <c:pt idx="27">
                  <c:v>85.14</c:v>
                </c:pt>
                <c:pt idx="28">
                  <c:v>84.18</c:v>
                </c:pt>
                <c:pt idx="29">
                  <c:v>82.86</c:v>
                </c:pt>
                <c:pt idx="30">
                  <c:v>83.81</c:v>
                </c:pt>
                <c:pt idx="31">
                  <c:v>85.4</c:v>
                </c:pt>
                <c:pt idx="32">
                  <c:v>87.81</c:v>
                </c:pt>
                <c:pt idx="33">
                  <c:v>90.08</c:v>
                </c:pt>
                <c:pt idx="34" formatCode="General">
                  <c:v>88.92</c:v>
                </c:pt>
                <c:pt idx="35" formatCode="General">
                  <c:v>88.13</c:v>
                </c:pt>
                <c:pt idx="36" formatCode="General">
                  <c:v>88.62</c:v>
                </c:pt>
                <c:pt idx="37">
                  <c:v>89.4</c:v>
                </c:pt>
                <c:pt idx="38" formatCode="General">
                  <c:v>90.96</c:v>
                </c:pt>
                <c:pt idx="39" formatCode="General">
                  <c:v>90.55</c:v>
                </c:pt>
                <c:pt idx="40" formatCode="General">
                  <c:v>90.64</c:v>
                </c:pt>
                <c:pt idx="41">
                  <c:v>91.36</c:v>
                </c:pt>
                <c:pt idx="42">
                  <c:v>91.3</c:v>
                </c:pt>
                <c:pt idx="43">
                  <c:v>91.29</c:v>
                </c:pt>
                <c:pt idx="44">
                  <c:v>90.78</c:v>
                </c:pt>
                <c:pt idx="45">
                  <c:v>92.33</c:v>
                </c:pt>
                <c:pt idx="46">
                  <c:v>93.38</c:v>
                </c:pt>
                <c:pt idx="47">
                  <c:v>92</c:v>
                </c:pt>
                <c:pt idx="48" formatCode="General">
                  <c:v>92.5</c:v>
                </c:pt>
                <c:pt idx="49" formatCode="General">
                  <c:v>93.04</c:v>
                </c:pt>
                <c:pt idx="50">
                  <c:v>92.81</c:v>
                </c:pt>
                <c:pt idx="51" formatCode="General">
                  <c:v>93.64</c:v>
                </c:pt>
              </c:numCache>
            </c:numRef>
          </c:val>
          <c:smooth val="0"/>
        </c:ser>
        <c:dLbls>
          <c:showLegendKey val="0"/>
          <c:showVal val="0"/>
          <c:showCatName val="0"/>
          <c:showSerName val="0"/>
          <c:showPercent val="0"/>
          <c:showBubbleSize val="0"/>
        </c:dLbls>
        <c:smooth val="0"/>
        <c:axId val="297848736"/>
        <c:axId val="297847952"/>
      </c:lineChart>
      <c:catAx>
        <c:axId val="297848736"/>
        <c:scaling>
          <c:orientation val="minMax"/>
        </c:scaling>
        <c:delete val="0"/>
        <c:axPos val="b"/>
        <c:numFmt formatCode="m/d/yy;@" sourceLinked="0"/>
        <c:majorTickMark val="none"/>
        <c:minorTickMark val="none"/>
        <c:tickLblPos val="nextTo"/>
        <c:spPr>
          <a:noFill/>
          <a:ln w="1587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ln>
                  <a:noFill/>
                </a:ln>
                <a:solidFill>
                  <a:schemeClr val="tx1">
                    <a:lumMod val="95000"/>
                    <a:lumOff val="5000"/>
                  </a:schemeClr>
                </a:solidFill>
                <a:latin typeface="+mn-lt"/>
                <a:ea typeface="+mn-ea"/>
                <a:cs typeface="+mn-cs"/>
              </a:defRPr>
            </a:pPr>
            <a:endParaRPr lang="en-US"/>
          </a:p>
        </c:txPr>
        <c:crossAx val="297847952"/>
        <c:crosses val="autoZero"/>
        <c:auto val="1"/>
        <c:lblAlgn val="ctr"/>
        <c:lblOffset val="100"/>
        <c:tickLblSkip val="1"/>
        <c:tickMarkSkip val="1"/>
        <c:noMultiLvlLbl val="0"/>
      </c:catAx>
      <c:valAx>
        <c:axId val="297847952"/>
        <c:scaling>
          <c:orientation val="minMax"/>
          <c:max val="100"/>
          <c:min val="70"/>
        </c:scaling>
        <c:delete val="0"/>
        <c:axPos val="l"/>
        <c:majorGridlines>
          <c:spPr>
            <a:ln>
              <a:solidFill>
                <a:srgbClr val="E7E6E6"/>
              </a:solidFill>
            </a:ln>
          </c:spPr>
        </c:majorGridlines>
        <c:numFmt formatCode="_(* #,##0_);_(* \(#,##0\);_(* &quot;-&quot;_);_(@_)" sourceLinked="0"/>
        <c:majorTickMark val="none"/>
        <c:minorTickMark val="none"/>
        <c:tickLblPos val="nextTo"/>
        <c:spPr>
          <a:noFill/>
          <a:ln w="15875">
            <a:solidFill>
              <a:schemeClr val="tx1">
                <a:lumMod val="15000"/>
                <a:lumOff val="85000"/>
              </a:schemeClr>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297848736"/>
        <c:crosses val="autoZero"/>
        <c:crossBetween val="between"/>
        <c:majorUnit val="5"/>
      </c:valAx>
    </c:plotArea>
    <c:legend>
      <c:legendPos val="b"/>
      <c:legendEntry>
        <c:idx val="0"/>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9.3131233595800528E-2"/>
          <c:y val="0.95256814855611216"/>
          <c:w val="0.80262631233595805"/>
          <c:h val="4.743185144388779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Sheet1!$A$5</c:f>
              <c:strCache>
                <c:ptCount val="1"/>
                <c:pt idx="0">
                  <c:v>FY17 Q3</c:v>
                </c:pt>
              </c:strCache>
            </c:strRef>
          </c:tx>
          <c:spPr>
            <a:solidFill>
              <a:schemeClr val="accent1">
                <a:lumMod val="75000"/>
              </a:schemeClr>
            </a:solidFill>
            <a:ln>
              <a:noFill/>
            </a:ln>
            <a:effectLst/>
          </c:spPr>
          <c:dLbls>
            <c:dLbl>
              <c:idx val="0"/>
              <c:delete val="1"/>
              <c:extLst>
                <c:ext xmlns:c15="http://schemas.microsoft.com/office/drawing/2012/chart" uri="{CE6537A1-D6FC-4f65-9D91-7224C49458BB}"/>
              </c:extLst>
            </c:dLbl>
            <c:dLbl>
              <c:idx val="1"/>
              <c:layout>
                <c:manualLayout>
                  <c:x val="-2.4955660037320242E-2"/>
                  <c:y val="-9.376372398931898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672884598379709E-2"/>
                  <c:y val="-0.21777428687650816"/>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6712893636209739E-2"/>
                  <c:y val="-0.37505489595727598"/>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0194906057862739E-2"/>
                  <c:y val="-0.41437540546797075"/>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2819204756219938E-2"/>
                  <c:y val="-0.46248927087689684"/>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95808424407257E-2"/>
                  <c:y val="-0.47981805503027969"/>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Sheet1!$B$5:$H$5</c:f>
              <c:numCache>
                <c:formatCode>0.0%</c:formatCode>
                <c:ptCount val="7"/>
                <c:pt idx="0" formatCode="General">
                  <c:v>0</c:v>
                </c:pt>
                <c:pt idx="1">
                  <c:v>0.13400000000000001</c:v>
                </c:pt>
                <c:pt idx="2">
                  <c:v>0.48399999999999999</c:v>
                </c:pt>
                <c:pt idx="3">
                  <c:v>0.755</c:v>
                </c:pt>
                <c:pt idx="4">
                  <c:v>0.89300000000000002</c:v>
                </c:pt>
                <c:pt idx="5">
                  <c:v>0.93100000000000005</c:v>
                </c:pt>
                <c:pt idx="6">
                  <c:v>1</c:v>
                </c:pt>
              </c:numCache>
            </c:numRef>
          </c:val>
        </c:ser>
        <c:ser>
          <c:idx val="1"/>
          <c:order val="1"/>
          <c:tx>
            <c:strRef>
              <c:f>Sheet1!$A$6</c:f>
              <c:strCache>
                <c:ptCount val="1"/>
                <c:pt idx="0">
                  <c:v>FY16 Q3</c:v>
                </c:pt>
              </c:strCache>
            </c:strRef>
          </c:tx>
          <c:spPr>
            <a:solidFill>
              <a:schemeClr val="accent1">
                <a:lumMod val="40000"/>
                <a:lumOff val="60000"/>
              </a:schemeClr>
            </a:solidFill>
            <a:ln>
              <a:noFill/>
            </a:ln>
            <a:effectLst/>
          </c:spPr>
          <c:dLbls>
            <c:dLbl>
              <c:idx val="0"/>
              <c:delete val="1"/>
              <c:extLst>
                <c:ext xmlns:c15="http://schemas.microsoft.com/office/drawing/2012/chart" uri="{CE6537A1-D6FC-4f65-9D91-7224C49458BB}"/>
              </c:extLst>
            </c:dLbl>
            <c:dLbl>
              <c:idx val="1"/>
              <c:layout>
                <c:manualLayout>
                  <c:x val="3.5407885712981237E-2"/>
                  <c:y val="-3.93202713503595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92573577109041E-2"/>
                  <c:y val="-0.17542890294775809"/>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1914871672302475E-2"/>
                  <c:y val="-0.28734044448339691"/>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194141307820212E-2"/>
                  <c:y val="-0.35993219098934659"/>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7756397200803064E-2"/>
                  <c:y val="-0.39925198601903567"/>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921157722373306E-2"/>
                  <c:y val="-0.44352241993764008"/>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Sheet1!$B$6:$H$6</c:f>
              <c:numCache>
                <c:formatCode>0.0%</c:formatCode>
                <c:ptCount val="7"/>
                <c:pt idx="0" formatCode="General">
                  <c:v>0</c:v>
                </c:pt>
                <c:pt idx="1">
                  <c:v>0.13</c:v>
                </c:pt>
                <c:pt idx="2">
                  <c:v>0.47599999999999998</c:v>
                </c:pt>
                <c:pt idx="3">
                  <c:v>0.73799999999999999</c:v>
                </c:pt>
                <c:pt idx="4">
                  <c:v>0.88</c:v>
                </c:pt>
                <c:pt idx="5">
                  <c:v>0.92300000000000004</c:v>
                </c:pt>
                <c:pt idx="6">
                  <c:v>1</c:v>
                </c:pt>
              </c:numCache>
            </c:numRef>
          </c:val>
        </c:ser>
        <c:dLbls>
          <c:showLegendKey val="0"/>
          <c:showVal val="0"/>
          <c:showCatName val="0"/>
          <c:showSerName val="0"/>
          <c:showPercent val="0"/>
          <c:showBubbleSize val="0"/>
        </c:dLbls>
        <c:axId val="297850696"/>
        <c:axId val="297849128"/>
      </c:areaChart>
      <c:catAx>
        <c:axId val="297850696"/>
        <c:scaling>
          <c:orientation val="minMax"/>
        </c:scaling>
        <c:delete val="1"/>
        <c:axPos val="b"/>
        <c:majorTickMark val="none"/>
        <c:minorTickMark val="none"/>
        <c:tickLblPos val="nextTo"/>
        <c:crossAx val="297849128"/>
        <c:crosses val="autoZero"/>
        <c:auto val="0"/>
        <c:lblAlgn val="ctr"/>
        <c:lblOffset val="100"/>
        <c:noMultiLvlLbl val="0"/>
      </c:catAx>
      <c:valAx>
        <c:axId val="297849128"/>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78506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7155643510461436E-2"/>
          <c:y val="3.4443990745663969E-2"/>
          <c:w val="0.92931422495079852"/>
          <c:h val="0.72336199469298312"/>
        </c:manualLayout>
      </c:layout>
      <c:lineChart>
        <c:grouping val="standard"/>
        <c:varyColors val="0"/>
        <c:ser>
          <c:idx val="0"/>
          <c:order val="0"/>
          <c:tx>
            <c:strRef>
              <c:f>Sheet1!$C$1</c:f>
              <c:strCache>
                <c:ptCount val="1"/>
                <c:pt idx="0">
                  <c:v>Periodicals</c:v>
                </c:pt>
              </c:strCache>
            </c:strRef>
          </c:tx>
          <c:spPr>
            <a:ln w="66675" cap="rnd">
              <a:solidFill>
                <a:schemeClr val="accent2"/>
              </a:solidFill>
              <a:round/>
            </a:ln>
            <a:effectLst/>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Sheet1!$C$2:$C$53</c:f>
              <c:numCache>
                <c:formatCode>0.00</c:formatCode>
                <c:ptCount val="52"/>
                <c:pt idx="0">
                  <c:v>85.05</c:v>
                </c:pt>
                <c:pt idx="1">
                  <c:v>83.42</c:v>
                </c:pt>
                <c:pt idx="2">
                  <c:v>84.17</c:v>
                </c:pt>
                <c:pt idx="3">
                  <c:v>85.35</c:v>
                </c:pt>
                <c:pt idx="4">
                  <c:v>85.21</c:v>
                </c:pt>
                <c:pt idx="5">
                  <c:v>83.97</c:v>
                </c:pt>
                <c:pt idx="6">
                  <c:v>84.8</c:v>
                </c:pt>
                <c:pt idx="7">
                  <c:v>85.17</c:v>
                </c:pt>
                <c:pt idx="8">
                  <c:v>83.7</c:v>
                </c:pt>
                <c:pt idx="9">
                  <c:v>83.03</c:v>
                </c:pt>
                <c:pt idx="10">
                  <c:v>79.989999999999995</c:v>
                </c:pt>
                <c:pt idx="11">
                  <c:v>82.41</c:v>
                </c:pt>
                <c:pt idx="12">
                  <c:v>82.2</c:v>
                </c:pt>
                <c:pt idx="13">
                  <c:v>82.99</c:v>
                </c:pt>
                <c:pt idx="14">
                  <c:v>81.7</c:v>
                </c:pt>
                <c:pt idx="15">
                  <c:v>81.2</c:v>
                </c:pt>
                <c:pt idx="16">
                  <c:v>83.21</c:v>
                </c:pt>
                <c:pt idx="17">
                  <c:v>81.900000000000006</c:v>
                </c:pt>
                <c:pt idx="18">
                  <c:v>80.81</c:v>
                </c:pt>
                <c:pt idx="19">
                  <c:v>83.67</c:v>
                </c:pt>
                <c:pt idx="20">
                  <c:v>81.69</c:v>
                </c:pt>
                <c:pt idx="21">
                  <c:v>79.650000000000006</c:v>
                </c:pt>
                <c:pt idx="22">
                  <c:v>79.569999999999993</c:v>
                </c:pt>
                <c:pt idx="23">
                  <c:v>81.010000000000005</c:v>
                </c:pt>
                <c:pt idx="24">
                  <c:v>83.32</c:v>
                </c:pt>
                <c:pt idx="25">
                  <c:v>80.58</c:v>
                </c:pt>
                <c:pt idx="26">
                  <c:v>81.400000000000006</c:v>
                </c:pt>
                <c:pt idx="27">
                  <c:v>81.88</c:v>
                </c:pt>
                <c:pt idx="28">
                  <c:v>81.73</c:v>
                </c:pt>
                <c:pt idx="29">
                  <c:v>83.76</c:v>
                </c:pt>
                <c:pt idx="30">
                  <c:v>82.64</c:v>
                </c:pt>
                <c:pt idx="31" formatCode="_(* #,##0.00_);_(* \(#,##0.00\);_(* &quot;-&quot;??_);_(@_)">
                  <c:v>85.12</c:v>
                </c:pt>
                <c:pt idx="32" formatCode="_(* #,##0.00_);_(* \(#,##0.00\);_(* &quot;-&quot;??_);_(@_)">
                  <c:v>84.51</c:v>
                </c:pt>
                <c:pt idx="33" formatCode="_(* #,##0.00_);_(* \(#,##0.00\);_(* &quot;-&quot;??_);_(@_)">
                  <c:v>87.27</c:v>
                </c:pt>
                <c:pt idx="34" formatCode="_(* #,##0.00_);_(* \(#,##0.00\);_(* &quot;-&quot;??_);_(@_)">
                  <c:v>85.85</c:v>
                </c:pt>
                <c:pt idx="35" formatCode="_(* #,##0.00_);_(* \(#,##0.00\);_(* &quot;-&quot;??_);_(@_)">
                  <c:v>85.45</c:v>
                </c:pt>
                <c:pt idx="36" formatCode="_(* #,##0.00_);_(* \(#,##0.00\);_(* &quot;-&quot;??_);_(@_)">
                  <c:v>83.16</c:v>
                </c:pt>
                <c:pt idx="37" formatCode="_(* #,##0.00_);_(* \(#,##0.00\);_(* &quot;-&quot;??_);_(@_)">
                  <c:v>83.51</c:v>
                </c:pt>
                <c:pt idx="38" formatCode="_(* #,##0.00_);_(* \(#,##0.00\);_(* &quot;-&quot;??_);_(@_)">
                  <c:v>84.79</c:v>
                </c:pt>
                <c:pt idx="39" formatCode="_(* #,##0.00_);_(* \(#,##0.00\);_(* &quot;-&quot;??_);_(@_)">
                  <c:v>86.17</c:v>
                </c:pt>
                <c:pt idx="40" formatCode="_(* #,##0.00_);_(* \(#,##0.00\);_(* &quot;-&quot;??_);_(@_)">
                  <c:v>85.8</c:v>
                </c:pt>
                <c:pt idx="41">
                  <c:v>85.31</c:v>
                </c:pt>
                <c:pt idx="42">
                  <c:v>88.51</c:v>
                </c:pt>
                <c:pt idx="43">
                  <c:v>86.1</c:v>
                </c:pt>
                <c:pt idx="44" formatCode="_(* #,##0.00_);_(* \(#,##0.00\);_(* &quot;-&quot;??_);_(@_)">
                  <c:v>86.02</c:v>
                </c:pt>
                <c:pt idx="45" formatCode="_(* #,##0.00_);_(* \(#,##0.00\);_(* &quot;-&quot;??_);_(@_)">
                  <c:v>87.37</c:v>
                </c:pt>
                <c:pt idx="46" formatCode="_(* #,##0.00_);_(* \(#,##0.00\);_(* &quot;-&quot;??_);_(@_)">
                  <c:v>88.98</c:v>
                </c:pt>
                <c:pt idx="47" formatCode="_(* #,##0.00_);_(* \(#,##0.00\);_(* &quot;-&quot;??_);_(@_)">
                  <c:v>88.45</c:v>
                </c:pt>
                <c:pt idx="48" formatCode="_(* #,##0.00_);_(* \(#,##0.00\);_(* &quot;-&quot;??_);_(@_)">
                  <c:v>88.33</c:v>
                </c:pt>
                <c:pt idx="49" formatCode="_(* #,##0.00_);_(* \(#,##0.00\);_(* &quot;-&quot;??_);_(@_)">
                  <c:v>87.46</c:v>
                </c:pt>
                <c:pt idx="50" formatCode="_(* #,##0.00_);_(* \(#,##0.00\);_(* &quot;-&quot;??_);_(@_)">
                  <c:v>88.64</c:v>
                </c:pt>
                <c:pt idx="51" formatCode="_(* #,##0.00_);_(* \(#,##0.00\);_(* &quot;-&quot;??_);_(@_)">
                  <c:v>88.98</c:v>
                </c:pt>
              </c:numCache>
            </c:numRef>
          </c:val>
          <c:smooth val="0"/>
        </c:ser>
        <c:ser>
          <c:idx val="2"/>
          <c:order val="1"/>
          <c:tx>
            <c:strRef>
              <c:f>Sheet1!$D$1</c:f>
              <c:strCache>
                <c:ptCount val="1"/>
                <c:pt idx="0">
                  <c:v>Target</c:v>
                </c:pt>
              </c:strCache>
            </c:strRef>
          </c:tx>
          <c:spPr>
            <a:ln w="28575" cap="rnd">
              <a:solidFill>
                <a:srgbClr val="008000"/>
              </a:solidFill>
              <a:prstDash val="dash"/>
              <a:round/>
            </a:ln>
            <a:effectLst>
              <a:outerShdw blurRad="50800" dist="38100" dir="5400000" algn="t" rotWithShape="0">
                <a:prstClr val="black">
                  <a:alpha val="40000"/>
                </a:prstClr>
              </a:outerShdw>
            </a:effectLst>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Sheet1!$D$2:$D$53</c:f>
              <c:numCache>
                <c:formatCode>_(* #,##0.00_);_(* \(#,##0.00\);_(* "-"??_);_(@_)</c:formatCode>
                <c:ptCount val="52"/>
                <c:pt idx="0">
                  <c:v>91</c:v>
                </c:pt>
                <c:pt idx="1">
                  <c:v>91</c:v>
                </c:pt>
                <c:pt idx="2">
                  <c:v>91</c:v>
                </c:pt>
                <c:pt idx="3">
                  <c:v>91</c:v>
                </c:pt>
                <c:pt idx="4">
                  <c:v>91</c:v>
                </c:pt>
                <c:pt idx="5">
                  <c:v>91</c:v>
                </c:pt>
                <c:pt idx="6">
                  <c:v>91</c:v>
                </c:pt>
                <c:pt idx="7">
                  <c:v>91</c:v>
                </c:pt>
                <c:pt idx="8">
                  <c:v>91</c:v>
                </c:pt>
                <c:pt idx="9">
                  <c:v>91</c:v>
                </c:pt>
                <c:pt idx="10">
                  <c:v>91</c:v>
                </c:pt>
                <c:pt idx="11">
                  <c:v>91</c:v>
                </c:pt>
                <c:pt idx="12">
                  <c:v>91</c:v>
                </c:pt>
                <c:pt idx="13">
                  <c:v>91</c:v>
                </c:pt>
                <c:pt idx="14">
                  <c:v>91</c:v>
                </c:pt>
                <c:pt idx="15">
                  <c:v>91</c:v>
                </c:pt>
                <c:pt idx="16">
                  <c:v>91</c:v>
                </c:pt>
                <c:pt idx="17">
                  <c:v>91</c:v>
                </c:pt>
                <c:pt idx="18">
                  <c:v>91</c:v>
                </c:pt>
                <c:pt idx="19">
                  <c:v>91</c:v>
                </c:pt>
                <c:pt idx="20">
                  <c:v>91</c:v>
                </c:pt>
                <c:pt idx="21">
                  <c:v>91</c:v>
                </c:pt>
                <c:pt idx="22">
                  <c:v>91</c:v>
                </c:pt>
                <c:pt idx="23">
                  <c:v>91</c:v>
                </c:pt>
                <c:pt idx="24">
                  <c:v>91</c:v>
                </c:pt>
                <c:pt idx="25">
                  <c:v>91</c:v>
                </c:pt>
                <c:pt idx="26">
                  <c:v>91</c:v>
                </c:pt>
                <c:pt idx="27">
                  <c:v>91</c:v>
                </c:pt>
                <c:pt idx="28">
                  <c:v>91</c:v>
                </c:pt>
                <c:pt idx="29">
                  <c:v>91</c:v>
                </c:pt>
                <c:pt idx="30">
                  <c:v>91</c:v>
                </c:pt>
                <c:pt idx="31">
                  <c:v>91</c:v>
                </c:pt>
                <c:pt idx="32">
                  <c:v>91</c:v>
                </c:pt>
                <c:pt idx="33">
                  <c:v>91</c:v>
                </c:pt>
                <c:pt idx="34">
                  <c:v>91</c:v>
                </c:pt>
                <c:pt idx="35">
                  <c:v>91</c:v>
                </c:pt>
                <c:pt idx="36">
                  <c:v>91</c:v>
                </c:pt>
                <c:pt idx="37">
                  <c:v>91</c:v>
                </c:pt>
                <c:pt idx="38">
                  <c:v>91</c:v>
                </c:pt>
                <c:pt idx="39">
                  <c:v>91</c:v>
                </c:pt>
                <c:pt idx="40">
                  <c:v>91</c:v>
                </c:pt>
                <c:pt idx="41">
                  <c:v>91</c:v>
                </c:pt>
                <c:pt idx="42">
                  <c:v>91</c:v>
                </c:pt>
                <c:pt idx="43">
                  <c:v>91</c:v>
                </c:pt>
                <c:pt idx="44">
                  <c:v>91</c:v>
                </c:pt>
                <c:pt idx="45">
                  <c:v>91</c:v>
                </c:pt>
                <c:pt idx="46">
                  <c:v>91</c:v>
                </c:pt>
                <c:pt idx="47">
                  <c:v>91</c:v>
                </c:pt>
                <c:pt idx="48">
                  <c:v>91</c:v>
                </c:pt>
                <c:pt idx="49">
                  <c:v>91</c:v>
                </c:pt>
                <c:pt idx="50">
                  <c:v>91</c:v>
                </c:pt>
                <c:pt idx="51">
                  <c:v>91</c:v>
                </c:pt>
              </c:numCache>
            </c:numRef>
          </c:val>
          <c:smooth val="0"/>
        </c:ser>
        <c:ser>
          <c:idx val="1"/>
          <c:order val="2"/>
          <c:tx>
            <c:strRef>
              <c:f>Sheet1!$E$1</c:f>
              <c:strCache>
                <c:ptCount val="1"/>
                <c:pt idx="0">
                  <c:v>UCL</c:v>
                </c:pt>
              </c:strCache>
            </c:strRef>
          </c:tx>
          <c:spPr>
            <a:ln w="28575" cap="rnd">
              <a:solidFill>
                <a:srgbClr val="FF0000"/>
              </a:solidFill>
              <a:round/>
            </a:ln>
            <a:effectLst/>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Sheet1!$E$2:$E$53</c:f>
              <c:numCache>
                <c:formatCode>0.00</c:formatCode>
                <c:ptCount val="52"/>
                <c:pt idx="0">
                  <c:v>86.722484629948099</c:v>
                </c:pt>
                <c:pt idx="1">
                  <c:v>86.722484629948099</c:v>
                </c:pt>
                <c:pt idx="2">
                  <c:v>86.722484629948099</c:v>
                </c:pt>
                <c:pt idx="3">
                  <c:v>86.722484629948099</c:v>
                </c:pt>
                <c:pt idx="4">
                  <c:v>86.722484629948099</c:v>
                </c:pt>
                <c:pt idx="5">
                  <c:v>86.722484629948099</c:v>
                </c:pt>
                <c:pt idx="6">
                  <c:v>86.722484629948099</c:v>
                </c:pt>
                <c:pt idx="7">
                  <c:v>86.722484629948099</c:v>
                </c:pt>
                <c:pt idx="8">
                  <c:v>86.722484629948099</c:v>
                </c:pt>
                <c:pt idx="9">
                  <c:v>86.722484629948099</c:v>
                </c:pt>
                <c:pt idx="10">
                  <c:v>86.722484629948099</c:v>
                </c:pt>
                <c:pt idx="11">
                  <c:v>86.722484629948099</c:v>
                </c:pt>
                <c:pt idx="12">
                  <c:v>86.722484629948099</c:v>
                </c:pt>
                <c:pt idx="13">
                  <c:v>86.722484629948099</c:v>
                </c:pt>
                <c:pt idx="14">
                  <c:v>86.722484629948099</c:v>
                </c:pt>
                <c:pt idx="15">
                  <c:v>86.722484629948099</c:v>
                </c:pt>
                <c:pt idx="16">
                  <c:v>86.722484629948099</c:v>
                </c:pt>
                <c:pt idx="17">
                  <c:v>86.722484629948099</c:v>
                </c:pt>
                <c:pt idx="18">
                  <c:v>86.722484629948099</c:v>
                </c:pt>
                <c:pt idx="19">
                  <c:v>86.722484629948099</c:v>
                </c:pt>
                <c:pt idx="20">
                  <c:v>86.722484629948099</c:v>
                </c:pt>
                <c:pt idx="21">
                  <c:v>86.722484629948099</c:v>
                </c:pt>
                <c:pt idx="22">
                  <c:v>86.722484629948099</c:v>
                </c:pt>
                <c:pt idx="23">
                  <c:v>86.722484629948099</c:v>
                </c:pt>
                <c:pt idx="24">
                  <c:v>86.722484629948099</c:v>
                </c:pt>
                <c:pt idx="25">
                  <c:v>86.722484629948099</c:v>
                </c:pt>
                <c:pt idx="26">
                  <c:v>86.722484629948099</c:v>
                </c:pt>
                <c:pt idx="27">
                  <c:v>86.722484629948099</c:v>
                </c:pt>
                <c:pt idx="28">
                  <c:v>86.722484629948099</c:v>
                </c:pt>
                <c:pt idx="29">
                  <c:v>86.722484629948099</c:v>
                </c:pt>
                <c:pt idx="30">
                  <c:v>86.722484629948099</c:v>
                </c:pt>
                <c:pt idx="31">
                  <c:v>86.722484629948099</c:v>
                </c:pt>
                <c:pt idx="32">
                  <c:v>86.722484629948099</c:v>
                </c:pt>
                <c:pt idx="33">
                  <c:v>86.722484629948099</c:v>
                </c:pt>
                <c:pt idx="34">
                  <c:v>86.722484629948099</c:v>
                </c:pt>
                <c:pt idx="35">
                  <c:v>86.722484629948099</c:v>
                </c:pt>
                <c:pt idx="36">
                  <c:v>86.722484629948099</c:v>
                </c:pt>
                <c:pt idx="37">
                  <c:v>86.722484629948099</c:v>
                </c:pt>
                <c:pt idx="38">
                  <c:v>86.722484629948099</c:v>
                </c:pt>
                <c:pt idx="39">
                  <c:v>86.722484629948099</c:v>
                </c:pt>
                <c:pt idx="40">
                  <c:v>86.722484629948099</c:v>
                </c:pt>
                <c:pt idx="41">
                  <c:v>86.722484629948099</c:v>
                </c:pt>
                <c:pt idx="42">
                  <c:v>86.722484629948099</c:v>
                </c:pt>
                <c:pt idx="43">
                  <c:v>86.722484629948099</c:v>
                </c:pt>
                <c:pt idx="44">
                  <c:v>86.722484629948099</c:v>
                </c:pt>
                <c:pt idx="45">
                  <c:v>86.722484629948099</c:v>
                </c:pt>
                <c:pt idx="46">
                  <c:v>86.722484629948099</c:v>
                </c:pt>
                <c:pt idx="47">
                  <c:v>86.722484629948099</c:v>
                </c:pt>
                <c:pt idx="48">
                  <c:v>86.722484629948099</c:v>
                </c:pt>
                <c:pt idx="49">
                  <c:v>86.722484629948099</c:v>
                </c:pt>
                <c:pt idx="50">
                  <c:v>86.722484629948099</c:v>
                </c:pt>
                <c:pt idx="51">
                  <c:v>86.722484629948099</c:v>
                </c:pt>
              </c:numCache>
            </c:numRef>
          </c:val>
          <c:smooth val="0"/>
        </c:ser>
        <c:ser>
          <c:idx val="3"/>
          <c:order val="3"/>
          <c:tx>
            <c:strRef>
              <c:f>Sheet1!$F$1</c:f>
              <c:strCache>
                <c:ptCount val="1"/>
                <c:pt idx="0">
                  <c:v>LCL</c:v>
                </c:pt>
              </c:strCache>
            </c:strRef>
          </c:tx>
          <c:spPr>
            <a:ln w="28575" cap="rnd">
              <a:solidFill>
                <a:srgbClr val="FF0000"/>
              </a:solidFill>
              <a:round/>
            </a:ln>
            <a:effectLst/>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Sheet1!$F$2:$F$53</c:f>
              <c:numCache>
                <c:formatCode>0.00</c:formatCode>
                <c:ptCount val="52"/>
                <c:pt idx="0">
                  <c:v>81.622130754667296</c:v>
                </c:pt>
                <c:pt idx="1">
                  <c:v>81.622130754667296</c:v>
                </c:pt>
                <c:pt idx="2">
                  <c:v>81.622130754667296</c:v>
                </c:pt>
                <c:pt idx="3">
                  <c:v>81.622130754667296</c:v>
                </c:pt>
                <c:pt idx="4">
                  <c:v>81.622130754667296</c:v>
                </c:pt>
                <c:pt idx="5">
                  <c:v>81.622130754667296</c:v>
                </c:pt>
                <c:pt idx="6">
                  <c:v>81.622130754667296</c:v>
                </c:pt>
                <c:pt idx="7">
                  <c:v>81.622130754667296</c:v>
                </c:pt>
                <c:pt idx="8">
                  <c:v>81.622130754667296</c:v>
                </c:pt>
                <c:pt idx="9">
                  <c:v>81.622130754667296</c:v>
                </c:pt>
                <c:pt idx="10">
                  <c:v>81.622130754667296</c:v>
                </c:pt>
                <c:pt idx="11">
                  <c:v>81.622130754667296</c:v>
                </c:pt>
                <c:pt idx="12">
                  <c:v>81.622130754667296</c:v>
                </c:pt>
                <c:pt idx="13">
                  <c:v>81.622130754667296</c:v>
                </c:pt>
                <c:pt idx="14">
                  <c:v>81.622130754667296</c:v>
                </c:pt>
                <c:pt idx="15">
                  <c:v>81.622130754667296</c:v>
                </c:pt>
                <c:pt idx="16">
                  <c:v>81.622130754667296</c:v>
                </c:pt>
                <c:pt idx="17">
                  <c:v>81.622130754667296</c:v>
                </c:pt>
                <c:pt idx="18">
                  <c:v>81.622130754667296</c:v>
                </c:pt>
                <c:pt idx="19">
                  <c:v>81.622130754667296</c:v>
                </c:pt>
                <c:pt idx="20">
                  <c:v>81.622130754667296</c:v>
                </c:pt>
                <c:pt idx="21">
                  <c:v>81.622130754667296</c:v>
                </c:pt>
                <c:pt idx="22">
                  <c:v>81.622130754667296</c:v>
                </c:pt>
                <c:pt idx="23">
                  <c:v>81.622130754667296</c:v>
                </c:pt>
                <c:pt idx="24">
                  <c:v>81.622130754667296</c:v>
                </c:pt>
                <c:pt idx="25">
                  <c:v>81.622130754667296</c:v>
                </c:pt>
                <c:pt idx="26">
                  <c:v>81.622130754667296</c:v>
                </c:pt>
                <c:pt idx="27">
                  <c:v>81.622130754667296</c:v>
                </c:pt>
                <c:pt idx="28">
                  <c:v>81.622130754667296</c:v>
                </c:pt>
                <c:pt idx="29">
                  <c:v>81.622130754667296</c:v>
                </c:pt>
                <c:pt idx="30">
                  <c:v>81.622130754667296</c:v>
                </c:pt>
                <c:pt idx="31">
                  <c:v>81.622130754667296</c:v>
                </c:pt>
                <c:pt idx="32">
                  <c:v>81.622130754667296</c:v>
                </c:pt>
                <c:pt idx="33">
                  <c:v>81.622130754667296</c:v>
                </c:pt>
                <c:pt idx="34">
                  <c:v>81.622130754667296</c:v>
                </c:pt>
                <c:pt idx="35">
                  <c:v>81.622130754667296</c:v>
                </c:pt>
                <c:pt idx="36">
                  <c:v>81.622130754667296</c:v>
                </c:pt>
                <c:pt idx="37">
                  <c:v>81.622130754667296</c:v>
                </c:pt>
                <c:pt idx="38">
                  <c:v>81.622130754667296</c:v>
                </c:pt>
                <c:pt idx="39">
                  <c:v>81.622130754667296</c:v>
                </c:pt>
                <c:pt idx="40">
                  <c:v>81.622130754667296</c:v>
                </c:pt>
                <c:pt idx="41">
                  <c:v>81.622130754667296</c:v>
                </c:pt>
                <c:pt idx="42">
                  <c:v>81.622130754667296</c:v>
                </c:pt>
                <c:pt idx="43">
                  <c:v>81.622130754667296</c:v>
                </c:pt>
                <c:pt idx="44">
                  <c:v>81.622130754667296</c:v>
                </c:pt>
                <c:pt idx="45">
                  <c:v>81.622130754667296</c:v>
                </c:pt>
                <c:pt idx="46">
                  <c:v>81.622130754667296</c:v>
                </c:pt>
                <c:pt idx="47">
                  <c:v>81.622130754667296</c:v>
                </c:pt>
                <c:pt idx="48">
                  <c:v>81.622130754667296</c:v>
                </c:pt>
                <c:pt idx="49">
                  <c:v>81.622130754667296</c:v>
                </c:pt>
                <c:pt idx="50">
                  <c:v>81.622130754667296</c:v>
                </c:pt>
                <c:pt idx="51">
                  <c:v>81.622130754667296</c:v>
                </c:pt>
              </c:numCache>
            </c:numRef>
          </c:val>
          <c:smooth val="0"/>
        </c:ser>
        <c:ser>
          <c:idx val="4"/>
          <c:order val="4"/>
          <c:tx>
            <c:strRef>
              <c:f>Sheet1!$G$1</c:f>
              <c:strCache>
                <c:ptCount val="1"/>
                <c:pt idx="0">
                  <c:v>UWB</c:v>
                </c:pt>
              </c:strCache>
            </c:strRef>
          </c:tx>
          <c:spPr>
            <a:ln>
              <a:solidFill>
                <a:srgbClr val="000099"/>
              </a:solidFill>
            </a:ln>
          </c:spPr>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Sheet1!$G$2:$G$53</c:f>
              <c:numCache>
                <c:formatCode>0.00</c:formatCode>
                <c:ptCount val="52"/>
                <c:pt idx="0">
                  <c:v>91.822838505228916</c:v>
                </c:pt>
                <c:pt idx="1">
                  <c:v>91.822838505228916</c:v>
                </c:pt>
                <c:pt idx="2">
                  <c:v>91.822838505228916</c:v>
                </c:pt>
                <c:pt idx="3">
                  <c:v>91.822838505228916</c:v>
                </c:pt>
                <c:pt idx="4">
                  <c:v>91.822838505228916</c:v>
                </c:pt>
                <c:pt idx="5">
                  <c:v>91.822838505228916</c:v>
                </c:pt>
                <c:pt idx="6">
                  <c:v>91.822838505228916</c:v>
                </c:pt>
                <c:pt idx="7">
                  <c:v>91.822838505228916</c:v>
                </c:pt>
                <c:pt idx="8">
                  <c:v>91.822838505228916</c:v>
                </c:pt>
                <c:pt idx="9">
                  <c:v>91.822838505228916</c:v>
                </c:pt>
                <c:pt idx="10">
                  <c:v>91.822838505228916</c:v>
                </c:pt>
                <c:pt idx="11">
                  <c:v>91.822838505228916</c:v>
                </c:pt>
                <c:pt idx="12">
                  <c:v>91.822838505228916</c:v>
                </c:pt>
                <c:pt idx="13">
                  <c:v>91.822838505228916</c:v>
                </c:pt>
                <c:pt idx="14">
                  <c:v>91.822838505228916</c:v>
                </c:pt>
                <c:pt idx="15">
                  <c:v>91.822838505228916</c:v>
                </c:pt>
                <c:pt idx="16">
                  <c:v>91.822838505228916</c:v>
                </c:pt>
                <c:pt idx="17">
                  <c:v>91.822838505228916</c:v>
                </c:pt>
                <c:pt idx="18">
                  <c:v>91.822838505228916</c:v>
                </c:pt>
                <c:pt idx="19">
                  <c:v>91.822838505228916</c:v>
                </c:pt>
                <c:pt idx="20">
                  <c:v>91.822838505228916</c:v>
                </c:pt>
                <c:pt idx="21">
                  <c:v>91.822838505228916</c:v>
                </c:pt>
                <c:pt idx="22">
                  <c:v>91.822838505228916</c:v>
                </c:pt>
                <c:pt idx="23">
                  <c:v>91.822838505228916</c:v>
                </c:pt>
                <c:pt idx="24">
                  <c:v>91.822838505228916</c:v>
                </c:pt>
                <c:pt idx="25">
                  <c:v>91.822838505228916</c:v>
                </c:pt>
                <c:pt idx="26">
                  <c:v>91.822838505228916</c:v>
                </c:pt>
                <c:pt idx="27">
                  <c:v>91.822838505228916</c:v>
                </c:pt>
                <c:pt idx="28">
                  <c:v>91.822838505228916</c:v>
                </c:pt>
                <c:pt idx="29">
                  <c:v>91.822838505228916</c:v>
                </c:pt>
                <c:pt idx="30">
                  <c:v>91.822838505228916</c:v>
                </c:pt>
                <c:pt idx="31">
                  <c:v>91.822838505228916</c:v>
                </c:pt>
                <c:pt idx="32">
                  <c:v>91.822838505228916</c:v>
                </c:pt>
                <c:pt idx="33">
                  <c:v>91.822838505228916</c:v>
                </c:pt>
                <c:pt idx="34">
                  <c:v>91.822838505228916</c:v>
                </c:pt>
                <c:pt idx="35">
                  <c:v>91.822838505228916</c:v>
                </c:pt>
                <c:pt idx="36">
                  <c:v>91.822838505228916</c:v>
                </c:pt>
                <c:pt idx="37">
                  <c:v>91.822838505228916</c:v>
                </c:pt>
                <c:pt idx="38">
                  <c:v>91.822838505228916</c:v>
                </c:pt>
                <c:pt idx="39">
                  <c:v>91.822838505228916</c:v>
                </c:pt>
                <c:pt idx="40">
                  <c:v>91.822838505228916</c:v>
                </c:pt>
                <c:pt idx="41">
                  <c:v>91.822838505228916</c:v>
                </c:pt>
                <c:pt idx="42">
                  <c:v>91.822838505228916</c:v>
                </c:pt>
                <c:pt idx="43">
                  <c:v>91.822838505228916</c:v>
                </c:pt>
                <c:pt idx="44">
                  <c:v>91.822838505228916</c:v>
                </c:pt>
                <c:pt idx="45">
                  <c:v>91.822838505228916</c:v>
                </c:pt>
                <c:pt idx="46">
                  <c:v>91.822838505228916</c:v>
                </c:pt>
                <c:pt idx="47">
                  <c:v>91.822838505228916</c:v>
                </c:pt>
                <c:pt idx="48">
                  <c:v>91.822838505228916</c:v>
                </c:pt>
                <c:pt idx="49">
                  <c:v>91.822838505228916</c:v>
                </c:pt>
                <c:pt idx="50">
                  <c:v>91.822838505228916</c:v>
                </c:pt>
                <c:pt idx="51">
                  <c:v>91.822838505228916</c:v>
                </c:pt>
              </c:numCache>
            </c:numRef>
          </c:val>
          <c:smooth val="0"/>
        </c:ser>
        <c:ser>
          <c:idx val="5"/>
          <c:order val="5"/>
          <c:tx>
            <c:strRef>
              <c:f>Sheet1!$H$1</c:f>
              <c:strCache>
                <c:ptCount val="1"/>
                <c:pt idx="0">
                  <c:v>LWB</c:v>
                </c:pt>
              </c:strCache>
            </c:strRef>
          </c:tx>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Sheet1!$H$2:$H$53</c:f>
              <c:numCache>
                <c:formatCode>0.00</c:formatCode>
                <c:ptCount val="52"/>
                <c:pt idx="0">
                  <c:v>76.521776879386479</c:v>
                </c:pt>
                <c:pt idx="1">
                  <c:v>76.521776879386479</c:v>
                </c:pt>
                <c:pt idx="2">
                  <c:v>76.521776879386479</c:v>
                </c:pt>
                <c:pt idx="3">
                  <c:v>76.521776879386479</c:v>
                </c:pt>
                <c:pt idx="4">
                  <c:v>76.521776879386479</c:v>
                </c:pt>
                <c:pt idx="5">
                  <c:v>76.521776879386479</c:v>
                </c:pt>
                <c:pt idx="6">
                  <c:v>76.521776879386479</c:v>
                </c:pt>
                <c:pt idx="7">
                  <c:v>76.521776879386479</c:v>
                </c:pt>
                <c:pt idx="8">
                  <c:v>76.521776879386479</c:v>
                </c:pt>
                <c:pt idx="9">
                  <c:v>76.521776879386479</c:v>
                </c:pt>
                <c:pt idx="10">
                  <c:v>76.521776879386479</c:v>
                </c:pt>
                <c:pt idx="11">
                  <c:v>76.521776879386479</c:v>
                </c:pt>
                <c:pt idx="12">
                  <c:v>76.521776879386479</c:v>
                </c:pt>
                <c:pt idx="13">
                  <c:v>76.521776879386479</c:v>
                </c:pt>
                <c:pt idx="14">
                  <c:v>76.521776879386479</c:v>
                </c:pt>
                <c:pt idx="15">
                  <c:v>76.521776879386479</c:v>
                </c:pt>
                <c:pt idx="16">
                  <c:v>76.521776879386479</c:v>
                </c:pt>
                <c:pt idx="17">
                  <c:v>76.521776879386479</c:v>
                </c:pt>
                <c:pt idx="18">
                  <c:v>76.521776879386479</c:v>
                </c:pt>
                <c:pt idx="19">
                  <c:v>76.521776879386479</c:v>
                </c:pt>
                <c:pt idx="20">
                  <c:v>76.521776879386479</c:v>
                </c:pt>
                <c:pt idx="21">
                  <c:v>76.521776879386479</c:v>
                </c:pt>
                <c:pt idx="22">
                  <c:v>76.521776879386479</c:v>
                </c:pt>
                <c:pt idx="23">
                  <c:v>76.521776879386479</c:v>
                </c:pt>
                <c:pt idx="24">
                  <c:v>76.521776879386479</c:v>
                </c:pt>
                <c:pt idx="25">
                  <c:v>76.521776879386479</c:v>
                </c:pt>
                <c:pt idx="26">
                  <c:v>76.521776879386479</c:v>
                </c:pt>
                <c:pt idx="27">
                  <c:v>76.521776879386479</c:v>
                </c:pt>
                <c:pt idx="28">
                  <c:v>76.521776879386479</c:v>
                </c:pt>
                <c:pt idx="29">
                  <c:v>76.521776879386479</c:v>
                </c:pt>
                <c:pt idx="30">
                  <c:v>76.521776879386479</c:v>
                </c:pt>
                <c:pt idx="31">
                  <c:v>76.521776879386479</c:v>
                </c:pt>
                <c:pt idx="32">
                  <c:v>76.521776879386479</c:v>
                </c:pt>
                <c:pt idx="33">
                  <c:v>76.521776879386479</c:v>
                </c:pt>
                <c:pt idx="34">
                  <c:v>76.521776879386479</c:v>
                </c:pt>
                <c:pt idx="35">
                  <c:v>76.521776879386479</c:v>
                </c:pt>
                <c:pt idx="36">
                  <c:v>76.521776879386479</c:v>
                </c:pt>
                <c:pt idx="37">
                  <c:v>76.521776879386479</c:v>
                </c:pt>
                <c:pt idx="38">
                  <c:v>76.521776879386479</c:v>
                </c:pt>
                <c:pt idx="39">
                  <c:v>76.521776879386479</c:v>
                </c:pt>
                <c:pt idx="40">
                  <c:v>76.521776879386479</c:v>
                </c:pt>
                <c:pt idx="41">
                  <c:v>76.521776879386479</c:v>
                </c:pt>
                <c:pt idx="42">
                  <c:v>76.521776879386479</c:v>
                </c:pt>
                <c:pt idx="43">
                  <c:v>76.521776879386479</c:v>
                </c:pt>
                <c:pt idx="44">
                  <c:v>76.521776879386479</c:v>
                </c:pt>
                <c:pt idx="45">
                  <c:v>76.521776879386479</c:v>
                </c:pt>
                <c:pt idx="46">
                  <c:v>76.521776879386479</c:v>
                </c:pt>
                <c:pt idx="47">
                  <c:v>76.521776879386479</c:v>
                </c:pt>
                <c:pt idx="48">
                  <c:v>76.521776879386479</c:v>
                </c:pt>
                <c:pt idx="49">
                  <c:v>76.521776879386479</c:v>
                </c:pt>
                <c:pt idx="50">
                  <c:v>76.521776879386479</c:v>
                </c:pt>
                <c:pt idx="51">
                  <c:v>76.521776879386479</c:v>
                </c:pt>
              </c:numCache>
            </c:numRef>
          </c:val>
          <c:smooth val="0"/>
        </c:ser>
        <c:ser>
          <c:idx val="6"/>
          <c:order val="6"/>
          <c:tx>
            <c:strRef>
              <c:f>Sheet1!$I$1</c:f>
              <c:strCache>
                <c:ptCount val="1"/>
                <c:pt idx="0">
                  <c:v>SPLY</c:v>
                </c:pt>
              </c:strCache>
            </c:strRef>
          </c:tx>
          <c:marker>
            <c:symbol val="none"/>
          </c:marker>
          <c:cat>
            <c:multiLvlStrRef>
              <c:f>Sheet1!$A$2:$B$53</c:f>
              <c:multiLvlStrCache>
                <c:ptCount val="52"/>
                <c:lvl>
                  <c:pt idx="0">
                    <c:v>7/2/2016</c:v>
                  </c:pt>
                  <c:pt idx="1">
                    <c:v>7/9/2016</c:v>
                  </c:pt>
                  <c:pt idx="2">
                    <c:v>7/16/2016</c:v>
                  </c:pt>
                  <c:pt idx="3">
                    <c:v>7/23/2016</c:v>
                  </c:pt>
                  <c:pt idx="4">
                    <c:v>7/30/2016</c:v>
                  </c:pt>
                  <c:pt idx="5">
                    <c:v>8/6/2016</c:v>
                  </c:pt>
                  <c:pt idx="6">
                    <c:v>8/13/2016</c:v>
                  </c:pt>
                  <c:pt idx="7">
                    <c:v>8/20/2016</c:v>
                  </c:pt>
                  <c:pt idx="8">
                    <c:v>8/27/2016</c:v>
                  </c:pt>
                  <c:pt idx="9">
                    <c:v>9/3/2016</c:v>
                  </c:pt>
                  <c:pt idx="10">
                    <c:v>9/10/2016</c:v>
                  </c:pt>
                  <c:pt idx="11">
                    <c:v>9/17/2016</c:v>
                  </c:pt>
                  <c:pt idx="12">
                    <c:v>9/24/2016</c:v>
                  </c:pt>
                  <c:pt idx="13">
                    <c:v>10/1/2016</c:v>
                  </c:pt>
                  <c:pt idx="14">
                    <c:v>10/8/2016</c:v>
                  </c:pt>
                  <c:pt idx="15">
                    <c:v>10/15/2016</c:v>
                  </c:pt>
                  <c:pt idx="16">
                    <c:v>10/22/2016</c:v>
                  </c:pt>
                  <c:pt idx="17">
                    <c:v>10/29/2016</c:v>
                  </c:pt>
                  <c:pt idx="18">
                    <c:v>11/5/2016</c:v>
                  </c:pt>
                  <c:pt idx="19">
                    <c:v>11/12/2016</c:v>
                  </c:pt>
                  <c:pt idx="20">
                    <c:v>11/19/2016</c:v>
                  </c:pt>
                  <c:pt idx="21">
                    <c:v>11/26/2016</c:v>
                  </c:pt>
                  <c:pt idx="22">
                    <c:v>12/3/2016</c:v>
                  </c:pt>
                  <c:pt idx="23">
                    <c:v>12/10/2016</c:v>
                  </c:pt>
                  <c:pt idx="24">
                    <c:v>12/17/2016</c:v>
                  </c:pt>
                  <c:pt idx="25">
                    <c:v>12/24/2016</c:v>
                  </c:pt>
                  <c:pt idx="26">
                    <c:v>12/31/2016</c:v>
                  </c:pt>
                  <c:pt idx="27">
                    <c:v>1/7/2017</c:v>
                  </c:pt>
                  <c:pt idx="28">
                    <c:v>1/14/2017</c:v>
                  </c:pt>
                  <c:pt idx="29">
                    <c:v>1/21/2017</c:v>
                  </c:pt>
                  <c:pt idx="30">
                    <c:v>1/28/2017</c:v>
                  </c:pt>
                  <c:pt idx="31">
                    <c:v>2/4/2017</c:v>
                  </c:pt>
                  <c:pt idx="32">
                    <c:v>2/11/2017</c:v>
                  </c:pt>
                  <c:pt idx="33">
                    <c:v>2/18/2017</c:v>
                  </c:pt>
                  <c:pt idx="34">
                    <c:v>2/25/2017</c:v>
                  </c:pt>
                  <c:pt idx="35">
                    <c:v>3/4/2017</c:v>
                  </c:pt>
                  <c:pt idx="36">
                    <c:v>3/11/2017</c:v>
                  </c:pt>
                  <c:pt idx="37">
                    <c:v>3/18/2017</c:v>
                  </c:pt>
                  <c:pt idx="38">
                    <c:v>3/25/2017</c:v>
                  </c:pt>
                  <c:pt idx="39">
                    <c:v>4/1/2017</c:v>
                  </c:pt>
                  <c:pt idx="40">
                    <c:v>4/8/2017</c:v>
                  </c:pt>
                  <c:pt idx="41">
                    <c:v>4/15/2017</c:v>
                  </c:pt>
                  <c:pt idx="42">
                    <c:v>4/22/2017</c:v>
                  </c:pt>
                  <c:pt idx="43">
                    <c:v>4/29/2017</c:v>
                  </c:pt>
                  <c:pt idx="44">
                    <c:v>5/6/2017</c:v>
                  </c:pt>
                  <c:pt idx="45">
                    <c:v>5/13/2017</c:v>
                  </c:pt>
                  <c:pt idx="46">
                    <c:v>5/20/2017</c:v>
                  </c:pt>
                  <c:pt idx="47">
                    <c:v>5/27/2017</c:v>
                  </c:pt>
                  <c:pt idx="48">
                    <c:v>6/3/2017</c:v>
                  </c:pt>
                  <c:pt idx="49">
                    <c:v>6/10/2017</c:v>
                  </c:pt>
                  <c:pt idx="50">
                    <c:v>6/17/2017</c:v>
                  </c:pt>
                  <c:pt idx="51">
                    <c:v>6/24/2017</c:v>
                  </c:pt>
                </c:lvl>
                <c:lvl>
                  <c:pt idx="0">
                    <c:v>H</c:v>
                  </c:pt>
                  <c:pt idx="1">
                    <c:v>.</c:v>
                  </c:pt>
                  <c:pt idx="2">
                    <c:v>.</c:v>
                  </c:pt>
                  <c:pt idx="3">
                    <c:v>.</c:v>
                  </c:pt>
                  <c:pt idx="4">
                    <c:v>.</c:v>
                  </c:pt>
                  <c:pt idx="5">
                    <c:v>.</c:v>
                  </c:pt>
                  <c:pt idx="6">
                    <c:v>.</c:v>
                  </c:pt>
                  <c:pt idx="7">
                    <c:v>.</c:v>
                  </c:pt>
                  <c:pt idx="8">
                    <c:v>.</c:v>
                  </c:pt>
                  <c:pt idx="9">
                    <c:v>H</c:v>
                  </c:pt>
                  <c:pt idx="10">
                    <c:v>.</c:v>
                  </c:pt>
                  <c:pt idx="11">
                    <c:v>.</c:v>
                  </c:pt>
                  <c:pt idx="12">
                    <c:v>.</c:v>
                  </c:pt>
                  <c:pt idx="13">
                    <c:v>.</c:v>
                  </c:pt>
                  <c:pt idx="14">
                    <c:v>H</c:v>
                  </c:pt>
                  <c:pt idx="15">
                    <c:v>.</c:v>
                  </c:pt>
                  <c:pt idx="16">
                    <c:v>.</c:v>
                  </c:pt>
                  <c:pt idx="17">
                    <c:v>.</c:v>
                  </c:pt>
                  <c:pt idx="18">
                    <c:v>H</c:v>
                  </c:pt>
                  <c:pt idx="19">
                    <c:v>.</c:v>
                  </c:pt>
                  <c:pt idx="20">
                    <c:v>H</c:v>
                  </c:pt>
                  <c:pt idx="21">
                    <c:v>.</c:v>
                  </c:pt>
                  <c:pt idx="22">
                    <c:v>.</c:v>
                  </c:pt>
                  <c:pt idx="23">
                    <c:v>.</c:v>
                  </c:pt>
                  <c:pt idx="24">
                    <c:v>.</c:v>
                  </c:pt>
                  <c:pt idx="25">
                    <c:v>H</c:v>
                  </c:pt>
                  <c:pt idx="26">
                    <c:v>H</c:v>
                  </c:pt>
                  <c:pt idx="27">
                    <c:v>.</c:v>
                  </c:pt>
                  <c:pt idx="28">
                    <c:v>H</c:v>
                  </c:pt>
                  <c:pt idx="29">
                    <c:v>.</c:v>
                  </c:pt>
                  <c:pt idx="30">
                    <c:v>.</c:v>
                  </c:pt>
                  <c:pt idx="31">
                    <c:v>.</c:v>
                  </c:pt>
                  <c:pt idx="32">
                    <c:v>.</c:v>
                  </c:pt>
                  <c:pt idx="33">
                    <c:v>H</c:v>
                  </c:pt>
                  <c:pt idx="34">
                    <c:v>.</c:v>
                  </c:pt>
                  <c:pt idx="35">
                    <c:v>.</c:v>
                  </c:pt>
                  <c:pt idx="36">
                    <c:v>.</c:v>
                  </c:pt>
                  <c:pt idx="37">
                    <c:v>.</c:v>
                  </c:pt>
                  <c:pt idx="38">
                    <c:v>.</c:v>
                  </c:pt>
                  <c:pt idx="39">
                    <c:v>.</c:v>
                  </c:pt>
                  <c:pt idx="40">
                    <c:v>.</c:v>
                  </c:pt>
                  <c:pt idx="41">
                    <c:v>.</c:v>
                  </c:pt>
                  <c:pt idx="42">
                    <c:v>.</c:v>
                  </c:pt>
                  <c:pt idx="43">
                    <c:v>.</c:v>
                  </c:pt>
                  <c:pt idx="44">
                    <c:v>.</c:v>
                  </c:pt>
                  <c:pt idx="45">
                    <c:v>.</c:v>
                  </c:pt>
                  <c:pt idx="46">
                    <c:v>.</c:v>
                  </c:pt>
                  <c:pt idx="47">
                    <c:v>H</c:v>
                  </c:pt>
                  <c:pt idx="48">
                    <c:v>.</c:v>
                  </c:pt>
                  <c:pt idx="49">
                    <c:v>.</c:v>
                  </c:pt>
                  <c:pt idx="50">
                    <c:v>.</c:v>
                  </c:pt>
                  <c:pt idx="51">
                    <c:v>.</c:v>
                  </c:pt>
                </c:lvl>
              </c:multiLvlStrCache>
            </c:multiLvlStrRef>
          </c:cat>
          <c:val>
            <c:numRef>
              <c:f>Sheet1!$I$2:$I$53</c:f>
              <c:numCache>
                <c:formatCode>0.00</c:formatCode>
                <c:ptCount val="52"/>
                <c:pt idx="0">
                  <c:v>79</c:v>
                </c:pt>
                <c:pt idx="1">
                  <c:v>80.650000000000006</c:v>
                </c:pt>
                <c:pt idx="2">
                  <c:v>80.7</c:v>
                </c:pt>
                <c:pt idx="3">
                  <c:v>80.39</c:v>
                </c:pt>
                <c:pt idx="4">
                  <c:v>78.66</c:v>
                </c:pt>
                <c:pt idx="5">
                  <c:v>80.180000000000007</c:v>
                </c:pt>
                <c:pt idx="6">
                  <c:v>79.510000000000005</c:v>
                </c:pt>
                <c:pt idx="7">
                  <c:v>78.22</c:v>
                </c:pt>
                <c:pt idx="8">
                  <c:v>75.900000000000006</c:v>
                </c:pt>
                <c:pt idx="9">
                  <c:v>75.12</c:v>
                </c:pt>
                <c:pt idx="10">
                  <c:v>73.540000000000006</c:v>
                </c:pt>
                <c:pt idx="11">
                  <c:v>72.41</c:v>
                </c:pt>
                <c:pt idx="12">
                  <c:v>71.86</c:v>
                </c:pt>
                <c:pt idx="13">
                  <c:v>75.540000000000006</c:v>
                </c:pt>
                <c:pt idx="14">
                  <c:v>76.64</c:v>
                </c:pt>
                <c:pt idx="15">
                  <c:v>74.760000000000005</c:v>
                </c:pt>
                <c:pt idx="16">
                  <c:v>76.069999999999993</c:v>
                </c:pt>
                <c:pt idx="17">
                  <c:v>73.790000000000006</c:v>
                </c:pt>
                <c:pt idx="18">
                  <c:v>76.59</c:v>
                </c:pt>
                <c:pt idx="19">
                  <c:v>74.099999999999994</c:v>
                </c:pt>
                <c:pt idx="20">
                  <c:v>75.36</c:v>
                </c:pt>
                <c:pt idx="21">
                  <c:v>71.62</c:v>
                </c:pt>
                <c:pt idx="22">
                  <c:v>72.59</c:v>
                </c:pt>
                <c:pt idx="23">
                  <c:v>74.23</c:v>
                </c:pt>
                <c:pt idx="24">
                  <c:v>75.13</c:v>
                </c:pt>
                <c:pt idx="25">
                  <c:v>78.98</c:v>
                </c:pt>
                <c:pt idx="26">
                  <c:v>74.37</c:v>
                </c:pt>
                <c:pt idx="27">
                  <c:v>76.42</c:v>
                </c:pt>
                <c:pt idx="28">
                  <c:v>77.86</c:v>
                </c:pt>
                <c:pt idx="29">
                  <c:v>73.2</c:v>
                </c:pt>
                <c:pt idx="30">
                  <c:v>77.849999999999994</c:v>
                </c:pt>
                <c:pt idx="31">
                  <c:v>76.989999999999995</c:v>
                </c:pt>
                <c:pt idx="32">
                  <c:v>78.56</c:v>
                </c:pt>
                <c:pt idx="33">
                  <c:v>80.040000000000006</c:v>
                </c:pt>
                <c:pt idx="34" formatCode="General">
                  <c:v>79.67</c:v>
                </c:pt>
                <c:pt idx="35" formatCode="General">
                  <c:v>77.73</c:v>
                </c:pt>
                <c:pt idx="36" formatCode="General">
                  <c:v>78.95</c:v>
                </c:pt>
                <c:pt idx="37">
                  <c:v>79.03</c:v>
                </c:pt>
                <c:pt idx="38">
                  <c:v>79.88</c:v>
                </c:pt>
                <c:pt idx="39">
                  <c:v>81.510000000000005</c:v>
                </c:pt>
                <c:pt idx="40">
                  <c:v>80.48</c:v>
                </c:pt>
                <c:pt idx="41">
                  <c:v>81.03</c:v>
                </c:pt>
                <c:pt idx="42">
                  <c:v>81.23</c:v>
                </c:pt>
                <c:pt idx="43">
                  <c:v>83.58</c:v>
                </c:pt>
                <c:pt idx="44">
                  <c:v>81.97</c:v>
                </c:pt>
                <c:pt idx="45">
                  <c:v>83.78</c:v>
                </c:pt>
                <c:pt idx="46">
                  <c:v>85.59</c:v>
                </c:pt>
                <c:pt idx="47">
                  <c:v>84.62</c:v>
                </c:pt>
                <c:pt idx="48">
                  <c:v>83.3</c:v>
                </c:pt>
                <c:pt idx="49">
                  <c:v>84.45</c:v>
                </c:pt>
                <c:pt idx="50">
                  <c:v>85.39</c:v>
                </c:pt>
                <c:pt idx="51">
                  <c:v>84.67</c:v>
                </c:pt>
              </c:numCache>
            </c:numRef>
          </c:val>
          <c:smooth val="0"/>
        </c:ser>
        <c:dLbls>
          <c:showLegendKey val="0"/>
          <c:showVal val="0"/>
          <c:showCatName val="0"/>
          <c:showSerName val="0"/>
          <c:showPercent val="0"/>
          <c:showBubbleSize val="0"/>
        </c:dLbls>
        <c:smooth val="0"/>
        <c:axId val="297844424"/>
        <c:axId val="297844816"/>
      </c:lineChart>
      <c:catAx>
        <c:axId val="297844424"/>
        <c:scaling>
          <c:orientation val="minMax"/>
        </c:scaling>
        <c:delete val="0"/>
        <c:axPos val="b"/>
        <c:numFmt formatCode="m/d/yy;@" sourceLinked="0"/>
        <c:majorTickMark val="none"/>
        <c:minorTickMark val="none"/>
        <c:tickLblPos val="nextTo"/>
        <c:spPr>
          <a:noFill/>
          <a:ln w="1587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ln>
                  <a:noFill/>
                </a:ln>
                <a:solidFill>
                  <a:schemeClr val="tx1">
                    <a:lumMod val="95000"/>
                    <a:lumOff val="5000"/>
                  </a:schemeClr>
                </a:solidFill>
                <a:latin typeface="+mn-lt"/>
                <a:ea typeface="+mn-ea"/>
                <a:cs typeface="+mn-cs"/>
              </a:defRPr>
            </a:pPr>
            <a:endParaRPr lang="en-US"/>
          </a:p>
        </c:txPr>
        <c:crossAx val="297844816"/>
        <c:crosses val="autoZero"/>
        <c:auto val="1"/>
        <c:lblAlgn val="ctr"/>
        <c:lblOffset val="100"/>
        <c:tickLblSkip val="1"/>
        <c:tickMarkSkip val="1"/>
        <c:noMultiLvlLbl val="0"/>
      </c:catAx>
      <c:valAx>
        <c:axId val="297844816"/>
        <c:scaling>
          <c:orientation val="minMax"/>
          <c:max val="100"/>
          <c:min val="60"/>
        </c:scaling>
        <c:delete val="0"/>
        <c:axPos val="l"/>
        <c:majorGridlines>
          <c:spPr>
            <a:ln>
              <a:solidFill>
                <a:srgbClr val="E7E6E6"/>
              </a:solidFill>
            </a:ln>
          </c:spPr>
        </c:majorGridlines>
        <c:numFmt formatCode="_(* #,##0_);_(* \(#,##0\);_(* &quot;-&quot;_);_(@_)" sourceLinked="0"/>
        <c:majorTickMark val="none"/>
        <c:minorTickMark val="none"/>
        <c:tickLblPos val="nextTo"/>
        <c:spPr>
          <a:noFill/>
          <a:ln w="15875">
            <a:solidFill>
              <a:schemeClr val="tx1">
                <a:lumMod val="15000"/>
                <a:lumOff val="85000"/>
              </a:schemeClr>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297844424"/>
        <c:crosses val="autoZero"/>
        <c:crossBetween val="between"/>
        <c:majorUnit val="5"/>
      </c:valAx>
    </c:plotArea>
    <c:legend>
      <c:legendPos val="b"/>
      <c:legendEntry>
        <c:idx val="0"/>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9.3131233595800528E-2"/>
          <c:y val="0.95256814855611216"/>
          <c:w val="0.80262631233595805"/>
          <c:h val="4.743185144388779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066325323100346E-2"/>
          <c:y val="3.6295635092639604E-2"/>
          <c:w val="0.91572209745316646"/>
          <c:h val="0.93345800233016074"/>
        </c:manualLayout>
      </c:layout>
      <c:areaChart>
        <c:grouping val="standard"/>
        <c:varyColors val="0"/>
        <c:ser>
          <c:idx val="0"/>
          <c:order val="0"/>
          <c:tx>
            <c:strRef>
              <c:f>Sheet1!$A$5</c:f>
              <c:strCache>
                <c:ptCount val="1"/>
                <c:pt idx="0">
                  <c:v>FY17 Q3</c:v>
                </c:pt>
              </c:strCache>
            </c:strRef>
          </c:tx>
          <c:spPr>
            <a:solidFill>
              <a:schemeClr val="accent1">
                <a:lumMod val="75000"/>
              </a:schemeClr>
            </a:solidFill>
            <a:ln>
              <a:noFill/>
            </a:ln>
            <a:effectLst/>
          </c:spPr>
          <c:dLbls>
            <c:dLbl>
              <c:idx val="0"/>
              <c:delete val="1"/>
              <c:extLst>
                <c:ext xmlns:c15="http://schemas.microsoft.com/office/drawing/2012/chart" uri="{CE6537A1-D6FC-4f65-9D91-7224C49458BB}"/>
              </c:extLst>
            </c:dLbl>
            <c:dLbl>
              <c:idx val="1"/>
              <c:layout>
                <c:manualLayout>
                  <c:x val="-3.3688195139017142E-2"/>
                  <c:y val="-5.14190545415747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4193916187190894E-2"/>
                  <c:y val="-0.19055208423635794"/>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4487344493834074E-2"/>
                  <c:y val="-0.33270998834919641"/>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194141307820212E-2"/>
                  <c:y val="-0.36900586160217125"/>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9326190715541177E-2"/>
                  <c:y val="-0.4249261464800379"/>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095808424407257E-2"/>
                  <c:y val="-0.47981805503027969"/>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Sheet1!$B$5:$H$5</c:f>
              <c:numCache>
                <c:formatCode>0.0%</c:formatCode>
                <c:ptCount val="7"/>
                <c:pt idx="0" formatCode="General">
                  <c:v>0</c:v>
                </c:pt>
                <c:pt idx="1">
                  <c:v>0.69899999999999995</c:v>
                </c:pt>
                <c:pt idx="2">
                  <c:v>0.81199999999999994</c:v>
                </c:pt>
                <c:pt idx="3">
                  <c:v>0.87999999999999989</c:v>
                </c:pt>
                <c:pt idx="4">
                  <c:v>0.92399999999999993</c:v>
                </c:pt>
                <c:pt idx="5">
                  <c:v>0.94799999999999995</c:v>
                </c:pt>
                <c:pt idx="6">
                  <c:v>1</c:v>
                </c:pt>
              </c:numCache>
            </c:numRef>
          </c:val>
        </c:ser>
        <c:ser>
          <c:idx val="1"/>
          <c:order val="1"/>
          <c:tx>
            <c:strRef>
              <c:f>Sheet1!$A$6</c:f>
              <c:strCache>
                <c:ptCount val="1"/>
                <c:pt idx="0">
                  <c:v>FY16 Q3</c:v>
                </c:pt>
              </c:strCache>
            </c:strRef>
          </c:tx>
          <c:spPr>
            <a:solidFill>
              <a:schemeClr val="accent1">
                <a:lumMod val="40000"/>
                <a:lumOff val="60000"/>
              </a:schemeClr>
            </a:solidFill>
            <a:ln>
              <a:noFill/>
            </a:ln>
            <a:effectLst/>
          </c:spPr>
          <c:dLbls>
            <c:dLbl>
              <c:idx val="0"/>
              <c:delete val="1"/>
              <c:extLst>
                <c:ext xmlns:c15="http://schemas.microsoft.com/office/drawing/2012/chart" uri="{CE6537A1-D6FC-4f65-9D91-7224C49458BB}"/>
              </c:extLst>
            </c:dLbl>
            <c:dLbl>
              <c:idx val="1"/>
              <c:layout>
                <c:manualLayout>
                  <c:x val="4.9379941875696283E-2"/>
                  <c:y val="-3.629563509263949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415128491346608E-2"/>
                  <c:y val="-0.1996259930095178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0647406773999376E-2"/>
                  <c:y val="-0.28734044448339691"/>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194141307820212E-2"/>
                  <c:y val="-0.31153753454515665"/>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7756397200803064E-2"/>
                  <c:y val="-0.36295635092639605"/>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921157722373306E-2"/>
                  <c:y val="-0.44352241993764008"/>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Sheet1!$B$6:$H$6</c:f>
              <c:numCache>
                <c:formatCode>0.0%</c:formatCode>
                <c:ptCount val="7"/>
                <c:pt idx="0" formatCode="General">
                  <c:v>0</c:v>
                </c:pt>
                <c:pt idx="1">
                  <c:v>0.69299999999999995</c:v>
                </c:pt>
                <c:pt idx="2">
                  <c:v>0.81599999999999995</c:v>
                </c:pt>
                <c:pt idx="3">
                  <c:v>0.874</c:v>
                </c:pt>
                <c:pt idx="4">
                  <c:v>0.90900000000000003</c:v>
                </c:pt>
                <c:pt idx="5">
                  <c:v>0.93300000000000005</c:v>
                </c:pt>
                <c:pt idx="6">
                  <c:v>1</c:v>
                </c:pt>
              </c:numCache>
            </c:numRef>
          </c:val>
        </c:ser>
        <c:dLbls>
          <c:showLegendKey val="0"/>
          <c:showVal val="0"/>
          <c:showCatName val="0"/>
          <c:showSerName val="0"/>
          <c:showPercent val="0"/>
          <c:showBubbleSize val="0"/>
        </c:dLbls>
        <c:axId val="297846384"/>
        <c:axId val="349615672"/>
      </c:areaChart>
      <c:catAx>
        <c:axId val="297846384"/>
        <c:scaling>
          <c:orientation val="minMax"/>
        </c:scaling>
        <c:delete val="1"/>
        <c:axPos val="b"/>
        <c:majorTickMark val="none"/>
        <c:minorTickMark val="none"/>
        <c:tickLblPos val="nextTo"/>
        <c:crossAx val="349615672"/>
        <c:crosses val="autoZero"/>
        <c:auto val="0"/>
        <c:lblAlgn val="ctr"/>
        <c:lblOffset val="100"/>
        <c:noMultiLvlLbl val="0"/>
      </c:catAx>
      <c:valAx>
        <c:axId val="349615672"/>
        <c:scaling>
          <c:orientation val="minMax"/>
          <c:max val="1"/>
          <c:min val="0.65000000000000013"/>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78463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3" y="0"/>
            <a:ext cx="3027466" cy="464503"/>
          </a:xfrm>
          <a:prstGeom prst="rect">
            <a:avLst/>
          </a:prstGeom>
          <a:noFill/>
          <a:ln w="9525">
            <a:noFill/>
            <a:miter lim="800000"/>
            <a:headEnd/>
            <a:tailEnd/>
          </a:ln>
          <a:effectLst/>
        </p:spPr>
        <p:txBody>
          <a:bodyPr vert="horz" wrap="square" lIns="92953" tIns="46477" rIns="92953" bIns="46477" numCol="1" anchor="t" anchorCtr="0" compatLnSpc="1">
            <a:prstTxWarp prst="textNoShape">
              <a:avLst/>
            </a:prstTxWarp>
          </a:bodyPr>
          <a:lstStyle>
            <a:lvl1pPr algn="l" defTabSz="929627">
              <a:buClrTx/>
              <a:buSzTx/>
              <a:buFontTx/>
              <a:buNone/>
              <a:defRPr sz="1200" b="0">
                <a:latin typeface="Arial" charset="0"/>
              </a:defRPr>
            </a:lvl1pPr>
          </a:lstStyle>
          <a:p>
            <a:pPr>
              <a:defRPr/>
            </a:pPr>
            <a:endParaRPr lang="en-US" dirty="0"/>
          </a:p>
        </p:txBody>
      </p:sp>
      <p:sp>
        <p:nvSpPr>
          <p:cNvPr id="68611" name="Rectangle 3"/>
          <p:cNvSpPr>
            <a:spLocks noGrp="1" noChangeArrowheads="1"/>
          </p:cNvSpPr>
          <p:nvPr>
            <p:ph type="dt" sz="quarter" idx="1"/>
          </p:nvPr>
        </p:nvSpPr>
        <p:spPr bwMode="auto">
          <a:xfrm>
            <a:off x="3955955" y="0"/>
            <a:ext cx="3027466" cy="464503"/>
          </a:xfrm>
          <a:prstGeom prst="rect">
            <a:avLst/>
          </a:prstGeom>
          <a:noFill/>
          <a:ln w="9525">
            <a:noFill/>
            <a:miter lim="800000"/>
            <a:headEnd/>
            <a:tailEnd/>
          </a:ln>
          <a:effectLst/>
        </p:spPr>
        <p:txBody>
          <a:bodyPr vert="horz" wrap="square" lIns="92953" tIns="46477" rIns="92953" bIns="46477" numCol="1" anchor="t" anchorCtr="0" compatLnSpc="1">
            <a:prstTxWarp prst="textNoShape">
              <a:avLst/>
            </a:prstTxWarp>
          </a:bodyPr>
          <a:lstStyle>
            <a:lvl1pPr algn="r" defTabSz="929627">
              <a:buClrTx/>
              <a:buSzTx/>
              <a:buFontTx/>
              <a:buNone/>
              <a:defRPr sz="1200" b="0">
                <a:latin typeface="Arial" charset="0"/>
              </a:defRPr>
            </a:lvl1pPr>
          </a:lstStyle>
          <a:p>
            <a:pPr>
              <a:defRPr/>
            </a:pPr>
            <a:endParaRPr lang="en-US" dirty="0"/>
          </a:p>
        </p:txBody>
      </p:sp>
      <p:sp>
        <p:nvSpPr>
          <p:cNvPr id="68612" name="Rectangle 4"/>
          <p:cNvSpPr>
            <a:spLocks noGrp="1" noChangeArrowheads="1"/>
          </p:cNvSpPr>
          <p:nvPr>
            <p:ph type="ftr" sz="quarter" idx="2"/>
          </p:nvPr>
        </p:nvSpPr>
        <p:spPr bwMode="auto">
          <a:xfrm>
            <a:off x="3" y="8817612"/>
            <a:ext cx="3027466" cy="464503"/>
          </a:xfrm>
          <a:prstGeom prst="rect">
            <a:avLst/>
          </a:prstGeom>
          <a:noFill/>
          <a:ln w="9525">
            <a:noFill/>
            <a:miter lim="800000"/>
            <a:headEnd/>
            <a:tailEnd/>
          </a:ln>
          <a:effectLst/>
        </p:spPr>
        <p:txBody>
          <a:bodyPr vert="horz" wrap="square" lIns="92953" tIns="46477" rIns="92953" bIns="46477" numCol="1" anchor="b" anchorCtr="0" compatLnSpc="1">
            <a:prstTxWarp prst="textNoShape">
              <a:avLst/>
            </a:prstTxWarp>
          </a:bodyPr>
          <a:lstStyle>
            <a:lvl1pPr algn="l" defTabSz="929627">
              <a:buClrTx/>
              <a:buSzTx/>
              <a:buFontTx/>
              <a:buNone/>
              <a:defRPr sz="1200" b="0">
                <a:latin typeface="Arial" charset="0"/>
              </a:defRPr>
            </a:lvl1pPr>
          </a:lstStyle>
          <a:p>
            <a:pPr>
              <a:defRPr/>
            </a:pPr>
            <a:endParaRPr lang="en-US" dirty="0"/>
          </a:p>
        </p:txBody>
      </p:sp>
      <p:sp>
        <p:nvSpPr>
          <p:cNvPr id="68613" name="Rectangle 5"/>
          <p:cNvSpPr>
            <a:spLocks noGrp="1" noChangeArrowheads="1"/>
          </p:cNvSpPr>
          <p:nvPr>
            <p:ph type="sldNum" sz="quarter" idx="3"/>
          </p:nvPr>
        </p:nvSpPr>
        <p:spPr bwMode="auto">
          <a:xfrm>
            <a:off x="3955955" y="8817612"/>
            <a:ext cx="3027466" cy="464503"/>
          </a:xfrm>
          <a:prstGeom prst="rect">
            <a:avLst/>
          </a:prstGeom>
          <a:noFill/>
          <a:ln w="9525">
            <a:noFill/>
            <a:miter lim="800000"/>
            <a:headEnd/>
            <a:tailEnd/>
          </a:ln>
          <a:effectLst/>
        </p:spPr>
        <p:txBody>
          <a:bodyPr vert="horz" wrap="square" lIns="92953" tIns="46477" rIns="92953" bIns="46477" numCol="1" anchor="b" anchorCtr="0" compatLnSpc="1">
            <a:prstTxWarp prst="textNoShape">
              <a:avLst/>
            </a:prstTxWarp>
          </a:bodyPr>
          <a:lstStyle>
            <a:lvl1pPr algn="r" defTabSz="929627">
              <a:buClrTx/>
              <a:buSzTx/>
              <a:buFontTx/>
              <a:buNone/>
              <a:defRPr sz="1200" b="0">
                <a:latin typeface="Arial" charset="0"/>
              </a:defRPr>
            </a:lvl1pPr>
          </a:lstStyle>
          <a:p>
            <a:pPr>
              <a:defRPr/>
            </a:pPr>
            <a:fld id="{31037AFC-9747-4923-8CA8-5C7B154E45DE}" type="slidenum">
              <a:rPr lang="en-US"/>
              <a:pPr>
                <a:defRPr/>
              </a:pPr>
              <a:t>‹#›</a:t>
            </a:fld>
            <a:endParaRPr lang="en-US" dirty="0"/>
          </a:p>
        </p:txBody>
      </p:sp>
    </p:spTree>
    <p:extLst>
      <p:ext uri="{BB962C8B-B14F-4D97-AF65-F5344CB8AC3E}">
        <p14:creationId xmlns:p14="http://schemas.microsoft.com/office/powerpoint/2010/main" val="1677797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3" y="0"/>
            <a:ext cx="3027466" cy="464503"/>
          </a:xfrm>
          <a:prstGeom prst="rect">
            <a:avLst/>
          </a:prstGeom>
          <a:noFill/>
          <a:ln w="9525">
            <a:noFill/>
            <a:miter lim="800000"/>
            <a:headEnd/>
            <a:tailEnd/>
          </a:ln>
          <a:effectLst/>
        </p:spPr>
        <p:txBody>
          <a:bodyPr vert="horz" wrap="square" lIns="91221" tIns="45610" rIns="91221" bIns="45610" numCol="1" anchor="t" anchorCtr="0" compatLnSpc="1">
            <a:prstTxWarp prst="textNoShape">
              <a:avLst/>
            </a:prstTxWarp>
          </a:bodyPr>
          <a:lstStyle>
            <a:lvl1pPr algn="l">
              <a:buClrTx/>
              <a:buSzTx/>
              <a:buFontTx/>
              <a:buNone/>
              <a:defRPr sz="1200" b="0">
                <a:latin typeface="Arial" charset="0"/>
              </a:defRPr>
            </a:lvl1pPr>
          </a:lstStyle>
          <a:p>
            <a:pPr>
              <a:defRPr/>
            </a:pPr>
            <a:endParaRPr lang="en-US" dirty="0"/>
          </a:p>
        </p:txBody>
      </p:sp>
      <p:sp>
        <p:nvSpPr>
          <p:cNvPr id="117763" name="Rectangle 3"/>
          <p:cNvSpPr>
            <a:spLocks noGrp="1" noChangeArrowheads="1"/>
          </p:cNvSpPr>
          <p:nvPr>
            <p:ph type="dt" idx="1"/>
          </p:nvPr>
        </p:nvSpPr>
        <p:spPr bwMode="auto">
          <a:xfrm>
            <a:off x="3955955" y="0"/>
            <a:ext cx="3027466" cy="464503"/>
          </a:xfrm>
          <a:prstGeom prst="rect">
            <a:avLst/>
          </a:prstGeom>
          <a:noFill/>
          <a:ln w="9525">
            <a:noFill/>
            <a:miter lim="800000"/>
            <a:headEnd/>
            <a:tailEnd/>
          </a:ln>
          <a:effectLst/>
        </p:spPr>
        <p:txBody>
          <a:bodyPr vert="horz" wrap="square" lIns="91221" tIns="45610" rIns="91221" bIns="45610" numCol="1" anchor="t" anchorCtr="0" compatLnSpc="1">
            <a:prstTxWarp prst="textNoShape">
              <a:avLst/>
            </a:prstTxWarp>
          </a:bodyPr>
          <a:lstStyle>
            <a:lvl1pPr algn="r">
              <a:buClrTx/>
              <a:buSzTx/>
              <a:buFontTx/>
              <a:buNone/>
              <a:defRPr sz="1200" b="0">
                <a:latin typeface="Arial" charset="0"/>
              </a:defRPr>
            </a:lvl1pPr>
          </a:lstStyle>
          <a:p>
            <a:pPr>
              <a:defRPr/>
            </a:pPr>
            <a:endParaRPr lang="en-US" dirty="0"/>
          </a:p>
        </p:txBody>
      </p:sp>
      <p:sp>
        <p:nvSpPr>
          <p:cNvPr id="328708" name="Rectangle 4"/>
          <p:cNvSpPr>
            <a:spLocks noGrp="1" noRot="1" noChangeAspect="1" noChangeArrowheads="1" noTextEdit="1"/>
          </p:cNvSpPr>
          <p:nvPr>
            <p:ph type="sldImg" idx="2"/>
          </p:nvPr>
        </p:nvSpPr>
        <p:spPr bwMode="auto">
          <a:xfrm>
            <a:off x="1171575" y="695325"/>
            <a:ext cx="4641850" cy="3481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5" name="Rectangle 5"/>
          <p:cNvSpPr>
            <a:spLocks noGrp="1" noChangeArrowheads="1"/>
          </p:cNvSpPr>
          <p:nvPr>
            <p:ph type="body" sz="quarter" idx="3"/>
          </p:nvPr>
        </p:nvSpPr>
        <p:spPr bwMode="auto">
          <a:xfrm>
            <a:off x="699133" y="4410397"/>
            <a:ext cx="5586735" cy="4177348"/>
          </a:xfrm>
          <a:prstGeom prst="rect">
            <a:avLst/>
          </a:prstGeom>
          <a:noFill/>
          <a:ln w="9525">
            <a:noFill/>
            <a:miter lim="800000"/>
            <a:headEnd/>
            <a:tailEnd/>
          </a:ln>
          <a:effectLst/>
        </p:spPr>
        <p:txBody>
          <a:bodyPr vert="horz" wrap="square" lIns="91221" tIns="45610" rIns="91221" bIns="456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7766" name="Rectangle 6"/>
          <p:cNvSpPr>
            <a:spLocks noGrp="1" noChangeArrowheads="1"/>
          </p:cNvSpPr>
          <p:nvPr>
            <p:ph type="ftr" sz="quarter" idx="4"/>
          </p:nvPr>
        </p:nvSpPr>
        <p:spPr bwMode="auto">
          <a:xfrm>
            <a:off x="3" y="8817612"/>
            <a:ext cx="3027466" cy="464503"/>
          </a:xfrm>
          <a:prstGeom prst="rect">
            <a:avLst/>
          </a:prstGeom>
          <a:noFill/>
          <a:ln w="9525">
            <a:noFill/>
            <a:miter lim="800000"/>
            <a:headEnd/>
            <a:tailEnd/>
          </a:ln>
          <a:effectLst/>
        </p:spPr>
        <p:txBody>
          <a:bodyPr vert="horz" wrap="square" lIns="91221" tIns="45610" rIns="91221" bIns="45610" numCol="1" anchor="b" anchorCtr="0" compatLnSpc="1">
            <a:prstTxWarp prst="textNoShape">
              <a:avLst/>
            </a:prstTxWarp>
          </a:bodyPr>
          <a:lstStyle>
            <a:lvl1pPr algn="l">
              <a:buClrTx/>
              <a:buSzTx/>
              <a:buFontTx/>
              <a:buNone/>
              <a:defRPr sz="1200" b="0">
                <a:latin typeface="Arial" charset="0"/>
              </a:defRPr>
            </a:lvl1pPr>
          </a:lstStyle>
          <a:p>
            <a:pPr>
              <a:defRPr/>
            </a:pPr>
            <a:endParaRPr lang="en-US" dirty="0"/>
          </a:p>
        </p:txBody>
      </p:sp>
      <p:sp>
        <p:nvSpPr>
          <p:cNvPr id="117767" name="Rectangle 7"/>
          <p:cNvSpPr>
            <a:spLocks noGrp="1" noChangeArrowheads="1"/>
          </p:cNvSpPr>
          <p:nvPr>
            <p:ph type="sldNum" sz="quarter" idx="5"/>
          </p:nvPr>
        </p:nvSpPr>
        <p:spPr bwMode="auto">
          <a:xfrm>
            <a:off x="3955955" y="8817612"/>
            <a:ext cx="3027466" cy="464503"/>
          </a:xfrm>
          <a:prstGeom prst="rect">
            <a:avLst/>
          </a:prstGeom>
          <a:noFill/>
          <a:ln w="9525">
            <a:noFill/>
            <a:miter lim="800000"/>
            <a:headEnd/>
            <a:tailEnd/>
          </a:ln>
          <a:effectLst/>
        </p:spPr>
        <p:txBody>
          <a:bodyPr vert="horz" wrap="square" lIns="91221" tIns="45610" rIns="91221" bIns="45610" numCol="1" anchor="b" anchorCtr="0" compatLnSpc="1">
            <a:prstTxWarp prst="textNoShape">
              <a:avLst/>
            </a:prstTxWarp>
          </a:bodyPr>
          <a:lstStyle>
            <a:lvl1pPr algn="r">
              <a:buClrTx/>
              <a:buSzTx/>
              <a:buFontTx/>
              <a:buNone/>
              <a:defRPr sz="1200" b="0">
                <a:latin typeface="Arial" charset="0"/>
              </a:defRPr>
            </a:lvl1pPr>
          </a:lstStyle>
          <a:p>
            <a:pPr>
              <a:defRPr/>
            </a:pPr>
            <a:fld id="{C8AC601A-0556-483A-B48E-2D091265F8D7}" type="slidenum">
              <a:rPr lang="en-US"/>
              <a:pPr>
                <a:defRPr/>
              </a:pPr>
              <a:t>‹#›</a:t>
            </a:fld>
            <a:endParaRPr lang="en-US" dirty="0"/>
          </a:p>
        </p:txBody>
      </p:sp>
    </p:spTree>
    <p:extLst>
      <p:ext uri="{BB962C8B-B14F-4D97-AF65-F5344CB8AC3E}">
        <p14:creationId xmlns:p14="http://schemas.microsoft.com/office/powerpoint/2010/main" val="40098343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700088"/>
            <a:ext cx="4641850" cy="3481387"/>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4AC1717-9097-CC40-B6A6-E8C59CDDEC0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99652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1171575" y="695325"/>
            <a:ext cx="4641850" cy="3481388"/>
          </a:xfrm>
          <a:ln/>
        </p:spPr>
      </p:sp>
      <p:sp>
        <p:nvSpPr>
          <p:cNvPr id="378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charset="0"/>
            </a:endParaRPr>
          </a:p>
        </p:txBody>
      </p:sp>
      <p:sp>
        <p:nvSpPr>
          <p:cNvPr id="4" name="Slide Number Placeholder 3"/>
          <p:cNvSpPr>
            <a:spLocks noGrp="1"/>
          </p:cNvSpPr>
          <p:nvPr>
            <p:ph type="sldNum" sz="quarter" idx="5"/>
          </p:nvPr>
        </p:nvSpPr>
        <p:spPr/>
        <p:txBody>
          <a:bodyPr/>
          <a:lstStyle/>
          <a:p>
            <a:pPr>
              <a:defRPr/>
            </a:pPr>
            <a:fld id="{03161017-8B30-42CD-A223-1910C451A3B9}" type="slidenum">
              <a:rPr lang="en-US">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3679426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1143000" y="685800"/>
            <a:ext cx="4572000" cy="3429000"/>
          </a:xfrm>
          <a:ln/>
        </p:spPr>
      </p:sp>
      <p:sp>
        <p:nvSpPr>
          <p:cNvPr id="200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00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00CC"/>
                </a:solidFill>
                <a:latin typeface="Arial" pitchFamily="34" charset="0"/>
              </a:defRPr>
            </a:lvl1pPr>
            <a:lvl2pPr marL="728976" indent="-280375">
              <a:defRPr sz="2400" b="1">
                <a:solidFill>
                  <a:srgbClr val="0000CC"/>
                </a:solidFill>
                <a:latin typeface="Arial" pitchFamily="34" charset="0"/>
              </a:defRPr>
            </a:lvl2pPr>
            <a:lvl3pPr marL="1121502" indent="-224300">
              <a:defRPr sz="2400" b="1">
                <a:solidFill>
                  <a:srgbClr val="0000CC"/>
                </a:solidFill>
                <a:latin typeface="Arial" pitchFamily="34" charset="0"/>
              </a:defRPr>
            </a:lvl3pPr>
            <a:lvl4pPr marL="1570103" indent="-224300">
              <a:defRPr sz="2400" b="1">
                <a:solidFill>
                  <a:srgbClr val="0000CC"/>
                </a:solidFill>
                <a:latin typeface="Arial" pitchFamily="34" charset="0"/>
              </a:defRPr>
            </a:lvl4pPr>
            <a:lvl5pPr marL="2018705" indent="-224300">
              <a:defRPr sz="2400" b="1">
                <a:solidFill>
                  <a:srgbClr val="0000CC"/>
                </a:solidFill>
                <a:latin typeface="Arial" pitchFamily="34" charset="0"/>
              </a:defRPr>
            </a:lvl5pPr>
            <a:lvl6pPr marL="2467304" indent="-224300" algn="ctr" eaLnBrk="0" fontAlgn="base" hangingPunct="0">
              <a:spcBef>
                <a:spcPct val="0"/>
              </a:spcBef>
              <a:spcAft>
                <a:spcPct val="0"/>
              </a:spcAft>
              <a:defRPr sz="2400" b="1">
                <a:solidFill>
                  <a:srgbClr val="0000CC"/>
                </a:solidFill>
                <a:latin typeface="Arial" pitchFamily="34" charset="0"/>
              </a:defRPr>
            </a:lvl6pPr>
            <a:lvl7pPr marL="2915904" indent="-224300" algn="ctr" eaLnBrk="0" fontAlgn="base" hangingPunct="0">
              <a:spcBef>
                <a:spcPct val="0"/>
              </a:spcBef>
              <a:spcAft>
                <a:spcPct val="0"/>
              </a:spcAft>
              <a:defRPr sz="2400" b="1">
                <a:solidFill>
                  <a:srgbClr val="0000CC"/>
                </a:solidFill>
                <a:latin typeface="Arial" pitchFamily="34" charset="0"/>
              </a:defRPr>
            </a:lvl7pPr>
            <a:lvl8pPr marL="3364506" indent="-224300" algn="ctr" eaLnBrk="0" fontAlgn="base" hangingPunct="0">
              <a:spcBef>
                <a:spcPct val="0"/>
              </a:spcBef>
              <a:spcAft>
                <a:spcPct val="0"/>
              </a:spcAft>
              <a:defRPr sz="2400" b="1">
                <a:solidFill>
                  <a:srgbClr val="0000CC"/>
                </a:solidFill>
                <a:latin typeface="Arial" pitchFamily="34" charset="0"/>
              </a:defRPr>
            </a:lvl8pPr>
            <a:lvl9pPr marL="3813106" indent="-224300" algn="ctr" eaLnBrk="0" fontAlgn="base" hangingPunct="0">
              <a:spcBef>
                <a:spcPct val="0"/>
              </a:spcBef>
              <a:spcAft>
                <a:spcPct val="0"/>
              </a:spcAft>
              <a:defRPr sz="2400" b="1">
                <a:solidFill>
                  <a:srgbClr val="0000CC"/>
                </a:solidFill>
                <a:latin typeface="Arial" pitchFamily="34" charset="0"/>
              </a:defRPr>
            </a:lvl9pPr>
          </a:lstStyle>
          <a:p>
            <a:fld id="{923D0919-751B-45BC-AD06-AB3B79EA1369}" type="slidenum">
              <a:rPr lang="en-US" sz="1200" b="0">
                <a:solidFill>
                  <a:prstClr val="black"/>
                </a:solidFill>
              </a:rPr>
              <a:pPr/>
              <a:t>21</a:t>
            </a:fld>
            <a:endParaRPr lang="en-US" sz="1200" b="0">
              <a:solidFill>
                <a:prstClr val="black"/>
              </a:solidFill>
            </a:endParaRPr>
          </a:p>
        </p:txBody>
      </p:sp>
    </p:spTree>
    <p:extLst>
      <p:ext uri="{BB962C8B-B14F-4D97-AF65-F5344CB8AC3E}">
        <p14:creationId xmlns:p14="http://schemas.microsoft.com/office/powerpoint/2010/main" val="3246129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1171575" y="695325"/>
            <a:ext cx="4641850" cy="3481388"/>
          </a:xfrm>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00CC"/>
                </a:solidFill>
                <a:latin typeface="Arial" pitchFamily="34" charset="0"/>
              </a:defRPr>
            </a:lvl1pPr>
            <a:lvl2pPr marL="741126" indent="-285048">
              <a:defRPr sz="2400" b="1">
                <a:solidFill>
                  <a:srgbClr val="0000CC"/>
                </a:solidFill>
                <a:latin typeface="Arial" pitchFamily="34" charset="0"/>
              </a:defRPr>
            </a:lvl2pPr>
            <a:lvl3pPr marL="1140194" indent="-228038">
              <a:defRPr sz="2400" b="1">
                <a:solidFill>
                  <a:srgbClr val="0000CC"/>
                </a:solidFill>
                <a:latin typeface="Arial" pitchFamily="34" charset="0"/>
              </a:defRPr>
            </a:lvl3pPr>
            <a:lvl4pPr marL="1596271" indent="-228038">
              <a:defRPr sz="2400" b="1">
                <a:solidFill>
                  <a:srgbClr val="0000CC"/>
                </a:solidFill>
                <a:latin typeface="Arial" pitchFamily="34" charset="0"/>
              </a:defRPr>
            </a:lvl4pPr>
            <a:lvl5pPr marL="2052350" indent="-228038">
              <a:defRPr sz="2400" b="1">
                <a:solidFill>
                  <a:srgbClr val="0000CC"/>
                </a:solidFill>
                <a:latin typeface="Arial" pitchFamily="34" charset="0"/>
              </a:defRPr>
            </a:lvl5pPr>
            <a:lvl6pPr marL="2508426" indent="-228038" algn="ctr" eaLnBrk="0" fontAlgn="base" hangingPunct="0">
              <a:spcBef>
                <a:spcPct val="0"/>
              </a:spcBef>
              <a:spcAft>
                <a:spcPct val="0"/>
              </a:spcAft>
              <a:defRPr sz="2400" b="1">
                <a:solidFill>
                  <a:srgbClr val="0000CC"/>
                </a:solidFill>
                <a:latin typeface="Arial" pitchFamily="34" charset="0"/>
              </a:defRPr>
            </a:lvl6pPr>
            <a:lvl7pPr marL="2964503" indent="-228038" algn="ctr" eaLnBrk="0" fontAlgn="base" hangingPunct="0">
              <a:spcBef>
                <a:spcPct val="0"/>
              </a:spcBef>
              <a:spcAft>
                <a:spcPct val="0"/>
              </a:spcAft>
              <a:defRPr sz="2400" b="1">
                <a:solidFill>
                  <a:srgbClr val="0000CC"/>
                </a:solidFill>
                <a:latin typeface="Arial" pitchFamily="34" charset="0"/>
              </a:defRPr>
            </a:lvl7pPr>
            <a:lvl8pPr marL="3420582" indent="-228038" algn="ctr" eaLnBrk="0" fontAlgn="base" hangingPunct="0">
              <a:spcBef>
                <a:spcPct val="0"/>
              </a:spcBef>
              <a:spcAft>
                <a:spcPct val="0"/>
              </a:spcAft>
              <a:defRPr sz="2400" b="1">
                <a:solidFill>
                  <a:srgbClr val="0000CC"/>
                </a:solidFill>
                <a:latin typeface="Arial" pitchFamily="34" charset="0"/>
              </a:defRPr>
            </a:lvl8pPr>
            <a:lvl9pPr marL="3876659" indent="-228038" algn="ctr" eaLnBrk="0" fontAlgn="base" hangingPunct="0">
              <a:spcBef>
                <a:spcPct val="0"/>
              </a:spcBef>
              <a:spcAft>
                <a:spcPct val="0"/>
              </a:spcAft>
              <a:defRPr sz="2400" b="1">
                <a:solidFill>
                  <a:srgbClr val="0000CC"/>
                </a:solidFill>
                <a:latin typeface="Arial" pitchFamily="34" charset="0"/>
              </a:defRPr>
            </a:lvl9pPr>
          </a:lstStyle>
          <a:p>
            <a:fld id="{374C9A62-EEB9-4906-9920-F565C6D4FE3F}" type="slidenum">
              <a:rPr lang="en-US" sz="1200" b="0">
                <a:solidFill>
                  <a:prstClr val="black"/>
                </a:solidFill>
              </a:rPr>
              <a:pPr/>
              <a:t>22</a:t>
            </a:fld>
            <a:endParaRPr lang="en-US" sz="1200" b="0">
              <a:solidFill>
                <a:prstClr val="black"/>
              </a:solidFill>
            </a:endParaRPr>
          </a:p>
        </p:txBody>
      </p:sp>
    </p:spTree>
    <p:extLst>
      <p:ext uri="{BB962C8B-B14F-4D97-AF65-F5344CB8AC3E}">
        <p14:creationId xmlns:p14="http://schemas.microsoft.com/office/powerpoint/2010/main" val="3014609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body" idx="1"/>
          </p:nvPr>
        </p:nvSpPr>
        <p:spPr>
          <a:xfrm>
            <a:off x="842964" y="4297363"/>
            <a:ext cx="5532437" cy="4221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259074" name="Rectangle 2"/>
          <p:cNvSpPr>
            <a:spLocks noChangeArrowheads="1"/>
          </p:cNvSpPr>
          <p:nvPr/>
        </p:nvSpPr>
        <p:spPr bwMode="auto">
          <a:xfrm>
            <a:off x="3960814" y="1"/>
            <a:ext cx="3049587" cy="4651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435" tIns="45717" rIns="91435" bIns="45717" anchor="ctr"/>
          <a:lstStyle/>
          <a:p>
            <a:pPr defTabSz="1692590" fontAlgn="auto">
              <a:spcBef>
                <a:spcPts val="0"/>
              </a:spcBef>
              <a:spcAft>
                <a:spcPts val="0"/>
              </a:spcAft>
              <a:defRPr/>
            </a:pPr>
            <a:endParaRPr lang="en-US" sz="3300" dirty="0">
              <a:solidFill>
                <a:prstClr val="black"/>
              </a:solidFill>
              <a:latin typeface="Times" pitchFamily="64" charset="0"/>
              <a:ea typeface="ＭＳ Ｐゴシック" pitchFamily="64" charset="-128"/>
              <a:cs typeface="+mn-cs"/>
            </a:endParaRPr>
          </a:p>
        </p:txBody>
      </p:sp>
      <p:sp>
        <p:nvSpPr>
          <p:cNvPr id="259075" name="Rectangle 3"/>
          <p:cNvSpPr>
            <a:spLocks noChangeArrowheads="1"/>
          </p:cNvSpPr>
          <p:nvPr/>
        </p:nvSpPr>
        <p:spPr bwMode="auto">
          <a:xfrm>
            <a:off x="3960814" y="8807450"/>
            <a:ext cx="3049587" cy="4889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435" tIns="45717" rIns="91435" bIns="45717" anchor="ctr"/>
          <a:lstStyle/>
          <a:p>
            <a:pPr defTabSz="1692590" fontAlgn="auto">
              <a:spcBef>
                <a:spcPts val="0"/>
              </a:spcBef>
              <a:spcAft>
                <a:spcPts val="0"/>
              </a:spcAft>
              <a:defRPr/>
            </a:pPr>
            <a:endParaRPr lang="en-US" sz="3300" dirty="0">
              <a:solidFill>
                <a:prstClr val="black"/>
              </a:solidFill>
              <a:latin typeface="Times" pitchFamily="64" charset="0"/>
              <a:ea typeface="ＭＳ Ｐゴシック" pitchFamily="64" charset="-128"/>
              <a:cs typeface="+mn-cs"/>
            </a:endParaRPr>
          </a:p>
        </p:txBody>
      </p:sp>
      <p:sp>
        <p:nvSpPr>
          <p:cNvPr id="18437" name="Rectangle 4"/>
          <p:cNvSpPr>
            <a:spLocks noGrp="1" noRot="1" noChangeAspect="1" noChangeArrowheads="1" noTextEdit="1"/>
          </p:cNvSpPr>
          <p:nvPr>
            <p:ph type="sldImg"/>
          </p:nvPr>
        </p:nvSpPr>
        <p:spPr>
          <a:xfrm>
            <a:off x="1181100" y="696913"/>
            <a:ext cx="4648200" cy="3486150"/>
          </a:xfrm>
          <a:ln cap="flat"/>
        </p:spPr>
      </p:sp>
    </p:spTree>
    <p:extLst>
      <p:ext uri="{BB962C8B-B14F-4D97-AF65-F5344CB8AC3E}">
        <p14:creationId xmlns:p14="http://schemas.microsoft.com/office/powerpoint/2010/main" val="41639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spcAft>
                <a:spcPts val="600"/>
              </a:spcAft>
            </a:pPr>
            <a:endParaRPr lang="en-US" altLang="en-US" sz="1200" b="0" kern="0" dirty="0" smtClean="0">
              <a:latin typeface="Arial" panose="020B0604020202020204" pitchFamily="34" charset="0"/>
              <a:cs typeface="Arial" panose="020B0604020202020204" pitchFamily="34" charset="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92FC9E79-4990-4839-A2B0-F662DBCE80B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687931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spcAft>
                <a:spcPts val="600"/>
              </a:spcAft>
            </a:pPr>
            <a:endParaRPr lang="en-US" altLang="en-US" sz="1200" b="0" kern="0" dirty="0" smtClean="0">
              <a:latin typeface="Arial" panose="020B0604020202020204" pitchFamily="34" charset="0"/>
              <a:cs typeface="Arial" panose="020B0604020202020204" pitchFamily="34" charset="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92FC9E79-4990-4839-A2B0-F662DBCE80B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357717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spcAft>
                <a:spcPts val="600"/>
              </a:spcAft>
            </a:pPr>
            <a:endParaRPr lang="en-US" altLang="en-US" sz="1200" b="0" kern="0" dirty="0" smtClean="0">
              <a:latin typeface="Arial" panose="020B0604020202020204" pitchFamily="34" charset="0"/>
              <a:cs typeface="Arial" panose="020B0604020202020204" pitchFamily="34" charset="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92FC9E79-4990-4839-A2B0-F662DBCE80B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878069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spcAft>
                <a:spcPts val="600"/>
              </a:spcAft>
            </a:pPr>
            <a:endParaRPr lang="en-US" altLang="en-US" sz="1200" b="0" kern="0" dirty="0" smtClean="0">
              <a:latin typeface="Arial" panose="020B0604020202020204" pitchFamily="34" charset="0"/>
              <a:cs typeface="Arial" panose="020B0604020202020204" pitchFamily="34" charset="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92FC9E79-4990-4839-A2B0-F662DBCE80B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490618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spcAft>
                <a:spcPts val="600"/>
              </a:spcAft>
            </a:pPr>
            <a:endParaRPr lang="en-US" altLang="en-US" sz="1200" b="0" kern="0" dirty="0" smtClean="0">
              <a:latin typeface="Arial" panose="020B0604020202020204" pitchFamily="34" charset="0"/>
              <a:cs typeface="Arial" panose="020B0604020202020204" pitchFamily="34" charset="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92FC9E79-4990-4839-A2B0-F662DBCE80B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497064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spcAft>
                <a:spcPts val="600"/>
              </a:spcAft>
            </a:pPr>
            <a:endParaRPr lang="en-US" altLang="en-US" sz="1200" b="0" kern="0" dirty="0" smtClean="0">
              <a:latin typeface="Arial" panose="020B0604020202020204" pitchFamily="34" charset="0"/>
              <a:cs typeface="Arial" panose="020B0604020202020204" pitchFamily="34" charset="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92FC9E79-4990-4839-A2B0-F662DBCE80B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155887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5863" y="700088"/>
            <a:ext cx="4641850" cy="3481387"/>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4AC1717-9097-CC40-B6A6-E8C59CDDEC0B}"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986356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1171575" y="695325"/>
            <a:ext cx="4641850" cy="3481388"/>
          </a:xfrm>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00CC"/>
                </a:solidFill>
                <a:latin typeface="Arial" pitchFamily="34" charset="0"/>
              </a:defRPr>
            </a:lvl1pPr>
            <a:lvl2pPr marL="741126" indent="-285048">
              <a:defRPr sz="2400" b="1">
                <a:solidFill>
                  <a:srgbClr val="0000CC"/>
                </a:solidFill>
                <a:latin typeface="Arial" pitchFamily="34" charset="0"/>
              </a:defRPr>
            </a:lvl2pPr>
            <a:lvl3pPr marL="1140194" indent="-228038">
              <a:defRPr sz="2400" b="1">
                <a:solidFill>
                  <a:srgbClr val="0000CC"/>
                </a:solidFill>
                <a:latin typeface="Arial" pitchFamily="34" charset="0"/>
              </a:defRPr>
            </a:lvl3pPr>
            <a:lvl4pPr marL="1596271" indent="-228038">
              <a:defRPr sz="2400" b="1">
                <a:solidFill>
                  <a:srgbClr val="0000CC"/>
                </a:solidFill>
                <a:latin typeface="Arial" pitchFamily="34" charset="0"/>
              </a:defRPr>
            </a:lvl4pPr>
            <a:lvl5pPr marL="2052350" indent="-228038">
              <a:defRPr sz="2400" b="1">
                <a:solidFill>
                  <a:srgbClr val="0000CC"/>
                </a:solidFill>
                <a:latin typeface="Arial" pitchFamily="34" charset="0"/>
              </a:defRPr>
            </a:lvl5pPr>
            <a:lvl6pPr marL="2508426" indent="-228038" algn="ctr" eaLnBrk="0" fontAlgn="base" hangingPunct="0">
              <a:spcBef>
                <a:spcPct val="0"/>
              </a:spcBef>
              <a:spcAft>
                <a:spcPct val="0"/>
              </a:spcAft>
              <a:defRPr sz="2400" b="1">
                <a:solidFill>
                  <a:srgbClr val="0000CC"/>
                </a:solidFill>
                <a:latin typeface="Arial" pitchFamily="34" charset="0"/>
              </a:defRPr>
            </a:lvl6pPr>
            <a:lvl7pPr marL="2964503" indent="-228038" algn="ctr" eaLnBrk="0" fontAlgn="base" hangingPunct="0">
              <a:spcBef>
                <a:spcPct val="0"/>
              </a:spcBef>
              <a:spcAft>
                <a:spcPct val="0"/>
              </a:spcAft>
              <a:defRPr sz="2400" b="1">
                <a:solidFill>
                  <a:srgbClr val="0000CC"/>
                </a:solidFill>
                <a:latin typeface="Arial" pitchFamily="34" charset="0"/>
              </a:defRPr>
            </a:lvl7pPr>
            <a:lvl8pPr marL="3420582" indent="-228038" algn="ctr" eaLnBrk="0" fontAlgn="base" hangingPunct="0">
              <a:spcBef>
                <a:spcPct val="0"/>
              </a:spcBef>
              <a:spcAft>
                <a:spcPct val="0"/>
              </a:spcAft>
              <a:defRPr sz="2400" b="1">
                <a:solidFill>
                  <a:srgbClr val="0000CC"/>
                </a:solidFill>
                <a:latin typeface="Arial" pitchFamily="34" charset="0"/>
              </a:defRPr>
            </a:lvl8pPr>
            <a:lvl9pPr marL="3876659" indent="-228038" algn="ctr" eaLnBrk="0" fontAlgn="base" hangingPunct="0">
              <a:spcBef>
                <a:spcPct val="0"/>
              </a:spcBef>
              <a:spcAft>
                <a:spcPct val="0"/>
              </a:spcAft>
              <a:defRPr sz="2400" b="1">
                <a:solidFill>
                  <a:srgbClr val="0000CC"/>
                </a:solidFill>
                <a:latin typeface="Arial" pitchFamily="34" charset="0"/>
              </a:defRPr>
            </a:lvl9pPr>
          </a:lstStyle>
          <a:p>
            <a:fld id="{374C9A62-EEB9-4906-9920-F565C6D4FE3F}" type="slidenum">
              <a:rPr lang="en-US" sz="1200" b="0">
                <a:solidFill>
                  <a:prstClr val="black"/>
                </a:solidFill>
              </a:rPr>
              <a:pPr/>
              <a:t>32</a:t>
            </a:fld>
            <a:endParaRPr lang="en-US" sz="1200" b="0">
              <a:solidFill>
                <a:prstClr val="black"/>
              </a:solidFill>
            </a:endParaRPr>
          </a:p>
        </p:txBody>
      </p:sp>
    </p:spTree>
    <p:extLst>
      <p:ext uri="{BB962C8B-B14F-4D97-AF65-F5344CB8AC3E}">
        <p14:creationId xmlns:p14="http://schemas.microsoft.com/office/powerpoint/2010/main" val="1162235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p:txBody>
          <a:bodyPr/>
          <a:lstStyle>
            <a:lvl1pPr defTabSz="931651" eaLnBrk="0" hangingPunct="0">
              <a:defRPr sz="2400" b="1">
                <a:solidFill>
                  <a:schemeClr val="tx1"/>
                </a:solidFill>
                <a:latin typeface="Times" pitchFamily="18" charset="0"/>
              </a:defRPr>
            </a:lvl1pPr>
            <a:lvl2pPr marL="742781" indent="-285685" defTabSz="931651" eaLnBrk="0" hangingPunct="0">
              <a:defRPr sz="2400" b="1">
                <a:solidFill>
                  <a:schemeClr val="tx1"/>
                </a:solidFill>
                <a:latin typeface="Times" pitchFamily="18" charset="0"/>
              </a:defRPr>
            </a:lvl2pPr>
            <a:lvl3pPr marL="1142741" indent="-228549" defTabSz="931651" eaLnBrk="0" hangingPunct="0">
              <a:defRPr sz="2400" b="1">
                <a:solidFill>
                  <a:schemeClr val="tx1"/>
                </a:solidFill>
                <a:latin typeface="Times" pitchFamily="18" charset="0"/>
              </a:defRPr>
            </a:lvl3pPr>
            <a:lvl4pPr marL="1599838" indent="-228549" defTabSz="931651" eaLnBrk="0" hangingPunct="0">
              <a:defRPr sz="2400" b="1">
                <a:solidFill>
                  <a:schemeClr val="tx1"/>
                </a:solidFill>
                <a:latin typeface="Times" pitchFamily="18" charset="0"/>
              </a:defRPr>
            </a:lvl4pPr>
            <a:lvl5pPr marL="2056934" indent="-228549" defTabSz="931651" eaLnBrk="0" hangingPunct="0">
              <a:defRPr sz="2400" b="1">
                <a:solidFill>
                  <a:schemeClr val="tx1"/>
                </a:solidFill>
                <a:latin typeface="Times" pitchFamily="18" charset="0"/>
              </a:defRPr>
            </a:lvl5pPr>
            <a:lvl6pPr marL="2514031" indent="-228549" algn="ctr" defTabSz="931651" eaLnBrk="0" fontAlgn="base" hangingPunct="0">
              <a:spcBef>
                <a:spcPct val="0"/>
              </a:spcBef>
              <a:spcAft>
                <a:spcPct val="0"/>
              </a:spcAft>
              <a:defRPr sz="2400" b="1">
                <a:solidFill>
                  <a:schemeClr val="tx1"/>
                </a:solidFill>
                <a:latin typeface="Times" pitchFamily="18" charset="0"/>
              </a:defRPr>
            </a:lvl6pPr>
            <a:lvl7pPr marL="2971127" indent="-228549" algn="ctr" defTabSz="931651" eaLnBrk="0" fontAlgn="base" hangingPunct="0">
              <a:spcBef>
                <a:spcPct val="0"/>
              </a:spcBef>
              <a:spcAft>
                <a:spcPct val="0"/>
              </a:spcAft>
              <a:defRPr sz="2400" b="1">
                <a:solidFill>
                  <a:schemeClr val="tx1"/>
                </a:solidFill>
                <a:latin typeface="Times" pitchFamily="18" charset="0"/>
              </a:defRPr>
            </a:lvl7pPr>
            <a:lvl8pPr marL="3428224" indent="-228549" algn="ctr" defTabSz="931651" eaLnBrk="0" fontAlgn="base" hangingPunct="0">
              <a:spcBef>
                <a:spcPct val="0"/>
              </a:spcBef>
              <a:spcAft>
                <a:spcPct val="0"/>
              </a:spcAft>
              <a:defRPr sz="2400" b="1">
                <a:solidFill>
                  <a:schemeClr val="tx1"/>
                </a:solidFill>
                <a:latin typeface="Times" pitchFamily="18" charset="0"/>
              </a:defRPr>
            </a:lvl8pPr>
            <a:lvl9pPr marL="3885320" indent="-228549" algn="ctr" defTabSz="931651" eaLnBrk="0" fontAlgn="base" hangingPunct="0">
              <a:spcBef>
                <a:spcPct val="0"/>
              </a:spcBef>
              <a:spcAft>
                <a:spcPct val="0"/>
              </a:spcAft>
              <a:defRPr sz="2400" b="1">
                <a:solidFill>
                  <a:schemeClr val="tx1"/>
                </a:solidFill>
                <a:latin typeface="Times" pitchFamily="18" charset="0"/>
              </a:defRPr>
            </a:lvl9pPr>
          </a:lstStyle>
          <a:p>
            <a:pPr>
              <a:defRPr/>
            </a:pPr>
            <a:fld id="{0AC106DE-72C9-493C-9EC5-50D9480ABB6E}" type="slidenum">
              <a:rPr lang="en-US" sz="1200" b="0">
                <a:solidFill>
                  <a:prstClr val="black"/>
                </a:solidFill>
              </a:rPr>
              <a:pPr>
                <a:defRPr/>
              </a:pPr>
              <a:t>34</a:t>
            </a:fld>
            <a:endParaRPr lang="en-US" sz="1200" b="0" dirty="0">
              <a:solidFill>
                <a:prstClr val="black"/>
              </a:solidFill>
            </a:endParaRPr>
          </a:p>
        </p:txBody>
      </p:sp>
      <p:sp>
        <p:nvSpPr>
          <p:cNvPr id="110595" name="Rectangle 6"/>
          <p:cNvSpPr>
            <a:spLocks noGrp="1" noRot="1" noChangeAspect="1" noChangeArrowheads="1" noTextEdit="1"/>
          </p:cNvSpPr>
          <p:nvPr>
            <p:ph type="sldImg"/>
          </p:nvPr>
        </p:nvSpPr>
        <p:spPr>
          <a:ln/>
        </p:spPr>
      </p:sp>
      <p:sp>
        <p:nvSpPr>
          <p:cNvPr id="110596" name="Rectangle 7"/>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4034965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ED872-AB88-4EFE-B104-BEC3A2968DA5}" type="slidenum">
              <a:rPr lang="en-US" smtClean="0"/>
              <a:t>35</a:t>
            </a:fld>
            <a:endParaRPr lang="en-US" dirty="0"/>
          </a:p>
        </p:txBody>
      </p:sp>
    </p:spTree>
    <p:extLst>
      <p:ext uri="{BB962C8B-B14F-4D97-AF65-F5344CB8AC3E}">
        <p14:creationId xmlns:p14="http://schemas.microsoft.com/office/powerpoint/2010/main" val="66004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E1A6ED-B1B8-4A92-89A3-F58C744591B7}" type="slidenum">
              <a:rPr lang="en-US" smtClean="0"/>
              <a:t>36</a:t>
            </a:fld>
            <a:endParaRPr lang="en-US" dirty="0"/>
          </a:p>
        </p:txBody>
      </p:sp>
    </p:spTree>
    <p:extLst>
      <p:ext uri="{BB962C8B-B14F-4D97-AF65-F5344CB8AC3E}">
        <p14:creationId xmlns:p14="http://schemas.microsoft.com/office/powerpoint/2010/main" val="2410796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ED872-AB88-4EFE-B104-BEC3A2968DA5}" type="slidenum">
              <a:rPr lang="en-US" smtClean="0"/>
              <a:t>37</a:t>
            </a:fld>
            <a:endParaRPr lang="en-US" dirty="0"/>
          </a:p>
        </p:txBody>
      </p:sp>
    </p:spTree>
    <p:extLst>
      <p:ext uri="{BB962C8B-B14F-4D97-AF65-F5344CB8AC3E}">
        <p14:creationId xmlns:p14="http://schemas.microsoft.com/office/powerpoint/2010/main" val="1971407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ED872-AB88-4EFE-B104-BEC3A2968DA5}" type="slidenum">
              <a:rPr lang="en-US" smtClean="0"/>
              <a:t>38</a:t>
            </a:fld>
            <a:endParaRPr lang="en-US" dirty="0"/>
          </a:p>
        </p:txBody>
      </p:sp>
    </p:spTree>
    <p:extLst>
      <p:ext uri="{BB962C8B-B14F-4D97-AF65-F5344CB8AC3E}">
        <p14:creationId xmlns:p14="http://schemas.microsoft.com/office/powerpoint/2010/main" val="1098666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DED872-AB88-4EFE-B104-BEC3A2968DA5}" type="slidenum">
              <a:rPr lang="en-US" smtClean="0"/>
              <a:t>39</a:t>
            </a:fld>
            <a:endParaRPr lang="en-US" dirty="0"/>
          </a:p>
        </p:txBody>
      </p:sp>
    </p:spTree>
    <p:extLst>
      <p:ext uri="{BB962C8B-B14F-4D97-AF65-F5344CB8AC3E}">
        <p14:creationId xmlns:p14="http://schemas.microsoft.com/office/powerpoint/2010/main" val="4088341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0B5016-E2AF-46F5-A1D3-72659FF193AD}" type="slidenum">
              <a:rPr lang="en-US" smtClean="0"/>
              <a:pPr>
                <a:defRPr/>
              </a:pPr>
              <a:t>40</a:t>
            </a:fld>
            <a:endParaRPr lang="en-US"/>
          </a:p>
        </p:txBody>
      </p:sp>
    </p:spTree>
    <p:extLst>
      <p:ext uri="{BB962C8B-B14F-4D97-AF65-F5344CB8AC3E}">
        <p14:creationId xmlns:p14="http://schemas.microsoft.com/office/powerpoint/2010/main" val="4096370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35E7F2-2BD9-4218-9AD7-F41882FDD7B8}" type="slidenum">
              <a:rPr lang="en-US" altLang="en-US">
                <a:latin typeface="Arial" panose="020B0604020202020204" pitchFamily="34" charset="0"/>
              </a:rPr>
              <a:pPr>
                <a:spcBef>
                  <a:spcPct val="0"/>
                </a:spcBef>
              </a:pPr>
              <a:t>42</a:t>
            </a:fld>
            <a:endParaRPr lang="en-US" altLang="en-US">
              <a:latin typeface="Arial" panose="020B0604020202020204" pitchFamily="34" charset="0"/>
            </a:endParaRPr>
          </a:p>
        </p:txBody>
      </p:sp>
    </p:spTree>
    <p:extLst>
      <p:ext uri="{BB962C8B-B14F-4D97-AF65-F5344CB8AC3E}">
        <p14:creationId xmlns:p14="http://schemas.microsoft.com/office/powerpoint/2010/main" val="3171350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DBE618-7450-47B7-BEA7-00D842F5BCB9}" type="slidenum">
              <a:rPr lang="en-US" altLang="en-US"/>
              <a:pPr/>
              <a:t>44</a:t>
            </a:fld>
            <a:endParaRPr lang="en-US" altLang="en-US"/>
          </a:p>
        </p:txBody>
      </p:sp>
    </p:spTree>
    <p:extLst>
      <p:ext uri="{BB962C8B-B14F-4D97-AF65-F5344CB8AC3E}">
        <p14:creationId xmlns:p14="http://schemas.microsoft.com/office/powerpoint/2010/main" val="2769959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B8986B-5480-4F79-93D6-115F50E153D6}" type="slidenum">
              <a:rPr lang="en-US" altLang="en-US">
                <a:solidFill>
                  <a:srgbClr val="000000"/>
                </a:solidFill>
              </a:rPr>
              <a:pPr>
                <a:defRPr/>
              </a:pPr>
              <a:t>3</a:t>
            </a:fld>
            <a:endParaRPr lang="en-US" altLang="en-US">
              <a:solidFill>
                <a:srgbClr val="000000"/>
              </a:solidFill>
            </a:endParaRPr>
          </a:p>
        </p:txBody>
      </p:sp>
    </p:spTree>
    <p:extLst>
      <p:ext uri="{BB962C8B-B14F-4D97-AF65-F5344CB8AC3E}">
        <p14:creationId xmlns:p14="http://schemas.microsoft.com/office/powerpoint/2010/main" val="1649118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CA2B35-039D-4B27-A028-7EF14030C6A0}" type="slidenum">
              <a:rPr lang="en-US"/>
              <a:pPr/>
              <a:t>46</a:t>
            </a:fld>
            <a:endParaRPr lang="en-US"/>
          </a:p>
        </p:txBody>
      </p:sp>
      <p:sp>
        <p:nvSpPr>
          <p:cNvPr id="1280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4" tIns="45993" rIns="91984" bIns="45993" anchor="b"/>
          <a:lstStyle>
            <a:lvl1pPr defTabSz="919163">
              <a:defRPr>
                <a:solidFill>
                  <a:schemeClr val="tx1"/>
                </a:solidFill>
                <a:latin typeface="Arial" charset="0"/>
                <a:cs typeface="Arial" charset="0"/>
              </a:defRPr>
            </a:lvl1pPr>
            <a:lvl2pPr marL="37931725" indent="-37474525" defTabSz="919163">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marL="457200" fontAlgn="base">
              <a:spcBef>
                <a:spcPct val="0"/>
              </a:spcBef>
              <a:spcAft>
                <a:spcPct val="0"/>
              </a:spcAft>
              <a:defRPr>
                <a:solidFill>
                  <a:schemeClr val="tx1"/>
                </a:solidFill>
                <a:latin typeface="Arial" charset="0"/>
                <a:cs typeface="Arial" charset="0"/>
              </a:defRPr>
            </a:lvl6pPr>
            <a:lvl7pPr marL="914400" fontAlgn="base">
              <a:spcBef>
                <a:spcPct val="0"/>
              </a:spcBef>
              <a:spcAft>
                <a:spcPct val="0"/>
              </a:spcAft>
              <a:defRPr>
                <a:solidFill>
                  <a:schemeClr val="tx1"/>
                </a:solidFill>
                <a:latin typeface="Arial" charset="0"/>
                <a:cs typeface="Arial" charset="0"/>
              </a:defRPr>
            </a:lvl7pPr>
            <a:lvl8pPr marL="1371600" fontAlgn="base">
              <a:spcBef>
                <a:spcPct val="0"/>
              </a:spcBef>
              <a:spcAft>
                <a:spcPct val="0"/>
              </a:spcAft>
              <a:defRPr>
                <a:solidFill>
                  <a:schemeClr val="tx1"/>
                </a:solidFill>
                <a:latin typeface="Arial" charset="0"/>
                <a:cs typeface="Arial" charset="0"/>
              </a:defRPr>
            </a:lvl8pPr>
            <a:lvl9pPr marL="1828800" fontAlgn="base">
              <a:spcBef>
                <a:spcPct val="0"/>
              </a:spcBef>
              <a:spcAft>
                <a:spcPct val="0"/>
              </a:spcAft>
              <a:defRPr>
                <a:solidFill>
                  <a:schemeClr val="tx1"/>
                </a:solidFill>
                <a:latin typeface="Arial" charset="0"/>
                <a:cs typeface="Arial" charset="0"/>
              </a:defRPr>
            </a:lvl9pPr>
          </a:lstStyle>
          <a:p>
            <a:pPr algn="r"/>
            <a:fld id="{4A28C610-5BA3-493D-92A3-2AF58F6FD563}" type="slidenum">
              <a:rPr lang="en-US" sz="1200">
                <a:ea typeface="MS PGothic" pitchFamily="34" charset="-128"/>
              </a:rPr>
              <a:pPr algn="r"/>
              <a:t>46</a:t>
            </a:fld>
            <a:endParaRPr lang="en-US" sz="1200">
              <a:ea typeface="MS PGothic" pitchFamily="34" charset="-128"/>
            </a:endParaRPr>
          </a:p>
        </p:txBody>
      </p:sp>
      <p:sp>
        <p:nvSpPr>
          <p:cNvPr id="128003" name="Rectangle 2"/>
          <p:cNvSpPr>
            <a:spLocks noGrp="1" noRot="1" noChangeAspect="1" noChangeArrowheads="1" noTextEdit="1"/>
          </p:cNvSpPr>
          <p:nvPr>
            <p:ph type="sldImg"/>
          </p:nvPr>
        </p:nvSpPr>
        <p:spPr>
          <a:xfrm>
            <a:off x="1144588" y="685800"/>
            <a:ext cx="4572000" cy="3429000"/>
          </a:xfrm>
          <a:ln/>
        </p:spPr>
      </p:sp>
    </p:spTree>
    <p:extLst>
      <p:ext uri="{BB962C8B-B14F-4D97-AF65-F5344CB8AC3E}">
        <p14:creationId xmlns:p14="http://schemas.microsoft.com/office/powerpoint/2010/main" val="3214685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xfrm>
            <a:off x="1171575" y="695325"/>
            <a:ext cx="4641850" cy="3481388"/>
          </a:xfrm>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00CC"/>
                </a:solidFill>
                <a:latin typeface="Arial" pitchFamily="34" charset="0"/>
              </a:defRPr>
            </a:lvl1pPr>
            <a:lvl2pPr marL="741126" indent="-285048">
              <a:defRPr sz="2400" b="1">
                <a:solidFill>
                  <a:srgbClr val="0000CC"/>
                </a:solidFill>
                <a:latin typeface="Arial" pitchFamily="34" charset="0"/>
              </a:defRPr>
            </a:lvl2pPr>
            <a:lvl3pPr marL="1140194" indent="-228038">
              <a:defRPr sz="2400" b="1">
                <a:solidFill>
                  <a:srgbClr val="0000CC"/>
                </a:solidFill>
                <a:latin typeface="Arial" pitchFamily="34" charset="0"/>
              </a:defRPr>
            </a:lvl3pPr>
            <a:lvl4pPr marL="1596271" indent="-228038">
              <a:defRPr sz="2400" b="1">
                <a:solidFill>
                  <a:srgbClr val="0000CC"/>
                </a:solidFill>
                <a:latin typeface="Arial" pitchFamily="34" charset="0"/>
              </a:defRPr>
            </a:lvl4pPr>
            <a:lvl5pPr marL="2052350" indent="-228038">
              <a:defRPr sz="2400" b="1">
                <a:solidFill>
                  <a:srgbClr val="0000CC"/>
                </a:solidFill>
                <a:latin typeface="Arial" pitchFamily="34" charset="0"/>
              </a:defRPr>
            </a:lvl5pPr>
            <a:lvl6pPr marL="2508426" indent="-228038" algn="ctr" eaLnBrk="0" fontAlgn="base" hangingPunct="0">
              <a:spcBef>
                <a:spcPct val="0"/>
              </a:spcBef>
              <a:spcAft>
                <a:spcPct val="0"/>
              </a:spcAft>
              <a:defRPr sz="2400" b="1">
                <a:solidFill>
                  <a:srgbClr val="0000CC"/>
                </a:solidFill>
                <a:latin typeface="Arial" pitchFamily="34" charset="0"/>
              </a:defRPr>
            </a:lvl6pPr>
            <a:lvl7pPr marL="2964503" indent="-228038" algn="ctr" eaLnBrk="0" fontAlgn="base" hangingPunct="0">
              <a:spcBef>
                <a:spcPct val="0"/>
              </a:spcBef>
              <a:spcAft>
                <a:spcPct val="0"/>
              </a:spcAft>
              <a:defRPr sz="2400" b="1">
                <a:solidFill>
                  <a:srgbClr val="0000CC"/>
                </a:solidFill>
                <a:latin typeface="Arial" pitchFamily="34" charset="0"/>
              </a:defRPr>
            </a:lvl7pPr>
            <a:lvl8pPr marL="3420582" indent="-228038" algn="ctr" eaLnBrk="0" fontAlgn="base" hangingPunct="0">
              <a:spcBef>
                <a:spcPct val="0"/>
              </a:spcBef>
              <a:spcAft>
                <a:spcPct val="0"/>
              </a:spcAft>
              <a:defRPr sz="2400" b="1">
                <a:solidFill>
                  <a:srgbClr val="0000CC"/>
                </a:solidFill>
                <a:latin typeface="Arial" pitchFamily="34" charset="0"/>
              </a:defRPr>
            </a:lvl8pPr>
            <a:lvl9pPr marL="3876659" indent="-228038" algn="ctr" eaLnBrk="0" fontAlgn="base" hangingPunct="0">
              <a:spcBef>
                <a:spcPct val="0"/>
              </a:spcBef>
              <a:spcAft>
                <a:spcPct val="0"/>
              </a:spcAft>
              <a:defRPr sz="2400" b="1">
                <a:solidFill>
                  <a:srgbClr val="0000CC"/>
                </a:solidFill>
                <a:latin typeface="Arial" pitchFamily="34" charset="0"/>
              </a:defRPr>
            </a:lvl9pPr>
          </a:lstStyle>
          <a:p>
            <a:fld id="{1E7D778D-B5DF-4D1B-81A5-CD3B528647E4}" type="slidenum">
              <a:rPr lang="en-US" sz="1200" b="0">
                <a:solidFill>
                  <a:prstClr val="black"/>
                </a:solidFill>
              </a:rPr>
              <a:pPr/>
              <a:t>5</a:t>
            </a:fld>
            <a:endParaRPr lang="en-US" sz="1200" b="0" dirty="0">
              <a:solidFill>
                <a:prstClr val="black"/>
              </a:solidFill>
            </a:endParaRPr>
          </a:p>
        </p:txBody>
      </p:sp>
    </p:spTree>
    <p:extLst>
      <p:ext uri="{BB962C8B-B14F-4D97-AF65-F5344CB8AC3E}">
        <p14:creationId xmlns:p14="http://schemas.microsoft.com/office/powerpoint/2010/main" val="1225865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1171575" y="695325"/>
            <a:ext cx="4641850" cy="3481388"/>
          </a:xfrm>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00CC"/>
                </a:solidFill>
                <a:latin typeface="Arial" pitchFamily="34" charset="0"/>
              </a:defRPr>
            </a:lvl1pPr>
            <a:lvl2pPr marL="741126" indent="-285048">
              <a:defRPr sz="2400" b="1">
                <a:solidFill>
                  <a:srgbClr val="0000CC"/>
                </a:solidFill>
                <a:latin typeface="Arial" pitchFamily="34" charset="0"/>
              </a:defRPr>
            </a:lvl2pPr>
            <a:lvl3pPr marL="1140194" indent="-228038">
              <a:defRPr sz="2400" b="1">
                <a:solidFill>
                  <a:srgbClr val="0000CC"/>
                </a:solidFill>
                <a:latin typeface="Arial" pitchFamily="34" charset="0"/>
              </a:defRPr>
            </a:lvl3pPr>
            <a:lvl4pPr marL="1596271" indent="-228038">
              <a:defRPr sz="2400" b="1">
                <a:solidFill>
                  <a:srgbClr val="0000CC"/>
                </a:solidFill>
                <a:latin typeface="Arial" pitchFamily="34" charset="0"/>
              </a:defRPr>
            </a:lvl4pPr>
            <a:lvl5pPr marL="2052350" indent="-228038">
              <a:defRPr sz="2400" b="1">
                <a:solidFill>
                  <a:srgbClr val="0000CC"/>
                </a:solidFill>
                <a:latin typeface="Arial" pitchFamily="34" charset="0"/>
              </a:defRPr>
            </a:lvl5pPr>
            <a:lvl6pPr marL="2508426" indent="-228038" algn="ctr" eaLnBrk="0" fontAlgn="base" hangingPunct="0">
              <a:spcBef>
                <a:spcPct val="0"/>
              </a:spcBef>
              <a:spcAft>
                <a:spcPct val="0"/>
              </a:spcAft>
              <a:defRPr sz="2400" b="1">
                <a:solidFill>
                  <a:srgbClr val="0000CC"/>
                </a:solidFill>
                <a:latin typeface="Arial" pitchFamily="34" charset="0"/>
              </a:defRPr>
            </a:lvl6pPr>
            <a:lvl7pPr marL="2964503" indent="-228038" algn="ctr" eaLnBrk="0" fontAlgn="base" hangingPunct="0">
              <a:spcBef>
                <a:spcPct val="0"/>
              </a:spcBef>
              <a:spcAft>
                <a:spcPct val="0"/>
              </a:spcAft>
              <a:defRPr sz="2400" b="1">
                <a:solidFill>
                  <a:srgbClr val="0000CC"/>
                </a:solidFill>
                <a:latin typeface="Arial" pitchFamily="34" charset="0"/>
              </a:defRPr>
            </a:lvl7pPr>
            <a:lvl8pPr marL="3420582" indent="-228038" algn="ctr" eaLnBrk="0" fontAlgn="base" hangingPunct="0">
              <a:spcBef>
                <a:spcPct val="0"/>
              </a:spcBef>
              <a:spcAft>
                <a:spcPct val="0"/>
              </a:spcAft>
              <a:defRPr sz="2400" b="1">
                <a:solidFill>
                  <a:srgbClr val="0000CC"/>
                </a:solidFill>
                <a:latin typeface="Arial" pitchFamily="34" charset="0"/>
              </a:defRPr>
            </a:lvl8pPr>
            <a:lvl9pPr marL="3876659" indent="-228038" algn="ctr" eaLnBrk="0" fontAlgn="base" hangingPunct="0">
              <a:spcBef>
                <a:spcPct val="0"/>
              </a:spcBef>
              <a:spcAft>
                <a:spcPct val="0"/>
              </a:spcAft>
              <a:defRPr sz="2400" b="1">
                <a:solidFill>
                  <a:srgbClr val="0000CC"/>
                </a:solidFill>
                <a:latin typeface="Arial" pitchFamily="34" charset="0"/>
              </a:defRPr>
            </a:lvl9pPr>
          </a:lstStyle>
          <a:p>
            <a:fld id="{10C2D239-FDB5-417E-8C0D-128252FF8A09}" type="slidenum">
              <a:rPr lang="en-US" sz="1200" b="0">
                <a:solidFill>
                  <a:prstClr val="black"/>
                </a:solidFill>
              </a:rPr>
              <a:pPr/>
              <a:t>6</a:t>
            </a:fld>
            <a:endParaRPr lang="en-US" sz="1200" b="0" dirty="0">
              <a:solidFill>
                <a:prstClr val="black"/>
              </a:solidFill>
            </a:endParaRPr>
          </a:p>
        </p:txBody>
      </p:sp>
    </p:spTree>
    <p:extLst>
      <p:ext uri="{BB962C8B-B14F-4D97-AF65-F5344CB8AC3E}">
        <p14:creationId xmlns:p14="http://schemas.microsoft.com/office/powerpoint/2010/main" val="302535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3" y="4372398"/>
            <a:ext cx="5485158" cy="4141361"/>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BFDD1647-2737-4620-B8CE-9A36E2F1D687}"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92446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3" y="4372398"/>
            <a:ext cx="5485158" cy="4141361"/>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BFDD1647-2737-4620-B8CE-9A36E2F1D687}"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904329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3" y="4372398"/>
            <a:ext cx="5485158" cy="4141361"/>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BFDD1647-2737-4620-B8CE-9A36E2F1D687}"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583774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1171575" y="695325"/>
            <a:ext cx="4641850" cy="3481388"/>
          </a:xfrm>
          <a:ln/>
        </p:spPr>
      </p:sp>
      <p:sp>
        <p:nvSpPr>
          <p:cNvPr id="200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00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00CC"/>
                </a:solidFill>
                <a:latin typeface="Arial" pitchFamily="34" charset="0"/>
              </a:defRPr>
            </a:lvl1pPr>
            <a:lvl2pPr marL="741085" indent="-285032">
              <a:defRPr sz="2400" b="1">
                <a:solidFill>
                  <a:srgbClr val="0000CC"/>
                </a:solidFill>
                <a:latin typeface="Arial" pitchFamily="34" charset="0"/>
              </a:defRPr>
            </a:lvl2pPr>
            <a:lvl3pPr marL="1140131" indent="-228025">
              <a:defRPr sz="2400" b="1">
                <a:solidFill>
                  <a:srgbClr val="0000CC"/>
                </a:solidFill>
                <a:latin typeface="Arial" pitchFamily="34" charset="0"/>
              </a:defRPr>
            </a:lvl3pPr>
            <a:lvl4pPr marL="1596183" indent="-228025">
              <a:defRPr sz="2400" b="1">
                <a:solidFill>
                  <a:srgbClr val="0000CC"/>
                </a:solidFill>
                <a:latin typeface="Arial" pitchFamily="34" charset="0"/>
              </a:defRPr>
            </a:lvl4pPr>
            <a:lvl5pPr marL="2052237" indent="-228025">
              <a:defRPr sz="2400" b="1">
                <a:solidFill>
                  <a:srgbClr val="0000CC"/>
                </a:solidFill>
                <a:latin typeface="Arial" pitchFamily="34" charset="0"/>
              </a:defRPr>
            </a:lvl5pPr>
            <a:lvl6pPr marL="2508288" indent="-228025" algn="ctr" eaLnBrk="0" fontAlgn="base" hangingPunct="0">
              <a:spcBef>
                <a:spcPct val="0"/>
              </a:spcBef>
              <a:spcAft>
                <a:spcPct val="0"/>
              </a:spcAft>
              <a:defRPr sz="2400" b="1">
                <a:solidFill>
                  <a:srgbClr val="0000CC"/>
                </a:solidFill>
                <a:latin typeface="Arial" pitchFamily="34" charset="0"/>
              </a:defRPr>
            </a:lvl6pPr>
            <a:lvl7pPr marL="2964338" indent="-228025" algn="ctr" eaLnBrk="0" fontAlgn="base" hangingPunct="0">
              <a:spcBef>
                <a:spcPct val="0"/>
              </a:spcBef>
              <a:spcAft>
                <a:spcPct val="0"/>
              </a:spcAft>
              <a:defRPr sz="2400" b="1">
                <a:solidFill>
                  <a:srgbClr val="0000CC"/>
                </a:solidFill>
                <a:latin typeface="Arial" pitchFamily="34" charset="0"/>
              </a:defRPr>
            </a:lvl7pPr>
            <a:lvl8pPr marL="3420392" indent="-228025" algn="ctr" eaLnBrk="0" fontAlgn="base" hangingPunct="0">
              <a:spcBef>
                <a:spcPct val="0"/>
              </a:spcBef>
              <a:spcAft>
                <a:spcPct val="0"/>
              </a:spcAft>
              <a:defRPr sz="2400" b="1">
                <a:solidFill>
                  <a:srgbClr val="0000CC"/>
                </a:solidFill>
                <a:latin typeface="Arial" pitchFamily="34" charset="0"/>
              </a:defRPr>
            </a:lvl8pPr>
            <a:lvl9pPr marL="3876444" indent="-228025" algn="ctr" eaLnBrk="0" fontAlgn="base" hangingPunct="0">
              <a:spcBef>
                <a:spcPct val="0"/>
              </a:spcBef>
              <a:spcAft>
                <a:spcPct val="0"/>
              </a:spcAft>
              <a:defRPr sz="2400" b="1">
                <a:solidFill>
                  <a:srgbClr val="0000CC"/>
                </a:solidFill>
                <a:latin typeface="Arial" pitchFamily="34" charset="0"/>
              </a:defRPr>
            </a:lvl9pPr>
          </a:lstStyle>
          <a:p>
            <a:fld id="{923D0919-751B-45BC-AD06-AB3B79EA1369}" type="slidenum">
              <a:rPr lang="en-US" sz="1200" b="0">
                <a:solidFill>
                  <a:prstClr val="black"/>
                </a:solidFill>
              </a:rPr>
              <a:pPr/>
              <a:t>14</a:t>
            </a:fld>
            <a:endParaRPr lang="en-US" sz="1200" b="0">
              <a:solidFill>
                <a:prstClr val="black"/>
              </a:solidFill>
            </a:endParaRPr>
          </a:p>
        </p:txBody>
      </p:sp>
    </p:spTree>
    <p:extLst>
      <p:ext uri="{BB962C8B-B14F-4D97-AF65-F5344CB8AC3E}">
        <p14:creationId xmlns:p14="http://schemas.microsoft.com/office/powerpoint/2010/main" val="3540477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819400" y="125606"/>
            <a:ext cx="6239934" cy="430886"/>
          </a:xfrm>
          <a:prstGeom prst="rect">
            <a:avLst/>
          </a:prstGeom>
        </p:spPr>
        <p:txBody>
          <a:bodyPr anchor="ctr"/>
          <a:lstStyle>
            <a:lvl1pPr algn="r" rtl="0" eaLnBrk="1" fontAlgn="base" hangingPunct="1">
              <a:spcBef>
                <a:spcPct val="0"/>
              </a:spcBef>
              <a:spcAft>
                <a:spcPct val="0"/>
              </a:spcAft>
              <a:defRPr lang="en-US" sz="2200" b="1" kern="1200" baseline="0" dirty="0">
                <a:solidFill>
                  <a:srgbClr val="FFFFFF"/>
                </a:solidFill>
                <a:latin typeface="Century Gothic" panose="020B0502020202020204" pitchFamily="34" charset="0"/>
                <a:ea typeface="+mn-ea"/>
                <a:cs typeface="Arial" panose="020B0604020202020204" pitchFamily="34" charset="0"/>
              </a:defRPr>
            </a:lvl1pPr>
          </a:lstStyle>
          <a:p>
            <a:r>
              <a:rPr lang="en-US" dirty="0" smtClean="0"/>
              <a:t>Click to edit Title</a:t>
            </a:r>
            <a:endParaRPr lang="en-US" dirty="0"/>
          </a:p>
        </p:txBody>
      </p:sp>
    </p:spTree>
    <p:extLst>
      <p:ext uri="{BB962C8B-B14F-4D97-AF65-F5344CB8AC3E}">
        <p14:creationId xmlns:p14="http://schemas.microsoft.com/office/powerpoint/2010/main" val="21088572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2590800" y="2"/>
            <a:ext cx="6400800" cy="72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lang="en-US" sz="1652" dirty="0" smtClean="0">
                <a:solidFill>
                  <a:schemeClr val="bg1"/>
                </a:solidFill>
                <a:latin typeface="+mj-lt"/>
                <a:ea typeface="Verdana" panose="020B0604030504040204" pitchFamily="34" charset="0"/>
                <a:cs typeface="Verdana" panose="020B0604030504040204" pitchFamily="34" charset="0"/>
              </a:defRPr>
            </a:lvl1pPr>
          </a:lstStyle>
          <a:p>
            <a:pPr lvl="0"/>
            <a:r>
              <a:rPr lang="en-US" dirty="0" smtClean="0"/>
              <a:t>Click to edit Master text styles</a:t>
            </a:r>
          </a:p>
        </p:txBody>
      </p:sp>
      <p:sp>
        <p:nvSpPr>
          <p:cNvPr id="3" name="Rectangle 5"/>
          <p:cNvSpPr>
            <a:spLocks noGrp="1" noChangeArrowheads="1"/>
          </p:cNvSpPr>
          <p:nvPr>
            <p:ph type="sldNum" sz="quarter" idx="11"/>
          </p:nvPr>
        </p:nvSpPr>
        <p:spPr>
          <a:xfrm>
            <a:off x="6553200" y="6477000"/>
            <a:ext cx="2438400" cy="228600"/>
          </a:xfrm>
          <a:prstGeom prst="rect">
            <a:avLst/>
          </a:prstGeom>
        </p:spPr>
        <p:txBody>
          <a:bodyPr/>
          <a:lstStyle>
            <a:lvl1pPr eaLnBrk="1" hangingPunct="1">
              <a:defRPr>
                <a:latin typeface="Arial" charset="0"/>
                <a:cs typeface="Tahoma" pitchFamily="34" charset="0"/>
              </a:defRPr>
            </a:lvl1pPr>
          </a:lstStyle>
          <a:p>
            <a:pPr>
              <a:defRPr/>
            </a:pPr>
            <a:fld id="{573870A2-E1DE-4679-B27C-BC68104164C4}" type="slidenum">
              <a:rPr lang="en-US"/>
              <a:pPr>
                <a:defRPr/>
              </a:pPr>
              <a:t>‹#›</a:t>
            </a:fld>
            <a:endParaRPr lang="en-US" dirty="0"/>
          </a:p>
        </p:txBody>
      </p:sp>
    </p:spTree>
    <p:extLst>
      <p:ext uri="{BB962C8B-B14F-4D97-AF65-F5344CB8AC3E}">
        <p14:creationId xmlns:p14="http://schemas.microsoft.com/office/powerpoint/2010/main" val="297932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
            <a:ext cx="5943600" cy="533400"/>
          </a:xfrm>
          <a:prstGeom prst="rect">
            <a:avLst/>
          </a:prstGeom>
        </p:spPr>
        <p:txBody>
          <a:bodyPr/>
          <a:lstStyle>
            <a:lvl1pPr>
              <a:defRPr sz="1964"/>
            </a:lvl1pPr>
          </a:lstStyle>
          <a:p>
            <a:r>
              <a:rPr lang="en-US" dirty="0" smtClean="0"/>
              <a:t>Click to edit Master title style</a:t>
            </a:r>
            <a:endParaRPr lang="en-US" dirty="0"/>
          </a:p>
        </p:txBody>
      </p:sp>
      <p:sp>
        <p:nvSpPr>
          <p:cNvPr id="3" name="Content Placeholder 2"/>
          <p:cNvSpPr>
            <a:spLocks noGrp="1"/>
          </p:cNvSpPr>
          <p:nvPr>
            <p:ph idx="1"/>
          </p:nvPr>
        </p:nvSpPr>
        <p:spPr>
          <a:xfrm>
            <a:off x="381000" y="990600"/>
            <a:ext cx="8382000" cy="5334000"/>
          </a:xfrm>
          <a:prstGeom prst="rect">
            <a:avLst/>
          </a:prstGeom>
        </p:spPr>
        <p:txBody>
          <a:bodyPr/>
          <a:lstStyle>
            <a:lvl1pPr>
              <a:defRPr sz="2411"/>
            </a:lvl1pPr>
            <a:lvl2pPr>
              <a:defRPr sz="2143"/>
            </a:lvl2pPr>
            <a:lvl3pPr>
              <a:defRPr sz="1786"/>
            </a:lvl3pPr>
            <a:lvl4pPr>
              <a:defRPr sz="1607"/>
            </a:lvl4pPr>
            <a:lvl5pPr>
              <a:defRPr sz="1607"/>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noChangeArrowheads="1"/>
          </p:cNvSpPr>
          <p:nvPr>
            <p:ph type="sldNum" sz="quarter" idx="10"/>
          </p:nvPr>
        </p:nvSpPr>
        <p:spPr>
          <a:xfrm>
            <a:off x="6692134" y="6629400"/>
            <a:ext cx="2438400" cy="228600"/>
          </a:xfrm>
          <a:prstGeom prst="rect">
            <a:avLst/>
          </a:prstGeom>
        </p:spPr>
        <p:txBody>
          <a:bodyPr/>
          <a:lstStyle>
            <a:lvl1pPr eaLnBrk="1" fontAlgn="auto" hangingPunct="1">
              <a:spcBef>
                <a:spcPts val="0"/>
              </a:spcBef>
              <a:spcAft>
                <a:spcPts val="0"/>
              </a:spcAft>
              <a:defRPr sz="714"/>
            </a:lvl1pPr>
          </a:lstStyle>
          <a:p>
            <a:pPr>
              <a:defRPr/>
            </a:pPr>
            <a:fld id="{8F92E080-E0C4-435A-BAAE-958620359431}" type="slidenum">
              <a:rPr lang="en-US" smtClean="0"/>
              <a:pPr>
                <a:defRPr/>
              </a:pPr>
              <a:t>‹#›</a:t>
            </a:fld>
            <a:endParaRPr lang="en-US" dirty="0"/>
          </a:p>
        </p:txBody>
      </p:sp>
    </p:spTree>
    <p:extLst>
      <p:ext uri="{BB962C8B-B14F-4D97-AF65-F5344CB8AC3E}">
        <p14:creationId xmlns:p14="http://schemas.microsoft.com/office/powerpoint/2010/main" val="2722319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F765EF4-EDDB-4F83-A504-B91AA4785362}" type="datetimeFigureOut">
              <a:rPr lang="en-US" smtClean="0">
                <a:solidFill>
                  <a:prstClr val="black">
                    <a:tint val="75000"/>
                  </a:prstClr>
                </a:solidFill>
              </a:rPr>
              <a:pPr/>
              <a:t>8/21/2017</a:t>
            </a:fld>
            <a:endParaRPr lang="en-US">
              <a:solidFill>
                <a:prstClr val="black">
                  <a:tint val="75000"/>
                </a:prstClr>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838DB1C4-4983-46EB-A50D-038DFA37D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526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286000"/>
            <a:ext cx="7772400" cy="1676400"/>
          </a:xfrm>
          <a:prstGeom prst="rect">
            <a:avLst/>
          </a:prstGeom>
        </p:spPr>
        <p:txBody>
          <a:bodyPr/>
          <a:lstStyle>
            <a:lvl1pPr algn="ctr">
              <a:defRPr sz="4200">
                <a:solidFill>
                  <a:schemeClr val="tx1"/>
                </a:solidFill>
              </a:defRPr>
            </a:lvl1pPr>
          </a:lstStyle>
          <a:p>
            <a:pPr lvl="0"/>
            <a:r>
              <a:rPr lang="en-US" noProof="0" smtClean="0"/>
              <a:t>Click to edit Master title style</a:t>
            </a:r>
          </a:p>
        </p:txBody>
      </p:sp>
      <p:sp>
        <p:nvSpPr>
          <p:cNvPr id="5123" name="Rectangle 3"/>
          <p:cNvSpPr>
            <a:spLocks noGrp="1" noChangeArrowheads="1"/>
          </p:cNvSpPr>
          <p:nvPr>
            <p:ph type="subTitle" idx="1"/>
          </p:nvPr>
        </p:nvSpPr>
        <p:spPr>
          <a:xfrm>
            <a:off x="1371600" y="4495800"/>
            <a:ext cx="6400800" cy="1143000"/>
          </a:xfrm>
          <a:prstGeom prst="rect">
            <a:avLst/>
          </a:prstGeom>
        </p:spPr>
        <p:txBody>
          <a:bodyPr/>
          <a:lstStyle>
            <a:lvl1pPr marL="0" indent="0" algn="ctr">
              <a:buFont typeface="Wingdings" pitchFamily="1" charset="2"/>
              <a:buNone/>
              <a:defRPr sz="2800"/>
            </a:lvl1pPr>
          </a:lstStyle>
          <a:p>
            <a:pPr lvl="0"/>
            <a:r>
              <a:rPr lang="en-US" noProof="0" smtClean="0"/>
              <a:t>Click to edit Master subtitle style</a:t>
            </a:r>
          </a:p>
        </p:txBody>
      </p:sp>
    </p:spTree>
    <p:extLst>
      <p:ext uri="{BB962C8B-B14F-4D97-AF65-F5344CB8AC3E}">
        <p14:creationId xmlns:p14="http://schemas.microsoft.com/office/powerpoint/2010/main" val="1671384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2453" y="2130425"/>
            <a:ext cx="7772400" cy="1470025"/>
          </a:xfrm>
          <a:prstGeom prst="rect">
            <a:avLst/>
          </a:prstGeom>
        </p:spPr>
        <p:txBody>
          <a:bodyPr/>
          <a:lstStyle>
            <a:lvl1pPr>
              <a:defRPr sz="36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0404" y="4114800"/>
            <a:ext cx="6400800" cy="838200"/>
          </a:xfrm>
          <a:prstGeom prst="rect">
            <a:avLst/>
          </a:prstGeo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Slide Number Placeholder 3"/>
          <p:cNvSpPr>
            <a:spLocks noGrp="1"/>
          </p:cNvSpPr>
          <p:nvPr>
            <p:ph type="sldNum" sz="quarter" idx="10"/>
          </p:nvPr>
        </p:nvSpPr>
        <p:spPr>
          <a:xfrm>
            <a:off x="7391400" y="6477000"/>
            <a:ext cx="1752600" cy="381000"/>
          </a:xfrm>
          <a:prstGeom prst="rect">
            <a:avLst/>
          </a:prstGeom>
        </p:spPr>
        <p:txBody>
          <a:bodyPr/>
          <a:lstStyle>
            <a:lvl1pPr>
              <a:defRPr/>
            </a:lvl1pPr>
          </a:lstStyle>
          <a:p>
            <a:fld id="{D68E12FF-F00B-464B-86EF-7964F83F7C6F}" type="slidenum">
              <a:rPr lang="en-US"/>
              <a:pPr/>
              <a:t>‹#›</a:t>
            </a:fld>
            <a:endParaRPr lang="en-US"/>
          </a:p>
        </p:txBody>
      </p:sp>
      <p:sp>
        <p:nvSpPr>
          <p:cNvPr id="10" name="Text Placeholder 9"/>
          <p:cNvSpPr>
            <a:spLocks noGrp="1"/>
          </p:cNvSpPr>
          <p:nvPr>
            <p:ph type="body" sz="quarter" idx="11" hasCustomPrompt="1"/>
          </p:nvPr>
        </p:nvSpPr>
        <p:spPr>
          <a:xfrm>
            <a:off x="228600" y="6092024"/>
            <a:ext cx="7315200" cy="762000"/>
          </a:xfrm>
          <a:prstGeom prst="rect">
            <a:avLst/>
          </a:prstGeom>
        </p:spPr>
        <p:txBody>
          <a:bodyPr/>
          <a:lstStyle>
            <a:lvl1pPr marL="0" indent="0">
              <a:buFontTx/>
              <a:buNone/>
              <a:defRPr sz="2000">
                <a:solidFill>
                  <a:srgbClr val="333399"/>
                </a:solidFill>
              </a:defRPr>
            </a:lvl1pPr>
            <a:lvl2pPr marL="457200" indent="0">
              <a:buFontTx/>
              <a:buNone/>
              <a:defRPr>
                <a:solidFill>
                  <a:srgbClr val="333399"/>
                </a:solidFill>
              </a:defRPr>
            </a:lvl2pPr>
            <a:lvl3pPr marL="857250" indent="0">
              <a:buFontTx/>
              <a:buNone/>
              <a:defRPr>
                <a:solidFill>
                  <a:srgbClr val="333399"/>
                </a:solidFill>
              </a:defRPr>
            </a:lvl3pPr>
            <a:lvl4pPr marL="1257300" indent="0">
              <a:buFontTx/>
              <a:buNone/>
              <a:defRPr>
                <a:solidFill>
                  <a:srgbClr val="333399"/>
                </a:solidFill>
              </a:defRPr>
            </a:lvl4pPr>
            <a:lvl5pPr marL="1657350" indent="0">
              <a:buFontTx/>
              <a:buNone/>
              <a:defRPr>
                <a:solidFill>
                  <a:srgbClr val="333399"/>
                </a:solidFill>
              </a:defRPr>
            </a:lvl5pPr>
          </a:lstStyle>
          <a:p>
            <a:pPr lvl="0"/>
            <a:r>
              <a:rPr lang="en-US" dirty="0" smtClean="0"/>
              <a:t>Click to edit Master Presenter(s) Name and Title styles</a:t>
            </a:r>
          </a:p>
        </p:txBody>
      </p:sp>
    </p:spTree>
    <p:extLst>
      <p:ext uri="{BB962C8B-B14F-4D97-AF65-F5344CB8AC3E}">
        <p14:creationId xmlns:p14="http://schemas.microsoft.com/office/powerpoint/2010/main" val="6918334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7" name="Rectangle 8"/>
          <p:cNvSpPr>
            <a:spLocks noChangeArrowheads="1"/>
          </p:cNvSpPr>
          <p:nvPr/>
        </p:nvSpPr>
        <p:spPr bwMode="auto">
          <a:xfrm>
            <a:off x="3124200" y="152400"/>
            <a:ext cx="571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buClrTx/>
              <a:buSzTx/>
              <a:buFont typeface="Arial" pitchFamily="34" charset="0"/>
              <a:buChar char="►"/>
              <a:defRPr/>
            </a:pPr>
            <a:endParaRPr lang="en-US" altLang="en-US" sz="2400" b="0" dirty="0" smtClean="0">
              <a:solidFill>
                <a:prstClr val="black"/>
              </a:solidFill>
            </a:endParaRPr>
          </a:p>
        </p:txBody>
      </p:sp>
      <p:sp>
        <p:nvSpPr>
          <p:cNvPr id="1028" name="Text Box 12"/>
          <p:cNvSpPr txBox="1">
            <a:spLocks noChangeArrowheads="1"/>
          </p:cNvSpPr>
          <p:nvPr userDrawn="1"/>
        </p:nvSpPr>
        <p:spPr bwMode="auto">
          <a:xfrm>
            <a:off x="6096000" y="6477000"/>
            <a:ext cx="2819400" cy="261610"/>
          </a:xfrm>
          <a:prstGeom prst="rect">
            <a:avLst/>
          </a:prstGeom>
          <a:no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buClrTx/>
              <a:buSzTx/>
              <a:buFontTx/>
              <a:buNone/>
              <a:defRPr/>
            </a:pPr>
            <a:r>
              <a:rPr lang="en-US" altLang="en-US" sz="1100" b="0" dirty="0" smtClean="0">
                <a:solidFill>
                  <a:prstClr val="black"/>
                </a:solidFill>
              </a:rPr>
              <a:t>    </a:t>
            </a:r>
            <a:endParaRPr lang="en-US" altLang="en-US" sz="1100" dirty="0" smtClean="0">
              <a:solidFill>
                <a:prstClr val="white">
                  <a:lumMod val="65000"/>
                </a:prstClr>
              </a:solidFill>
              <a:latin typeface="Century Gothic" panose="020B0502020202020204" pitchFamily="34" charset="0"/>
            </a:endParaRPr>
          </a:p>
        </p:txBody>
      </p:sp>
      <p:sp>
        <p:nvSpPr>
          <p:cNvPr id="1029" name="Text Box 13"/>
          <p:cNvSpPr txBox="1">
            <a:spLocks noChangeArrowheads="1"/>
          </p:cNvSpPr>
          <p:nvPr/>
        </p:nvSpPr>
        <p:spPr bwMode="auto">
          <a:xfrm>
            <a:off x="1431636" y="6324600"/>
            <a:ext cx="184730" cy="369332"/>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buClrTx/>
              <a:buSzTx/>
              <a:buFontTx/>
              <a:buNone/>
              <a:defRPr/>
            </a:pPr>
            <a:endParaRPr lang="en-US" i="1" dirty="0" smtClean="0">
              <a:solidFill>
                <a:prstClr val="black"/>
              </a:solidFill>
            </a:endParaRPr>
          </a:p>
        </p:txBody>
      </p:sp>
      <p:sp>
        <p:nvSpPr>
          <p:cNvPr id="42" name="Rectangle 41"/>
          <p:cNvSpPr/>
          <p:nvPr userDrawn="1"/>
        </p:nvSpPr>
        <p:spPr>
          <a:xfrm>
            <a:off x="533400" y="76200"/>
            <a:ext cx="2438400" cy="533400"/>
          </a:xfrm>
          <a:prstGeom prst="rect">
            <a:avLst/>
          </a:prstGeom>
          <a:solidFill>
            <a:srgbClr val="51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buClrTx/>
              <a:buSzTx/>
              <a:buFontTx/>
              <a:buNone/>
            </a:pPr>
            <a:endParaRPr lang="en-US" b="0" dirty="0">
              <a:solidFill>
                <a:prstClr val="white"/>
              </a:solidFill>
            </a:endParaRPr>
          </a:p>
        </p:txBody>
      </p:sp>
      <p:grpSp>
        <p:nvGrpSpPr>
          <p:cNvPr id="7" name="Group 7"/>
          <p:cNvGrpSpPr>
            <a:grpSpLocks/>
          </p:cNvGrpSpPr>
          <p:nvPr userDrawn="1"/>
        </p:nvGrpSpPr>
        <p:grpSpPr bwMode="auto">
          <a:xfrm>
            <a:off x="192465" y="169027"/>
            <a:ext cx="2279651" cy="438150"/>
            <a:chOff x="390" y="948"/>
            <a:chExt cx="1436" cy="276"/>
          </a:xfrm>
        </p:grpSpPr>
        <p:grpSp>
          <p:nvGrpSpPr>
            <p:cNvPr id="8" name="Group 8"/>
            <p:cNvGrpSpPr>
              <a:grpSpLocks/>
            </p:cNvGrpSpPr>
            <p:nvPr/>
          </p:nvGrpSpPr>
          <p:grpSpPr bwMode="auto">
            <a:xfrm>
              <a:off x="390" y="948"/>
              <a:ext cx="1296" cy="230"/>
              <a:chOff x="397" y="387"/>
              <a:chExt cx="1752" cy="303"/>
            </a:xfrm>
          </p:grpSpPr>
          <p:sp>
            <p:nvSpPr>
              <p:cNvPr id="11" name="Freeform 9"/>
              <p:cNvSpPr>
                <a:spLocks/>
              </p:cNvSpPr>
              <p:nvPr/>
            </p:nvSpPr>
            <p:spPr bwMode="auto">
              <a:xfrm>
                <a:off x="397" y="387"/>
                <a:ext cx="497" cy="303"/>
              </a:xfrm>
              <a:custGeom>
                <a:avLst/>
                <a:gdLst>
                  <a:gd name="T0" fmla="*/ 399 w 498"/>
                  <a:gd name="T1" fmla="*/ 302 h 303"/>
                  <a:gd name="T2" fmla="*/ 465 w 498"/>
                  <a:gd name="T3" fmla="*/ 0 h 303"/>
                  <a:gd name="T4" fmla="*/ 66 w 498"/>
                  <a:gd name="T5" fmla="*/ 0 h 303"/>
                  <a:gd name="T6" fmla="*/ 0 w 498"/>
                  <a:gd name="T7" fmla="*/ 302 h 303"/>
                  <a:gd name="T8" fmla="*/ 399 w 498"/>
                  <a:gd name="T9" fmla="*/ 302 h 3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8" h="303">
                    <a:moveTo>
                      <a:pt x="431" y="302"/>
                    </a:moveTo>
                    <a:lnTo>
                      <a:pt x="497" y="0"/>
                    </a:lnTo>
                    <a:lnTo>
                      <a:pt x="66" y="0"/>
                    </a:lnTo>
                    <a:lnTo>
                      <a:pt x="0" y="302"/>
                    </a:lnTo>
                    <a:lnTo>
                      <a:pt x="431" y="302"/>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12" name="Freeform 10"/>
              <p:cNvSpPr>
                <a:spLocks/>
              </p:cNvSpPr>
              <p:nvPr/>
            </p:nvSpPr>
            <p:spPr bwMode="auto">
              <a:xfrm>
                <a:off x="447" y="398"/>
                <a:ext cx="438" cy="283"/>
              </a:xfrm>
              <a:custGeom>
                <a:avLst/>
                <a:gdLst>
                  <a:gd name="T0" fmla="*/ 27 w 436"/>
                  <a:gd name="T1" fmla="*/ 2 h 283"/>
                  <a:gd name="T2" fmla="*/ 32 w 436"/>
                  <a:gd name="T3" fmla="*/ 3 h 283"/>
                  <a:gd name="T4" fmla="*/ 42 w 436"/>
                  <a:gd name="T5" fmla="*/ 4 h 283"/>
                  <a:gd name="T6" fmla="*/ 56 w 436"/>
                  <a:gd name="T7" fmla="*/ 7 h 283"/>
                  <a:gd name="T8" fmla="*/ 73 w 436"/>
                  <a:gd name="T9" fmla="*/ 10 h 283"/>
                  <a:gd name="T10" fmla="*/ 92 w 436"/>
                  <a:gd name="T11" fmla="*/ 15 h 283"/>
                  <a:gd name="T12" fmla="*/ 145 w 436"/>
                  <a:gd name="T13" fmla="*/ 19 h 283"/>
                  <a:gd name="T14" fmla="*/ 168 w 436"/>
                  <a:gd name="T15" fmla="*/ 23 h 283"/>
                  <a:gd name="T16" fmla="*/ 191 w 436"/>
                  <a:gd name="T17" fmla="*/ 28 h 283"/>
                  <a:gd name="T18" fmla="*/ 213 w 436"/>
                  <a:gd name="T19" fmla="*/ 32 h 283"/>
                  <a:gd name="T20" fmla="*/ 234 w 436"/>
                  <a:gd name="T21" fmla="*/ 36 h 283"/>
                  <a:gd name="T22" fmla="*/ 254 w 436"/>
                  <a:gd name="T23" fmla="*/ 41 h 283"/>
                  <a:gd name="T24" fmla="*/ 271 w 436"/>
                  <a:gd name="T25" fmla="*/ 44 h 283"/>
                  <a:gd name="T26" fmla="*/ 286 w 436"/>
                  <a:gd name="T27" fmla="*/ 47 h 283"/>
                  <a:gd name="T28" fmla="*/ 296 w 436"/>
                  <a:gd name="T29" fmla="*/ 49 h 283"/>
                  <a:gd name="T30" fmla="*/ 302 w 436"/>
                  <a:gd name="T31" fmla="*/ 50 h 283"/>
                  <a:gd name="T32" fmla="*/ 313 w 436"/>
                  <a:gd name="T33" fmla="*/ 52 h 283"/>
                  <a:gd name="T34" fmla="*/ 329 w 436"/>
                  <a:gd name="T35" fmla="*/ 56 h 283"/>
                  <a:gd name="T36" fmla="*/ 353 w 436"/>
                  <a:gd name="T37" fmla="*/ 60 h 283"/>
                  <a:gd name="T38" fmla="*/ 369 w 436"/>
                  <a:gd name="T39" fmla="*/ 63 h 283"/>
                  <a:gd name="T40" fmla="*/ 379 w 436"/>
                  <a:gd name="T41" fmla="*/ 65 h 283"/>
                  <a:gd name="T42" fmla="*/ 383 w 436"/>
                  <a:gd name="T43" fmla="*/ 68 h 283"/>
                  <a:gd name="T44" fmla="*/ 385 w 436"/>
                  <a:gd name="T45" fmla="*/ 69 h 283"/>
                  <a:gd name="T46" fmla="*/ 387 w 436"/>
                  <a:gd name="T47" fmla="*/ 70 h 283"/>
                  <a:gd name="T48" fmla="*/ 402 w 436"/>
                  <a:gd name="T49" fmla="*/ 70 h 283"/>
                  <a:gd name="T50" fmla="*/ 412 w 436"/>
                  <a:gd name="T51" fmla="*/ 71 h 283"/>
                  <a:gd name="T52" fmla="*/ 420 w 436"/>
                  <a:gd name="T53" fmla="*/ 71 h 283"/>
                  <a:gd name="T54" fmla="*/ 426 w 436"/>
                  <a:gd name="T55" fmla="*/ 71 h 283"/>
                  <a:gd name="T56" fmla="*/ 430 w 436"/>
                  <a:gd name="T57" fmla="*/ 73 h 283"/>
                  <a:gd name="T58" fmla="*/ 434 w 436"/>
                  <a:gd name="T59" fmla="*/ 74 h 283"/>
                  <a:gd name="T60" fmla="*/ 437 w 436"/>
                  <a:gd name="T61" fmla="*/ 75 h 283"/>
                  <a:gd name="T62" fmla="*/ 439 w 436"/>
                  <a:gd name="T63" fmla="*/ 77 h 283"/>
                  <a:gd name="T64" fmla="*/ 444 w 436"/>
                  <a:gd name="T65" fmla="*/ 85 h 283"/>
                  <a:gd name="T66" fmla="*/ 446 w 436"/>
                  <a:gd name="T67" fmla="*/ 95 h 283"/>
                  <a:gd name="T68" fmla="*/ 444 w 436"/>
                  <a:gd name="T69" fmla="*/ 105 h 283"/>
                  <a:gd name="T70" fmla="*/ 441 w 436"/>
                  <a:gd name="T71" fmla="*/ 116 h 283"/>
                  <a:gd name="T72" fmla="*/ 436 w 436"/>
                  <a:gd name="T73" fmla="*/ 127 h 283"/>
                  <a:gd name="T74" fmla="*/ 431 w 436"/>
                  <a:gd name="T75" fmla="*/ 135 h 283"/>
                  <a:gd name="T76" fmla="*/ 428 w 436"/>
                  <a:gd name="T77" fmla="*/ 141 h 283"/>
                  <a:gd name="T78" fmla="*/ 426 w 436"/>
                  <a:gd name="T79" fmla="*/ 143 h 283"/>
                  <a:gd name="T80" fmla="*/ 422 w 436"/>
                  <a:gd name="T81" fmla="*/ 145 h 283"/>
                  <a:gd name="T82" fmla="*/ 409 w 436"/>
                  <a:gd name="T83" fmla="*/ 150 h 283"/>
                  <a:gd name="T84" fmla="*/ 391 w 436"/>
                  <a:gd name="T85" fmla="*/ 157 h 283"/>
                  <a:gd name="T86" fmla="*/ 345 w 436"/>
                  <a:gd name="T87" fmla="*/ 166 h 283"/>
                  <a:gd name="T88" fmla="*/ 308 w 436"/>
                  <a:gd name="T89" fmla="*/ 177 h 283"/>
                  <a:gd name="T90" fmla="*/ 278 w 436"/>
                  <a:gd name="T91" fmla="*/ 188 h 283"/>
                  <a:gd name="T92" fmla="*/ 245 w 436"/>
                  <a:gd name="T93" fmla="*/ 201 h 283"/>
                  <a:gd name="T94" fmla="*/ 212 w 436"/>
                  <a:gd name="T95" fmla="*/ 213 h 283"/>
                  <a:gd name="T96" fmla="*/ 178 w 436"/>
                  <a:gd name="T97" fmla="*/ 226 h 283"/>
                  <a:gd name="T98" fmla="*/ 145 w 436"/>
                  <a:gd name="T99" fmla="*/ 239 h 283"/>
                  <a:gd name="T100" fmla="*/ 83 w 436"/>
                  <a:gd name="T101" fmla="*/ 250 h 283"/>
                  <a:gd name="T102" fmla="*/ 56 w 436"/>
                  <a:gd name="T103" fmla="*/ 261 h 283"/>
                  <a:gd name="T104" fmla="*/ 33 w 436"/>
                  <a:gd name="T105" fmla="*/ 269 h 283"/>
                  <a:gd name="T106" fmla="*/ 15 w 436"/>
                  <a:gd name="T107" fmla="*/ 276 h 283"/>
                  <a:gd name="T108" fmla="*/ 4 w 436"/>
                  <a:gd name="T109" fmla="*/ 280 h 283"/>
                  <a:gd name="T110" fmla="*/ 0 w 436"/>
                  <a:gd name="T111" fmla="*/ 282 h 283"/>
                  <a:gd name="T112" fmla="*/ 499 w 436"/>
                  <a:gd name="T113" fmla="*/ 0 h 283"/>
                  <a:gd name="T114" fmla="*/ 26 w 436"/>
                  <a:gd name="T115" fmla="*/ 2 h 2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6" h="283">
                    <a:moveTo>
                      <a:pt x="26" y="2"/>
                    </a:moveTo>
                    <a:lnTo>
                      <a:pt x="27" y="2"/>
                    </a:lnTo>
                    <a:lnTo>
                      <a:pt x="29" y="2"/>
                    </a:lnTo>
                    <a:lnTo>
                      <a:pt x="32" y="3"/>
                    </a:lnTo>
                    <a:lnTo>
                      <a:pt x="37" y="3"/>
                    </a:lnTo>
                    <a:lnTo>
                      <a:pt x="42" y="4"/>
                    </a:lnTo>
                    <a:lnTo>
                      <a:pt x="48" y="6"/>
                    </a:lnTo>
                    <a:lnTo>
                      <a:pt x="56" y="7"/>
                    </a:lnTo>
                    <a:lnTo>
                      <a:pt x="64" y="9"/>
                    </a:lnTo>
                    <a:lnTo>
                      <a:pt x="73" y="10"/>
                    </a:lnTo>
                    <a:lnTo>
                      <a:pt x="82" y="13"/>
                    </a:lnTo>
                    <a:lnTo>
                      <a:pt x="92" y="15"/>
                    </a:lnTo>
                    <a:lnTo>
                      <a:pt x="102" y="17"/>
                    </a:lnTo>
                    <a:lnTo>
                      <a:pt x="113" y="19"/>
                    </a:lnTo>
                    <a:lnTo>
                      <a:pt x="125" y="21"/>
                    </a:lnTo>
                    <a:lnTo>
                      <a:pt x="136" y="23"/>
                    </a:lnTo>
                    <a:lnTo>
                      <a:pt x="147" y="25"/>
                    </a:lnTo>
                    <a:lnTo>
                      <a:pt x="159" y="28"/>
                    </a:lnTo>
                    <a:lnTo>
                      <a:pt x="170" y="30"/>
                    </a:lnTo>
                    <a:lnTo>
                      <a:pt x="181" y="32"/>
                    </a:lnTo>
                    <a:lnTo>
                      <a:pt x="192" y="35"/>
                    </a:lnTo>
                    <a:lnTo>
                      <a:pt x="202" y="36"/>
                    </a:lnTo>
                    <a:lnTo>
                      <a:pt x="212" y="39"/>
                    </a:lnTo>
                    <a:lnTo>
                      <a:pt x="222" y="41"/>
                    </a:lnTo>
                    <a:lnTo>
                      <a:pt x="231" y="43"/>
                    </a:lnTo>
                    <a:lnTo>
                      <a:pt x="239" y="44"/>
                    </a:lnTo>
                    <a:lnTo>
                      <a:pt x="247" y="46"/>
                    </a:lnTo>
                    <a:lnTo>
                      <a:pt x="254" y="47"/>
                    </a:lnTo>
                    <a:lnTo>
                      <a:pt x="259" y="48"/>
                    </a:lnTo>
                    <a:lnTo>
                      <a:pt x="264" y="49"/>
                    </a:lnTo>
                    <a:lnTo>
                      <a:pt x="268" y="50"/>
                    </a:lnTo>
                    <a:lnTo>
                      <a:pt x="270" y="50"/>
                    </a:lnTo>
                    <a:lnTo>
                      <a:pt x="271" y="50"/>
                    </a:lnTo>
                    <a:lnTo>
                      <a:pt x="281" y="52"/>
                    </a:lnTo>
                    <a:lnTo>
                      <a:pt x="289" y="54"/>
                    </a:lnTo>
                    <a:lnTo>
                      <a:pt x="296" y="56"/>
                    </a:lnTo>
                    <a:lnTo>
                      <a:pt x="303" y="58"/>
                    </a:lnTo>
                    <a:lnTo>
                      <a:pt x="308" y="60"/>
                    </a:lnTo>
                    <a:lnTo>
                      <a:pt x="312" y="61"/>
                    </a:lnTo>
                    <a:lnTo>
                      <a:pt x="316" y="63"/>
                    </a:lnTo>
                    <a:lnTo>
                      <a:pt x="319" y="64"/>
                    </a:lnTo>
                    <a:lnTo>
                      <a:pt x="321" y="65"/>
                    </a:lnTo>
                    <a:lnTo>
                      <a:pt x="322" y="67"/>
                    </a:lnTo>
                    <a:lnTo>
                      <a:pt x="323" y="68"/>
                    </a:lnTo>
                    <a:lnTo>
                      <a:pt x="324" y="69"/>
                    </a:lnTo>
                    <a:lnTo>
                      <a:pt x="325" y="70"/>
                    </a:lnTo>
                    <a:lnTo>
                      <a:pt x="332" y="70"/>
                    </a:lnTo>
                    <a:lnTo>
                      <a:pt x="338" y="70"/>
                    </a:lnTo>
                    <a:lnTo>
                      <a:pt x="343" y="70"/>
                    </a:lnTo>
                    <a:lnTo>
                      <a:pt x="348" y="71"/>
                    </a:lnTo>
                    <a:lnTo>
                      <a:pt x="352" y="71"/>
                    </a:lnTo>
                    <a:lnTo>
                      <a:pt x="356" y="71"/>
                    </a:lnTo>
                    <a:lnTo>
                      <a:pt x="359" y="71"/>
                    </a:lnTo>
                    <a:lnTo>
                      <a:pt x="362" y="71"/>
                    </a:lnTo>
                    <a:lnTo>
                      <a:pt x="364" y="72"/>
                    </a:lnTo>
                    <a:lnTo>
                      <a:pt x="366" y="73"/>
                    </a:lnTo>
                    <a:lnTo>
                      <a:pt x="368" y="73"/>
                    </a:lnTo>
                    <a:lnTo>
                      <a:pt x="370" y="74"/>
                    </a:lnTo>
                    <a:lnTo>
                      <a:pt x="371" y="75"/>
                    </a:lnTo>
                    <a:lnTo>
                      <a:pt x="373" y="75"/>
                    </a:lnTo>
                    <a:lnTo>
                      <a:pt x="374" y="76"/>
                    </a:lnTo>
                    <a:lnTo>
                      <a:pt x="375" y="77"/>
                    </a:lnTo>
                    <a:lnTo>
                      <a:pt x="378" y="81"/>
                    </a:lnTo>
                    <a:lnTo>
                      <a:pt x="380" y="85"/>
                    </a:lnTo>
                    <a:lnTo>
                      <a:pt x="381" y="90"/>
                    </a:lnTo>
                    <a:lnTo>
                      <a:pt x="382" y="95"/>
                    </a:lnTo>
                    <a:lnTo>
                      <a:pt x="381" y="100"/>
                    </a:lnTo>
                    <a:lnTo>
                      <a:pt x="380" y="105"/>
                    </a:lnTo>
                    <a:lnTo>
                      <a:pt x="379" y="111"/>
                    </a:lnTo>
                    <a:lnTo>
                      <a:pt x="377" y="116"/>
                    </a:lnTo>
                    <a:lnTo>
                      <a:pt x="374" y="122"/>
                    </a:lnTo>
                    <a:lnTo>
                      <a:pt x="372" y="127"/>
                    </a:lnTo>
                    <a:lnTo>
                      <a:pt x="370" y="131"/>
                    </a:lnTo>
                    <a:lnTo>
                      <a:pt x="367" y="135"/>
                    </a:lnTo>
                    <a:lnTo>
                      <a:pt x="365" y="139"/>
                    </a:lnTo>
                    <a:lnTo>
                      <a:pt x="364" y="141"/>
                    </a:lnTo>
                    <a:lnTo>
                      <a:pt x="363" y="142"/>
                    </a:lnTo>
                    <a:lnTo>
                      <a:pt x="362" y="143"/>
                    </a:lnTo>
                    <a:lnTo>
                      <a:pt x="361" y="144"/>
                    </a:lnTo>
                    <a:lnTo>
                      <a:pt x="358" y="145"/>
                    </a:lnTo>
                    <a:lnTo>
                      <a:pt x="352" y="147"/>
                    </a:lnTo>
                    <a:lnTo>
                      <a:pt x="345" y="150"/>
                    </a:lnTo>
                    <a:lnTo>
                      <a:pt x="337" y="153"/>
                    </a:lnTo>
                    <a:lnTo>
                      <a:pt x="327" y="157"/>
                    </a:lnTo>
                    <a:lnTo>
                      <a:pt x="316" y="161"/>
                    </a:lnTo>
                    <a:lnTo>
                      <a:pt x="304" y="166"/>
                    </a:lnTo>
                    <a:lnTo>
                      <a:pt x="290" y="171"/>
                    </a:lnTo>
                    <a:lnTo>
                      <a:pt x="276" y="177"/>
                    </a:lnTo>
                    <a:lnTo>
                      <a:pt x="261" y="182"/>
                    </a:lnTo>
                    <a:lnTo>
                      <a:pt x="246" y="188"/>
                    </a:lnTo>
                    <a:lnTo>
                      <a:pt x="230" y="195"/>
                    </a:lnTo>
                    <a:lnTo>
                      <a:pt x="213" y="201"/>
                    </a:lnTo>
                    <a:lnTo>
                      <a:pt x="196" y="207"/>
                    </a:lnTo>
                    <a:lnTo>
                      <a:pt x="180" y="213"/>
                    </a:lnTo>
                    <a:lnTo>
                      <a:pt x="163" y="220"/>
                    </a:lnTo>
                    <a:lnTo>
                      <a:pt x="146" y="226"/>
                    </a:lnTo>
                    <a:lnTo>
                      <a:pt x="130" y="233"/>
                    </a:lnTo>
                    <a:lnTo>
                      <a:pt x="113" y="239"/>
                    </a:lnTo>
                    <a:lnTo>
                      <a:pt x="98" y="245"/>
                    </a:lnTo>
                    <a:lnTo>
                      <a:pt x="83" y="250"/>
                    </a:lnTo>
                    <a:lnTo>
                      <a:pt x="69" y="256"/>
                    </a:lnTo>
                    <a:lnTo>
                      <a:pt x="56" y="261"/>
                    </a:lnTo>
                    <a:lnTo>
                      <a:pt x="44" y="265"/>
                    </a:lnTo>
                    <a:lnTo>
                      <a:pt x="33" y="269"/>
                    </a:lnTo>
                    <a:lnTo>
                      <a:pt x="24" y="273"/>
                    </a:lnTo>
                    <a:lnTo>
                      <a:pt x="15" y="276"/>
                    </a:lnTo>
                    <a:lnTo>
                      <a:pt x="9" y="279"/>
                    </a:lnTo>
                    <a:lnTo>
                      <a:pt x="4" y="280"/>
                    </a:lnTo>
                    <a:lnTo>
                      <a:pt x="1" y="282"/>
                    </a:lnTo>
                    <a:lnTo>
                      <a:pt x="0" y="282"/>
                    </a:lnTo>
                    <a:lnTo>
                      <a:pt x="374" y="282"/>
                    </a:lnTo>
                    <a:lnTo>
                      <a:pt x="435" y="0"/>
                    </a:lnTo>
                    <a:lnTo>
                      <a:pt x="26" y="0"/>
                    </a:lnTo>
                    <a:lnTo>
                      <a:pt x="26" y="2"/>
                    </a:lnTo>
                  </a:path>
                </a:pathLst>
              </a:custGeom>
              <a:solidFill>
                <a:srgbClr val="214B9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13" name="Freeform 11"/>
              <p:cNvSpPr>
                <a:spLocks/>
              </p:cNvSpPr>
              <p:nvPr/>
            </p:nvSpPr>
            <p:spPr bwMode="auto">
              <a:xfrm>
                <a:off x="717" y="484"/>
                <a:ext cx="93" cy="46"/>
              </a:xfrm>
              <a:custGeom>
                <a:avLst/>
                <a:gdLst>
                  <a:gd name="T0" fmla="*/ 32 w 93"/>
                  <a:gd name="T1" fmla="*/ 9 h 46"/>
                  <a:gd name="T2" fmla="*/ 25 w 93"/>
                  <a:gd name="T3" fmla="*/ 10 h 46"/>
                  <a:gd name="T4" fmla="*/ 18 w 93"/>
                  <a:gd name="T5" fmla="*/ 11 h 46"/>
                  <a:gd name="T6" fmla="*/ 11 w 93"/>
                  <a:gd name="T7" fmla="*/ 12 h 46"/>
                  <a:gd name="T8" fmla="*/ 4 w 93"/>
                  <a:gd name="T9" fmla="*/ 13 h 46"/>
                  <a:gd name="T10" fmla="*/ 1 w 93"/>
                  <a:gd name="T11" fmla="*/ 14 h 46"/>
                  <a:gd name="T12" fmla="*/ 0 w 93"/>
                  <a:gd name="T13" fmla="*/ 16 h 46"/>
                  <a:gd name="T14" fmla="*/ 1 w 93"/>
                  <a:gd name="T15" fmla="*/ 18 h 46"/>
                  <a:gd name="T16" fmla="*/ 3 w 93"/>
                  <a:gd name="T17" fmla="*/ 19 h 46"/>
                  <a:gd name="T18" fmla="*/ 7 w 93"/>
                  <a:gd name="T19" fmla="*/ 19 h 46"/>
                  <a:gd name="T20" fmla="*/ 14 w 93"/>
                  <a:gd name="T21" fmla="*/ 19 h 46"/>
                  <a:gd name="T22" fmla="*/ 23 w 93"/>
                  <a:gd name="T23" fmla="*/ 19 h 46"/>
                  <a:gd name="T24" fmla="*/ 33 w 93"/>
                  <a:gd name="T25" fmla="*/ 17 h 46"/>
                  <a:gd name="T26" fmla="*/ 43 w 93"/>
                  <a:gd name="T27" fmla="*/ 16 h 46"/>
                  <a:gd name="T28" fmla="*/ 53 w 93"/>
                  <a:gd name="T29" fmla="*/ 15 h 46"/>
                  <a:gd name="T30" fmla="*/ 62 w 93"/>
                  <a:gd name="T31" fmla="*/ 15 h 46"/>
                  <a:gd name="T32" fmla="*/ 70 w 93"/>
                  <a:gd name="T33" fmla="*/ 14 h 46"/>
                  <a:gd name="T34" fmla="*/ 76 w 93"/>
                  <a:gd name="T35" fmla="*/ 15 h 46"/>
                  <a:gd name="T36" fmla="*/ 81 w 93"/>
                  <a:gd name="T37" fmla="*/ 16 h 46"/>
                  <a:gd name="T38" fmla="*/ 82 w 93"/>
                  <a:gd name="T39" fmla="*/ 20 h 46"/>
                  <a:gd name="T40" fmla="*/ 80 w 93"/>
                  <a:gd name="T41" fmla="*/ 27 h 46"/>
                  <a:gd name="T42" fmla="*/ 77 w 93"/>
                  <a:gd name="T43" fmla="*/ 36 h 46"/>
                  <a:gd name="T44" fmla="*/ 75 w 93"/>
                  <a:gd name="T45" fmla="*/ 44 h 46"/>
                  <a:gd name="T46" fmla="*/ 77 w 93"/>
                  <a:gd name="T47" fmla="*/ 45 h 46"/>
                  <a:gd name="T48" fmla="*/ 80 w 93"/>
                  <a:gd name="T49" fmla="*/ 42 h 46"/>
                  <a:gd name="T50" fmla="*/ 84 w 93"/>
                  <a:gd name="T51" fmla="*/ 35 h 46"/>
                  <a:gd name="T52" fmla="*/ 88 w 93"/>
                  <a:gd name="T53" fmla="*/ 27 h 46"/>
                  <a:gd name="T54" fmla="*/ 91 w 93"/>
                  <a:gd name="T55" fmla="*/ 19 h 46"/>
                  <a:gd name="T56" fmla="*/ 92 w 93"/>
                  <a:gd name="T57" fmla="*/ 10 h 46"/>
                  <a:gd name="T58" fmla="*/ 89 w 93"/>
                  <a:gd name="T59" fmla="*/ 5 h 46"/>
                  <a:gd name="T60" fmla="*/ 82 w 93"/>
                  <a:gd name="T61" fmla="*/ 2 h 46"/>
                  <a:gd name="T62" fmla="*/ 73 w 93"/>
                  <a:gd name="T63" fmla="*/ 0 h 46"/>
                  <a:gd name="T64" fmla="*/ 44 w 93"/>
                  <a:gd name="T65" fmla="*/ 0 h 46"/>
                  <a:gd name="T66" fmla="*/ 41 w 93"/>
                  <a:gd name="T67" fmla="*/ 1 h 46"/>
                  <a:gd name="T68" fmla="*/ 39 w 93"/>
                  <a:gd name="T69" fmla="*/ 3 h 46"/>
                  <a:gd name="T70" fmla="*/ 37 w 93"/>
                  <a:gd name="T71" fmla="*/ 5 h 46"/>
                  <a:gd name="T72" fmla="*/ 34 w 93"/>
                  <a:gd name="T73" fmla="*/ 7 h 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3" h="46">
                    <a:moveTo>
                      <a:pt x="34" y="7"/>
                    </a:moveTo>
                    <a:lnTo>
                      <a:pt x="32" y="9"/>
                    </a:lnTo>
                    <a:lnTo>
                      <a:pt x="28" y="10"/>
                    </a:lnTo>
                    <a:lnTo>
                      <a:pt x="25" y="10"/>
                    </a:lnTo>
                    <a:lnTo>
                      <a:pt x="21" y="10"/>
                    </a:lnTo>
                    <a:lnTo>
                      <a:pt x="18" y="11"/>
                    </a:lnTo>
                    <a:lnTo>
                      <a:pt x="14" y="12"/>
                    </a:lnTo>
                    <a:lnTo>
                      <a:pt x="11" y="12"/>
                    </a:lnTo>
                    <a:lnTo>
                      <a:pt x="8" y="12"/>
                    </a:lnTo>
                    <a:lnTo>
                      <a:pt x="4" y="13"/>
                    </a:lnTo>
                    <a:lnTo>
                      <a:pt x="2" y="13"/>
                    </a:lnTo>
                    <a:lnTo>
                      <a:pt x="1" y="14"/>
                    </a:lnTo>
                    <a:lnTo>
                      <a:pt x="0" y="16"/>
                    </a:lnTo>
                    <a:lnTo>
                      <a:pt x="0" y="17"/>
                    </a:lnTo>
                    <a:lnTo>
                      <a:pt x="1" y="18"/>
                    </a:lnTo>
                    <a:lnTo>
                      <a:pt x="2" y="18"/>
                    </a:lnTo>
                    <a:lnTo>
                      <a:pt x="3" y="19"/>
                    </a:lnTo>
                    <a:lnTo>
                      <a:pt x="5" y="19"/>
                    </a:lnTo>
                    <a:lnTo>
                      <a:pt x="7" y="19"/>
                    </a:lnTo>
                    <a:lnTo>
                      <a:pt x="10" y="19"/>
                    </a:lnTo>
                    <a:lnTo>
                      <a:pt x="14" y="19"/>
                    </a:lnTo>
                    <a:lnTo>
                      <a:pt x="18" y="19"/>
                    </a:lnTo>
                    <a:lnTo>
                      <a:pt x="23" y="19"/>
                    </a:lnTo>
                    <a:lnTo>
                      <a:pt x="28" y="18"/>
                    </a:lnTo>
                    <a:lnTo>
                      <a:pt x="33" y="17"/>
                    </a:lnTo>
                    <a:lnTo>
                      <a:pt x="38" y="17"/>
                    </a:lnTo>
                    <a:lnTo>
                      <a:pt x="43" y="16"/>
                    </a:lnTo>
                    <a:lnTo>
                      <a:pt x="48" y="16"/>
                    </a:lnTo>
                    <a:lnTo>
                      <a:pt x="53" y="15"/>
                    </a:lnTo>
                    <a:lnTo>
                      <a:pt x="58" y="15"/>
                    </a:lnTo>
                    <a:lnTo>
                      <a:pt x="62" y="15"/>
                    </a:lnTo>
                    <a:lnTo>
                      <a:pt x="66" y="14"/>
                    </a:lnTo>
                    <a:lnTo>
                      <a:pt x="70" y="14"/>
                    </a:lnTo>
                    <a:lnTo>
                      <a:pt x="73" y="14"/>
                    </a:lnTo>
                    <a:lnTo>
                      <a:pt x="76" y="15"/>
                    </a:lnTo>
                    <a:lnTo>
                      <a:pt x="79" y="15"/>
                    </a:lnTo>
                    <a:lnTo>
                      <a:pt x="81" y="16"/>
                    </a:lnTo>
                    <a:lnTo>
                      <a:pt x="81" y="18"/>
                    </a:lnTo>
                    <a:lnTo>
                      <a:pt x="82" y="20"/>
                    </a:lnTo>
                    <a:lnTo>
                      <a:pt x="81" y="24"/>
                    </a:lnTo>
                    <a:lnTo>
                      <a:pt x="80" y="27"/>
                    </a:lnTo>
                    <a:lnTo>
                      <a:pt x="79" y="31"/>
                    </a:lnTo>
                    <a:lnTo>
                      <a:pt x="77" y="36"/>
                    </a:lnTo>
                    <a:lnTo>
                      <a:pt x="75" y="41"/>
                    </a:lnTo>
                    <a:lnTo>
                      <a:pt x="75" y="44"/>
                    </a:lnTo>
                    <a:lnTo>
                      <a:pt x="76" y="45"/>
                    </a:lnTo>
                    <a:lnTo>
                      <a:pt x="77" y="45"/>
                    </a:lnTo>
                    <a:lnTo>
                      <a:pt x="79" y="44"/>
                    </a:lnTo>
                    <a:lnTo>
                      <a:pt x="80" y="42"/>
                    </a:lnTo>
                    <a:lnTo>
                      <a:pt x="82" y="39"/>
                    </a:lnTo>
                    <a:lnTo>
                      <a:pt x="84" y="35"/>
                    </a:lnTo>
                    <a:lnTo>
                      <a:pt x="86" y="32"/>
                    </a:lnTo>
                    <a:lnTo>
                      <a:pt x="88" y="27"/>
                    </a:lnTo>
                    <a:lnTo>
                      <a:pt x="90" y="23"/>
                    </a:lnTo>
                    <a:lnTo>
                      <a:pt x="91" y="19"/>
                    </a:lnTo>
                    <a:lnTo>
                      <a:pt x="92" y="15"/>
                    </a:lnTo>
                    <a:lnTo>
                      <a:pt x="92" y="10"/>
                    </a:lnTo>
                    <a:lnTo>
                      <a:pt x="91" y="7"/>
                    </a:lnTo>
                    <a:lnTo>
                      <a:pt x="89" y="5"/>
                    </a:lnTo>
                    <a:lnTo>
                      <a:pt x="86" y="3"/>
                    </a:lnTo>
                    <a:lnTo>
                      <a:pt x="82" y="2"/>
                    </a:lnTo>
                    <a:lnTo>
                      <a:pt x="78" y="1"/>
                    </a:lnTo>
                    <a:lnTo>
                      <a:pt x="73" y="0"/>
                    </a:lnTo>
                    <a:lnTo>
                      <a:pt x="67" y="0"/>
                    </a:lnTo>
                    <a:lnTo>
                      <a:pt x="44" y="0"/>
                    </a:lnTo>
                    <a:lnTo>
                      <a:pt x="43" y="0"/>
                    </a:lnTo>
                    <a:lnTo>
                      <a:pt x="41" y="1"/>
                    </a:lnTo>
                    <a:lnTo>
                      <a:pt x="41" y="2"/>
                    </a:lnTo>
                    <a:lnTo>
                      <a:pt x="39" y="3"/>
                    </a:lnTo>
                    <a:lnTo>
                      <a:pt x="39" y="4"/>
                    </a:lnTo>
                    <a:lnTo>
                      <a:pt x="37" y="5"/>
                    </a:lnTo>
                    <a:lnTo>
                      <a:pt x="36" y="6"/>
                    </a:lnTo>
                    <a:lnTo>
                      <a:pt x="34" y="7"/>
                    </a:lnTo>
                  </a:path>
                </a:pathLst>
              </a:custGeom>
              <a:solidFill>
                <a:srgbClr val="0040C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14" name="Freeform 12"/>
              <p:cNvSpPr>
                <a:spLocks/>
              </p:cNvSpPr>
              <p:nvPr/>
            </p:nvSpPr>
            <p:spPr bwMode="auto">
              <a:xfrm>
                <a:off x="412" y="463"/>
                <a:ext cx="373" cy="216"/>
              </a:xfrm>
              <a:custGeom>
                <a:avLst/>
                <a:gdLst>
                  <a:gd name="T0" fmla="*/ 0 w 373"/>
                  <a:gd name="T1" fmla="*/ 184 h 217"/>
                  <a:gd name="T2" fmla="*/ 6 w 373"/>
                  <a:gd name="T3" fmla="*/ 181 h 217"/>
                  <a:gd name="T4" fmla="*/ 23 w 373"/>
                  <a:gd name="T5" fmla="*/ 173 h 217"/>
                  <a:gd name="T6" fmla="*/ 46 w 373"/>
                  <a:gd name="T7" fmla="*/ 162 h 217"/>
                  <a:gd name="T8" fmla="*/ 74 w 373"/>
                  <a:gd name="T9" fmla="*/ 148 h 217"/>
                  <a:gd name="T10" fmla="*/ 102 w 373"/>
                  <a:gd name="T11" fmla="*/ 135 h 217"/>
                  <a:gd name="T12" fmla="*/ 128 w 373"/>
                  <a:gd name="T13" fmla="*/ 122 h 217"/>
                  <a:gd name="T14" fmla="*/ 149 w 373"/>
                  <a:gd name="T15" fmla="*/ 112 h 217"/>
                  <a:gd name="T16" fmla="*/ 161 w 373"/>
                  <a:gd name="T17" fmla="*/ 108 h 217"/>
                  <a:gd name="T18" fmla="*/ 175 w 373"/>
                  <a:gd name="T19" fmla="*/ 108 h 217"/>
                  <a:gd name="T20" fmla="*/ 190 w 373"/>
                  <a:gd name="T21" fmla="*/ 108 h 217"/>
                  <a:gd name="T22" fmla="*/ 206 w 373"/>
                  <a:gd name="T23" fmla="*/ 108 h 217"/>
                  <a:gd name="T24" fmla="*/ 223 w 373"/>
                  <a:gd name="T25" fmla="*/ 108 h 217"/>
                  <a:gd name="T26" fmla="*/ 240 w 373"/>
                  <a:gd name="T27" fmla="*/ 101 h 217"/>
                  <a:gd name="T28" fmla="*/ 257 w 373"/>
                  <a:gd name="T29" fmla="*/ 94 h 217"/>
                  <a:gd name="T30" fmla="*/ 275 w 373"/>
                  <a:gd name="T31" fmla="*/ 87 h 217"/>
                  <a:gd name="T32" fmla="*/ 292 w 373"/>
                  <a:gd name="T33" fmla="*/ 81 h 217"/>
                  <a:gd name="T34" fmla="*/ 297 w 373"/>
                  <a:gd name="T35" fmla="*/ 79 h 217"/>
                  <a:gd name="T36" fmla="*/ 304 w 373"/>
                  <a:gd name="T37" fmla="*/ 77 h 217"/>
                  <a:gd name="T38" fmla="*/ 312 w 373"/>
                  <a:gd name="T39" fmla="*/ 75 h 217"/>
                  <a:gd name="T40" fmla="*/ 321 w 373"/>
                  <a:gd name="T41" fmla="*/ 72 h 217"/>
                  <a:gd name="T42" fmla="*/ 331 w 373"/>
                  <a:gd name="T43" fmla="*/ 69 h 217"/>
                  <a:gd name="T44" fmla="*/ 341 w 373"/>
                  <a:gd name="T45" fmla="*/ 67 h 217"/>
                  <a:gd name="T46" fmla="*/ 351 w 373"/>
                  <a:gd name="T47" fmla="*/ 64 h 217"/>
                  <a:gd name="T48" fmla="*/ 360 w 373"/>
                  <a:gd name="T49" fmla="*/ 63 h 217"/>
                  <a:gd name="T50" fmla="*/ 365 w 373"/>
                  <a:gd name="T51" fmla="*/ 62 h 217"/>
                  <a:gd name="T52" fmla="*/ 369 w 373"/>
                  <a:gd name="T53" fmla="*/ 61 h 217"/>
                  <a:gd name="T54" fmla="*/ 371 w 373"/>
                  <a:gd name="T55" fmla="*/ 59 h 217"/>
                  <a:gd name="T56" fmla="*/ 372 w 373"/>
                  <a:gd name="T57" fmla="*/ 58 h 217"/>
                  <a:gd name="T58" fmla="*/ 370 w 373"/>
                  <a:gd name="T59" fmla="*/ 56 h 217"/>
                  <a:gd name="T60" fmla="*/ 365 w 373"/>
                  <a:gd name="T61" fmla="*/ 55 h 217"/>
                  <a:gd name="T62" fmla="*/ 358 w 373"/>
                  <a:gd name="T63" fmla="*/ 54 h 217"/>
                  <a:gd name="T64" fmla="*/ 349 w 373"/>
                  <a:gd name="T65" fmla="*/ 54 h 217"/>
                  <a:gd name="T66" fmla="*/ 330 w 373"/>
                  <a:gd name="T67" fmla="*/ 56 h 217"/>
                  <a:gd name="T68" fmla="*/ 310 w 373"/>
                  <a:gd name="T69" fmla="*/ 61 h 217"/>
                  <a:gd name="T70" fmla="*/ 288 w 373"/>
                  <a:gd name="T71" fmla="*/ 67 h 217"/>
                  <a:gd name="T72" fmla="*/ 266 w 373"/>
                  <a:gd name="T73" fmla="*/ 74 h 217"/>
                  <a:gd name="T74" fmla="*/ 244 w 373"/>
                  <a:gd name="T75" fmla="*/ 82 h 217"/>
                  <a:gd name="T76" fmla="*/ 224 w 373"/>
                  <a:gd name="T77" fmla="*/ 90 h 217"/>
                  <a:gd name="T78" fmla="*/ 208 w 373"/>
                  <a:gd name="T79" fmla="*/ 96 h 217"/>
                  <a:gd name="T80" fmla="*/ 197 w 373"/>
                  <a:gd name="T81" fmla="*/ 102 h 217"/>
                  <a:gd name="T82" fmla="*/ 344 w 373"/>
                  <a:gd name="T83" fmla="*/ 19 h 217"/>
                  <a:gd name="T84" fmla="*/ 342 w 373"/>
                  <a:gd name="T85" fmla="*/ 12 h 217"/>
                  <a:gd name="T86" fmla="*/ 331 w 373"/>
                  <a:gd name="T87" fmla="*/ 7 h 217"/>
                  <a:gd name="T88" fmla="*/ 314 w 373"/>
                  <a:gd name="T89" fmla="*/ 3 h 217"/>
                  <a:gd name="T90" fmla="*/ 295 w 373"/>
                  <a:gd name="T91" fmla="*/ 2 h 217"/>
                  <a:gd name="T92" fmla="*/ 275 w 373"/>
                  <a:gd name="T93" fmla="*/ 0 h 217"/>
                  <a:gd name="T94" fmla="*/ 256 w 373"/>
                  <a:gd name="T95" fmla="*/ 0 h 217"/>
                  <a:gd name="T96" fmla="*/ 243 w 373"/>
                  <a:gd name="T97" fmla="*/ 0 h 217"/>
                  <a:gd name="T98" fmla="*/ 237 w 373"/>
                  <a:gd name="T99" fmla="*/ 0 h 2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3" h="217">
                    <a:moveTo>
                      <a:pt x="47" y="0"/>
                    </a:moveTo>
                    <a:lnTo>
                      <a:pt x="0" y="216"/>
                    </a:lnTo>
                    <a:lnTo>
                      <a:pt x="2" y="215"/>
                    </a:lnTo>
                    <a:lnTo>
                      <a:pt x="6" y="213"/>
                    </a:lnTo>
                    <a:lnTo>
                      <a:pt x="14" y="209"/>
                    </a:lnTo>
                    <a:lnTo>
                      <a:pt x="23" y="205"/>
                    </a:lnTo>
                    <a:lnTo>
                      <a:pt x="34" y="200"/>
                    </a:lnTo>
                    <a:lnTo>
                      <a:pt x="46" y="194"/>
                    </a:lnTo>
                    <a:lnTo>
                      <a:pt x="60" y="187"/>
                    </a:lnTo>
                    <a:lnTo>
                      <a:pt x="74" y="180"/>
                    </a:lnTo>
                    <a:lnTo>
                      <a:pt x="88" y="173"/>
                    </a:lnTo>
                    <a:lnTo>
                      <a:pt x="102" y="167"/>
                    </a:lnTo>
                    <a:lnTo>
                      <a:pt x="116" y="160"/>
                    </a:lnTo>
                    <a:lnTo>
                      <a:pt x="128" y="154"/>
                    </a:lnTo>
                    <a:lnTo>
                      <a:pt x="140" y="148"/>
                    </a:lnTo>
                    <a:lnTo>
                      <a:pt x="149" y="144"/>
                    </a:lnTo>
                    <a:lnTo>
                      <a:pt x="156" y="140"/>
                    </a:lnTo>
                    <a:lnTo>
                      <a:pt x="161" y="138"/>
                    </a:lnTo>
                    <a:lnTo>
                      <a:pt x="168" y="135"/>
                    </a:lnTo>
                    <a:lnTo>
                      <a:pt x="175" y="131"/>
                    </a:lnTo>
                    <a:lnTo>
                      <a:pt x="182" y="127"/>
                    </a:lnTo>
                    <a:lnTo>
                      <a:pt x="190" y="124"/>
                    </a:lnTo>
                    <a:lnTo>
                      <a:pt x="198" y="120"/>
                    </a:lnTo>
                    <a:lnTo>
                      <a:pt x="206" y="116"/>
                    </a:lnTo>
                    <a:lnTo>
                      <a:pt x="214" y="112"/>
                    </a:lnTo>
                    <a:lnTo>
                      <a:pt x="223" y="109"/>
                    </a:lnTo>
                    <a:lnTo>
                      <a:pt x="231" y="105"/>
                    </a:lnTo>
                    <a:lnTo>
                      <a:pt x="240" y="101"/>
                    </a:lnTo>
                    <a:lnTo>
                      <a:pt x="248" y="97"/>
                    </a:lnTo>
                    <a:lnTo>
                      <a:pt x="257" y="94"/>
                    </a:lnTo>
                    <a:lnTo>
                      <a:pt x="266" y="90"/>
                    </a:lnTo>
                    <a:lnTo>
                      <a:pt x="275" y="87"/>
                    </a:lnTo>
                    <a:lnTo>
                      <a:pt x="284" y="84"/>
                    </a:lnTo>
                    <a:lnTo>
                      <a:pt x="292" y="81"/>
                    </a:lnTo>
                    <a:lnTo>
                      <a:pt x="294" y="80"/>
                    </a:lnTo>
                    <a:lnTo>
                      <a:pt x="297" y="79"/>
                    </a:lnTo>
                    <a:lnTo>
                      <a:pt x="300" y="79"/>
                    </a:lnTo>
                    <a:lnTo>
                      <a:pt x="304" y="77"/>
                    </a:lnTo>
                    <a:lnTo>
                      <a:pt x="308" y="76"/>
                    </a:lnTo>
                    <a:lnTo>
                      <a:pt x="312" y="75"/>
                    </a:lnTo>
                    <a:lnTo>
                      <a:pt x="316" y="74"/>
                    </a:lnTo>
                    <a:lnTo>
                      <a:pt x="321" y="72"/>
                    </a:lnTo>
                    <a:lnTo>
                      <a:pt x="326" y="71"/>
                    </a:lnTo>
                    <a:lnTo>
                      <a:pt x="331" y="69"/>
                    </a:lnTo>
                    <a:lnTo>
                      <a:pt x="336" y="68"/>
                    </a:lnTo>
                    <a:lnTo>
                      <a:pt x="341" y="67"/>
                    </a:lnTo>
                    <a:lnTo>
                      <a:pt x="346" y="66"/>
                    </a:lnTo>
                    <a:lnTo>
                      <a:pt x="351" y="64"/>
                    </a:lnTo>
                    <a:lnTo>
                      <a:pt x="356" y="64"/>
                    </a:lnTo>
                    <a:lnTo>
                      <a:pt x="360" y="63"/>
                    </a:lnTo>
                    <a:lnTo>
                      <a:pt x="363" y="62"/>
                    </a:lnTo>
                    <a:lnTo>
                      <a:pt x="365" y="62"/>
                    </a:lnTo>
                    <a:lnTo>
                      <a:pt x="368" y="61"/>
                    </a:lnTo>
                    <a:lnTo>
                      <a:pt x="369" y="61"/>
                    </a:lnTo>
                    <a:lnTo>
                      <a:pt x="371" y="60"/>
                    </a:lnTo>
                    <a:lnTo>
                      <a:pt x="371" y="59"/>
                    </a:lnTo>
                    <a:lnTo>
                      <a:pt x="372" y="59"/>
                    </a:lnTo>
                    <a:lnTo>
                      <a:pt x="372" y="58"/>
                    </a:lnTo>
                    <a:lnTo>
                      <a:pt x="371" y="57"/>
                    </a:lnTo>
                    <a:lnTo>
                      <a:pt x="370" y="56"/>
                    </a:lnTo>
                    <a:lnTo>
                      <a:pt x="368" y="55"/>
                    </a:lnTo>
                    <a:lnTo>
                      <a:pt x="365" y="55"/>
                    </a:lnTo>
                    <a:lnTo>
                      <a:pt x="362" y="54"/>
                    </a:lnTo>
                    <a:lnTo>
                      <a:pt x="358" y="54"/>
                    </a:lnTo>
                    <a:lnTo>
                      <a:pt x="354" y="54"/>
                    </a:lnTo>
                    <a:lnTo>
                      <a:pt x="349" y="54"/>
                    </a:lnTo>
                    <a:lnTo>
                      <a:pt x="340" y="55"/>
                    </a:lnTo>
                    <a:lnTo>
                      <a:pt x="330" y="56"/>
                    </a:lnTo>
                    <a:lnTo>
                      <a:pt x="321" y="58"/>
                    </a:lnTo>
                    <a:lnTo>
                      <a:pt x="310" y="61"/>
                    </a:lnTo>
                    <a:lnTo>
                      <a:pt x="299" y="64"/>
                    </a:lnTo>
                    <a:lnTo>
                      <a:pt x="288" y="67"/>
                    </a:lnTo>
                    <a:lnTo>
                      <a:pt x="276" y="70"/>
                    </a:lnTo>
                    <a:lnTo>
                      <a:pt x="266" y="74"/>
                    </a:lnTo>
                    <a:lnTo>
                      <a:pt x="254" y="78"/>
                    </a:lnTo>
                    <a:lnTo>
                      <a:pt x="244" y="82"/>
                    </a:lnTo>
                    <a:lnTo>
                      <a:pt x="234" y="86"/>
                    </a:lnTo>
                    <a:lnTo>
                      <a:pt x="224" y="90"/>
                    </a:lnTo>
                    <a:lnTo>
                      <a:pt x="216" y="93"/>
                    </a:lnTo>
                    <a:lnTo>
                      <a:pt x="208" y="96"/>
                    </a:lnTo>
                    <a:lnTo>
                      <a:pt x="202" y="99"/>
                    </a:lnTo>
                    <a:lnTo>
                      <a:pt x="197" y="102"/>
                    </a:lnTo>
                    <a:lnTo>
                      <a:pt x="169" y="19"/>
                    </a:lnTo>
                    <a:lnTo>
                      <a:pt x="344" y="19"/>
                    </a:lnTo>
                    <a:lnTo>
                      <a:pt x="344" y="15"/>
                    </a:lnTo>
                    <a:lnTo>
                      <a:pt x="342" y="12"/>
                    </a:lnTo>
                    <a:lnTo>
                      <a:pt x="337" y="9"/>
                    </a:lnTo>
                    <a:lnTo>
                      <a:pt x="331" y="7"/>
                    </a:lnTo>
                    <a:lnTo>
                      <a:pt x="323" y="5"/>
                    </a:lnTo>
                    <a:lnTo>
                      <a:pt x="314" y="3"/>
                    </a:lnTo>
                    <a:lnTo>
                      <a:pt x="305" y="3"/>
                    </a:lnTo>
                    <a:lnTo>
                      <a:pt x="295" y="2"/>
                    </a:lnTo>
                    <a:lnTo>
                      <a:pt x="285" y="1"/>
                    </a:lnTo>
                    <a:lnTo>
                      <a:pt x="275" y="0"/>
                    </a:lnTo>
                    <a:lnTo>
                      <a:pt x="265" y="0"/>
                    </a:lnTo>
                    <a:lnTo>
                      <a:pt x="256" y="0"/>
                    </a:lnTo>
                    <a:lnTo>
                      <a:pt x="249" y="0"/>
                    </a:lnTo>
                    <a:lnTo>
                      <a:pt x="243" y="0"/>
                    </a:lnTo>
                    <a:lnTo>
                      <a:pt x="239" y="0"/>
                    </a:lnTo>
                    <a:lnTo>
                      <a:pt x="237" y="0"/>
                    </a:lnTo>
                    <a:lnTo>
                      <a:pt x="47" y="0"/>
                    </a:lnTo>
                  </a:path>
                </a:pathLst>
              </a:custGeom>
              <a:solidFill>
                <a:srgbClr val="214B9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15" name="Freeform 13"/>
              <p:cNvSpPr>
                <a:spLocks/>
              </p:cNvSpPr>
              <p:nvPr/>
            </p:nvSpPr>
            <p:spPr bwMode="auto">
              <a:xfrm>
                <a:off x="945" y="398"/>
                <a:ext cx="112" cy="108"/>
              </a:xfrm>
              <a:custGeom>
                <a:avLst/>
                <a:gdLst>
                  <a:gd name="T0" fmla="*/ 31 w 113"/>
                  <a:gd name="T1" fmla="*/ 138 h 107"/>
                  <a:gd name="T2" fmla="*/ 15 w 113"/>
                  <a:gd name="T3" fmla="*/ 134 h 107"/>
                  <a:gd name="T4" fmla="*/ 4 w 113"/>
                  <a:gd name="T5" fmla="*/ 125 h 107"/>
                  <a:gd name="T6" fmla="*/ 0 w 113"/>
                  <a:gd name="T7" fmla="*/ 111 h 107"/>
                  <a:gd name="T8" fmla="*/ 3 w 113"/>
                  <a:gd name="T9" fmla="*/ 95 h 107"/>
                  <a:gd name="T10" fmla="*/ 6 w 113"/>
                  <a:gd name="T11" fmla="*/ 48 h 107"/>
                  <a:gd name="T12" fmla="*/ 9 w 113"/>
                  <a:gd name="T13" fmla="*/ 35 h 107"/>
                  <a:gd name="T14" fmla="*/ 11 w 113"/>
                  <a:gd name="T15" fmla="*/ 24 h 107"/>
                  <a:gd name="T16" fmla="*/ 13 w 113"/>
                  <a:gd name="T17" fmla="*/ 15 h 107"/>
                  <a:gd name="T18" fmla="*/ 15 w 113"/>
                  <a:gd name="T19" fmla="*/ 8 h 107"/>
                  <a:gd name="T20" fmla="*/ 16 w 113"/>
                  <a:gd name="T21" fmla="*/ 3 h 107"/>
                  <a:gd name="T22" fmla="*/ 17 w 113"/>
                  <a:gd name="T23" fmla="*/ 0 h 107"/>
                  <a:gd name="T24" fmla="*/ 40 w 113"/>
                  <a:gd name="T25" fmla="*/ 0 h 107"/>
                  <a:gd name="T26" fmla="*/ 40 w 113"/>
                  <a:gd name="T27" fmla="*/ 3 h 107"/>
                  <a:gd name="T28" fmla="*/ 38 w 113"/>
                  <a:gd name="T29" fmla="*/ 10 h 107"/>
                  <a:gd name="T30" fmla="*/ 36 w 113"/>
                  <a:gd name="T31" fmla="*/ 20 h 107"/>
                  <a:gd name="T32" fmla="*/ 33 w 113"/>
                  <a:gd name="T33" fmla="*/ 33 h 107"/>
                  <a:gd name="T34" fmla="*/ 30 w 113"/>
                  <a:gd name="T35" fmla="*/ 44 h 107"/>
                  <a:gd name="T36" fmla="*/ 28 w 113"/>
                  <a:gd name="T37" fmla="*/ 86 h 107"/>
                  <a:gd name="T38" fmla="*/ 27 w 113"/>
                  <a:gd name="T39" fmla="*/ 94 h 107"/>
                  <a:gd name="T40" fmla="*/ 26 w 113"/>
                  <a:gd name="T41" fmla="*/ 96 h 107"/>
                  <a:gd name="T42" fmla="*/ 25 w 113"/>
                  <a:gd name="T43" fmla="*/ 106 h 107"/>
                  <a:gd name="T44" fmla="*/ 27 w 113"/>
                  <a:gd name="T45" fmla="*/ 115 h 107"/>
                  <a:gd name="T46" fmla="*/ 34 w 113"/>
                  <a:gd name="T47" fmla="*/ 120 h 107"/>
                  <a:gd name="T48" fmla="*/ 44 w 113"/>
                  <a:gd name="T49" fmla="*/ 121 h 107"/>
                  <a:gd name="T50" fmla="*/ 56 w 113"/>
                  <a:gd name="T51" fmla="*/ 120 h 107"/>
                  <a:gd name="T52" fmla="*/ 56 w 113"/>
                  <a:gd name="T53" fmla="*/ 115 h 107"/>
                  <a:gd name="T54" fmla="*/ 56 w 113"/>
                  <a:gd name="T55" fmla="*/ 106 h 107"/>
                  <a:gd name="T56" fmla="*/ 56 w 113"/>
                  <a:gd name="T57" fmla="*/ 96 h 107"/>
                  <a:gd name="T58" fmla="*/ 56 w 113"/>
                  <a:gd name="T59" fmla="*/ 90 h 107"/>
                  <a:gd name="T60" fmla="*/ 56 w 113"/>
                  <a:gd name="T61" fmla="*/ 50 h 107"/>
                  <a:gd name="T62" fmla="*/ 56 w 113"/>
                  <a:gd name="T63" fmla="*/ 39 h 107"/>
                  <a:gd name="T64" fmla="*/ 56 w 113"/>
                  <a:gd name="T65" fmla="*/ 28 h 107"/>
                  <a:gd name="T66" fmla="*/ 56 w 113"/>
                  <a:gd name="T67" fmla="*/ 18 h 107"/>
                  <a:gd name="T68" fmla="*/ 56 w 113"/>
                  <a:gd name="T69" fmla="*/ 9 h 107"/>
                  <a:gd name="T70" fmla="*/ 56 w 113"/>
                  <a:gd name="T71" fmla="*/ 2 h 107"/>
                  <a:gd name="T72" fmla="*/ 57 w 113"/>
                  <a:gd name="T73" fmla="*/ 0 h 107"/>
                  <a:gd name="T74" fmla="*/ 77 w 113"/>
                  <a:gd name="T75" fmla="*/ 12 h 107"/>
                  <a:gd name="T76" fmla="*/ 74 w 113"/>
                  <a:gd name="T77" fmla="*/ 27 h 107"/>
                  <a:gd name="T78" fmla="*/ 73 w 113"/>
                  <a:gd name="T79" fmla="*/ 33 h 107"/>
                  <a:gd name="T80" fmla="*/ 72 w 113"/>
                  <a:gd name="T81" fmla="*/ 35 h 107"/>
                  <a:gd name="T82" fmla="*/ 72 w 113"/>
                  <a:gd name="T83" fmla="*/ 37 h 107"/>
                  <a:gd name="T84" fmla="*/ 70 w 113"/>
                  <a:gd name="T85" fmla="*/ 44 h 107"/>
                  <a:gd name="T86" fmla="*/ 67 w 113"/>
                  <a:gd name="T87" fmla="*/ 91 h 107"/>
                  <a:gd name="T88" fmla="*/ 63 w 113"/>
                  <a:gd name="T89" fmla="*/ 107 h 107"/>
                  <a:gd name="T90" fmla="*/ 60 w 113"/>
                  <a:gd name="T91" fmla="*/ 115 h 107"/>
                  <a:gd name="T92" fmla="*/ 56 w 113"/>
                  <a:gd name="T93" fmla="*/ 122 h 107"/>
                  <a:gd name="T94" fmla="*/ 56 w 113"/>
                  <a:gd name="T95" fmla="*/ 127 h 107"/>
                  <a:gd name="T96" fmla="*/ 56 w 113"/>
                  <a:gd name="T97" fmla="*/ 131 h 107"/>
                  <a:gd name="T98" fmla="*/ 56 w 113"/>
                  <a:gd name="T99" fmla="*/ 135 h 107"/>
                  <a:gd name="T100" fmla="*/ 56 w 113"/>
                  <a:gd name="T101" fmla="*/ 137 h 107"/>
                  <a:gd name="T102" fmla="*/ 46 w 113"/>
                  <a:gd name="T103" fmla="*/ 138 h 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 h="107">
                    <a:moveTo>
                      <a:pt x="41" y="106"/>
                    </a:moveTo>
                    <a:lnTo>
                      <a:pt x="31" y="106"/>
                    </a:lnTo>
                    <a:lnTo>
                      <a:pt x="22" y="104"/>
                    </a:lnTo>
                    <a:lnTo>
                      <a:pt x="15" y="102"/>
                    </a:lnTo>
                    <a:lnTo>
                      <a:pt x="8" y="98"/>
                    </a:lnTo>
                    <a:lnTo>
                      <a:pt x="4" y="93"/>
                    </a:lnTo>
                    <a:lnTo>
                      <a:pt x="1" y="87"/>
                    </a:lnTo>
                    <a:lnTo>
                      <a:pt x="0" y="79"/>
                    </a:lnTo>
                    <a:lnTo>
                      <a:pt x="1" y="70"/>
                    </a:lnTo>
                    <a:lnTo>
                      <a:pt x="3" y="63"/>
                    </a:lnTo>
                    <a:lnTo>
                      <a:pt x="5" y="55"/>
                    </a:lnTo>
                    <a:lnTo>
                      <a:pt x="6" y="48"/>
                    </a:lnTo>
                    <a:lnTo>
                      <a:pt x="7" y="42"/>
                    </a:lnTo>
                    <a:lnTo>
                      <a:pt x="9" y="35"/>
                    </a:lnTo>
                    <a:lnTo>
                      <a:pt x="10" y="30"/>
                    </a:lnTo>
                    <a:lnTo>
                      <a:pt x="11" y="24"/>
                    </a:lnTo>
                    <a:lnTo>
                      <a:pt x="12" y="19"/>
                    </a:lnTo>
                    <a:lnTo>
                      <a:pt x="13" y="15"/>
                    </a:lnTo>
                    <a:lnTo>
                      <a:pt x="14" y="11"/>
                    </a:lnTo>
                    <a:lnTo>
                      <a:pt x="15" y="8"/>
                    </a:lnTo>
                    <a:lnTo>
                      <a:pt x="16" y="5"/>
                    </a:lnTo>
                    <a:lnTo>
                      <a:pt x="16" y="3"/>
                    </a:lnTo>
                    <a:lnTo>
                      <a:pt x="17" y="2"/>
                    </a:lnTo>
                    <a:lnTo>
                      <a:pt x="17" y="0"/>
                    </a:lnTo>
                    <a:lnTo>
                      <a:pt x="40" y="0"/>
                    </a:lnTo>
                    <a:lnTo>
                      <a:pt x="40" y="1"/>
                    </a:lnTo>
                    <a:lnTo>
                      <a:pt x="40" y="3"/>
                    </a:lnTo>
                    <a:lnTo>
                      <a:pt x="39" y="6"/>
                    </a:lnTo>
                    <a:lnTo>
                      <a:pt x="38" y="10"/>
                    </a:lnTo>
                    <a:lnTo>
                      <a:pt x="37" y="15"/>
                    </a:lnTo>
                    <a:lnTo>
                      <a:pt x="36" y="20"/>
                    </a:lnTo>
                    <a:lnTo>
                      <a:pt x="35" y="27"/>
                    </a:lnTo>
                    <a:lnTo>
                      <a:pt x="33" y="33"/>
                    </a:lnTo>
                    <a:lnTo>
                      <a:pt x="32" y="38"/>
                    </a:lnTo>
                    <a:lnTo>
                      <a:pt x="30" y="44"/>
                    </a:lnTo>
                    <a:lnTo>
                      <a:pt x="29" y="50"/>
                    </a:lnTo>
                    <a:lnTo>
                      <a:pt x="28" y="54"/>
                    </a:lnTo>
                    <a:lnTo>
                      <a:pt x="27" y="58"/>
                    </a:lnTo>
                    <a:lnTo>
                      <a:pt x="27" y="62"/>
                    </a:lnTo>
                    <a:lnTo>
                      <a:pt x="26" y="63"/>
                    </a:lnTo>
                    <a:lnTo>
                      <a:pt x="26" y="64"/>
                    </a:lnTo>
                    <a:lnTo>
                      <a:pt x="25" y="69"/>
                    </a:lnTo>
                    <a:lnTo>
                      <a:pt x="25" y="74"/>
                    </a:lnTo>
                    <a:lnTo>
                      <a:pt x="26" y="79"/>
                    </a:lnTo>
                    <a:lnTo>
                      <a:pt x="27" y="83"/>
                    </a:lnTo>
                    <a:lnTo>
                      <a:pt x="30" y="86"/>
                    </a:lnTo>
                    <a:lnTo>
                      <a:pt x="34" y="88"/>
                    </a:lnTo>
                    <a:lnTo>
                      <a:pt x="38" y="89"/>
                    </a:lnTo>
                    <a:lnTo>
                      <a:pt x="44" y="89"/>
                    </a:lnTo>
                    <a:lnTo>
                      <a:pt x="51" y="89"/>
                    </a:lnTo>
                    <a:lnTo>
                      <a:pt x="56" y="88"/>
                    </a:lnTo>
                    <a:lnTo>
                      <a:pt x="61" y="86"/>
                    </a:lnTo>
                    <a:lnTo>
                      <a:pt x="65" y="83"/>
                    </a:lnTo>
                    <a:lnTo>
                      <a:pt x="68" y="79"/>
                    </a:lnTo>
                    <a:lnTo>
                      <a:pt x="71" y="74"/>
                    </a:lnTo>
                    <a:lnTo>
                      <a:pt x="73" y="69"/>
                    </a:lnTo>
                    <a:lnTo>
                      <a:pt x="74" y="64"/>
                    </a:lnTo>
                    <a:lnTo>
                      <a:pt x="75" y="62"/>
                    </a:lnTo>
                    <a:lnTo>
                      <a:pt x="76" y="58"/>
                    </a:lnTo>
                    <a:lnTo>
                      <a:pt x="76" y="54"/>
                    </a:lnTo>
                    <a:lnTo>
                      <a:pt x="78" y="50"/>
                    </a:lnTo>
                    <a:lnTo>
                      <a:pt x="78" y="45"/>
                    </a:lnTo>
                    <a:lnTo>
                      <a:pt x="80" y="39"/>
                    </a:lnTo>
                    <a:lnTo>
                      <a:pt x="81" y="34"/>
                    </a:lnTo>
                    <a:lnTo>
                      <a:pt x="82" y="28"/>
                    </a:lnTo>
                    <a:lnTo>
                      <a:pt x="83" y="23"/>
                    </a:lnTo>
                    <a:lnTo>
                      <a:pt x="84" y="18"/>
                    </a:lnTo>
                    <a:lnTo>
                      <a:pt x="86" y="13"/>
                    </a:lnTo>
                    <a:lnTo>
                      <a:pt x="87" y="9"/>
                    </a:lnTo>
                    <a:lnTo>
                      <a:pt x="87" y="5"/>
                    </a:lnTo>
                    <a:lnTo>
                      <a:pt x="88" y="2"/>
                    </a:lnTo>
                    <a:lnTo>
                      <a:pt x="89" y="0"/>
                    </a:lnTo>
                    <a:lnTo>
                      <a:pt x="112" y="0"/>
                    </a:lnTo>
                    <a:lnTo>
                      <a:pt x="109" y="12"/>
                    </a:lnTo>
                    <a:lnTo>
                      <a:pt x="107" y="20"/>
                    </a:lnTo>
                    <a:lnTo>
                      <a:pt x="106" y="27"/>
                    </a:lnTo>
                    <a:lnTo>
                      <a:pt x="105" y="31"/>
                    </a:lnTo>
                    <a:lnTo>
                      <a:pt x="105" y="33"/>
                    </a:lnTo>
                    <a:lnTo>
                      <a:pt x="104" y="35"/>
                    </a:lnTo>
                    <a:lnTo>
                      <a:pt x="104" y="36"/>
                    </a:lnTo>
                    <a:lnTo>
                      <a:pt x="104" y="37"/>
                    </a:lnTo>
                    <a:lnTo>
                      <a:pt x="103" y="40"/>
                    </a:lnTo>
                    <a:lnTo>
                      <a:pt x="102" y="44"/>
                    </a:lnTo>
                    <a:lnTo>
                      <a:pt x="101" y="50"/>
                    </a:lnTo>
                    <a:lnTo>
                      <a:pt x="99" y="59"/>
                    </a:lnTo>
                    <a:lnTo>
                      <a:pt x="97" y="70"/>
                    </a:lnTo>
                    <a:lnTo>
                      <a:pt x="95" y="75"/>
                    </a:lnTo>
                    <a:lnTo>
                      <a:pt x="94" y="79"/>
                    </a:lnTo>
                    <a:lnTo>
                      <a:pt x="92" y="83"/>
                    </a:lnTo>
                    <a:lnTo>
                      <a:pt x="90" y="87"/>
                    </a:lnTo>
                    <a:lnTo>
                      <a:pt x="87" y="90"/>
                    </a:lnTo>
                    <a:lnTo>
                      <a:pt x="84" y="93"/>
                    </a:lnTo>
                    <a:lnTo>
                      <a:pt x="81" y="95"/>
                    </a:lnTo>
                    <a:lnTo>
                      <a:pt x="77" y="98"/>
                    </a:lnTo>
                    <a:lnTo>
                      <a:pt x="74" y="99"/>
                    </a:lnTo>
                    <a:lnTo>
                      <a:pt x="70" y="102"/>
                    </a:lnTo>
                    <a:lnTo>
                      <a:pt x="65" y="103"/>
                    </a:lnTo>
                    <a:lnTo>
                      <a:pt x="61" y="104"/>
                    </a:lnTo>
                    <a:lnTo>
                      <a:pt x="56" y="105"/>
                    </a:lnTo>
                    <a:lnTo>
                      <a:pt x="52" y="106"/>
                    </a:lnTo>
                    <a:lnTo>
                      <a:pt x="46" y="106"/>
                    </a:lnTo>
                    <a:lnTo>
                      <a:pt x="41" y="10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16" name="Freeform 14"/>
              <p:cNvSpPr>
                <a:spLocks/>
              </p:cNvSpPr>
              <p:nvPr/>
            </p:nvSpPr>
            <p:spPr bwMode="auto">
              <a:xfrm>
                <a:off x="1057" y="398"/>
                <a:ext cx="119" cy="108"/>
              </a:xfrm>
              <a:custGeom>
                <a:avLst/>
                <a:gdLst>
                  <a:gd name="T0" fmla="*/ 126 w 118"/>
                  <a:gd name="T1" fmla="*/ 187 h 106"/>
                  <a:gd name="T2" fmla="*/ 97 w 118"/>
                  <a:gd name="T3" fmla="*/ 187 h 106"/>
                  <a:gd name="T4" fmla="*/ 38 w 118"/>
                  <a:gd name="T5" fmla="*/ 59 h 106"/>
                  <a:gd name="T6" fmla="*/ 38 w 118"/>
                  <a:gd name="T7" fmla="*/ 59 h 106"/>
                  <a:gd name="T8" fmla="*/ 21 w 118"/>
                  <a:gd name="T9" fmla="*/ 187 h 106"/>
                  <a:gd name="T10" fmla="*/ 0 w 118"/>
                  <a:gd name="T11" fmla="*/ 187 h 106"/>
                  <a:gd name="T12" fmla="*/ 23 w 118"/>
                  <a:gd name="T13" fmla="*/ 0 h 106"/>
                  <a:gd name="T14" fmla="*/ 53 w 118"/>
                  <a:gd name="T15" fmla="*/ 0 h 106"/>
                  <a:gd name="T16" fmla="*/ 111 w 118"/>
                  <a:gd name="T17" fmla="*/ 146 h 106"/>
                  <a:gd name="T18" fmla="*/ 111 w 118"/>
                  <a:gd name="T19" fmla="*/ 146 h 106"/>
                  <a:gd name="T20" fmla="*/ 128 w 118"/>
                  <a:gd name="T21" fmla="*/ 0 h 106"/>
                  <a:gd name="T22" fmla="*/ 149 w 118"/>
                  <a:gd name="T23" fmla="*/ 0 h 106"/>
                  <a:gd name="T24" fmla="*/ 126 w 118"/>
                  <a:gd name="T25" fmla="*/ 187 h 1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8" h="106">
                    <a:moveTo>
                      <a:pt x="94" y="105"/>
                    </a:moveTo>
                    <a:lnTo>
                      <a:pt x="65" y="105"/>
                    </a:lnTo>
                    <a:lnTo>
                      <a:pt x="38" y="27"/>
                    </a:lnTo>
                    <a:lnTo>
                      <a:pt x="21" y="105"/>
                    </a:lnTo>
                    <a:lnTo>
                      <a:pt x="0" y="105"/>
                    </a:lnTo>
                    <a:lnTo>
                      <a:pt x="23" y="0"/>
                    </a:lnTo>
                    <a:lnTo>
                      <a:pt x="53" y="0"/>
                    </a:lnTo>
                    <a:lnTo>
                      <a:pt x="79" y="79"/>
                    </a:lnTo>
                    <a:lnTo>
                      <a:pt x="96" y="0"/>
                    </a:lnTo>
                    <a:lnTo>
                      <a:pt x="117" y="0"/>
                    </a:lnTo>
                    <a:lnTo>
                      <a:pt x="94" y="105"/>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17" name="Freeform 15"/>
              <p:cNvSpPr>
                <a:spLocks/>
              </p:cNvSpPr>
              <p:nvPr/>
            </p:nvSpPr>
            <p:spPr bwMode="auto">
              <a:xfrm>
                <a:off x="1176" y="398"/>
                <a:ext cx="46" cy="108"/>
              </a:xfrm>
              <a:custGeom>
                <a:avLst/>
                <a:gdLst>
                  <a:gd name="T0" fmla="*/ 23 w 46"/>
                  <a:gd name="T1" fmla="*/ 187 h 106"/>
                  <a:gd name="T2" fmla="*/ 0 w 46"/>
                  <a:gd name="T3" fmla="*/ 187 h 106"/>
                  <a:gd name="T4" fmla="*/ 22 w 46"/>
                  <a:gd name="T5" fmla="*/ 0 h 106"/>
                  <a:gd name="T6" fmla="*/ 45 w 46"/>
                  <a:gd name="T7" fmla="*/ 0 h 106"/>
                  <a:gd name="T8" fmla="*/ 23 w 46"/>
                  <a:gd name="T9" fmla="*/ 187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06">
                    <a:moveTo>
                      <a:pt x="23" y="105"/>
                    </a:moveTo>
                    <a:lnTo>
                      <a:pt x="0" y="105"/>
                    </a:lnTo>
                    <a:lnTo>
                      <a:pt x="22" y="0"/>
                    </a:lnTo>
                    <a:lnTo>
                      <a:pt x="45" y="0"/>
                    </a:lnTo>
                    <a:lnTo>
                      <a:pt x="23" y="105"/>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18" name="Freeform 16"/>
              <p:cNvSpPr>
                <a:spLocks/>
              </p:cNvSpPr>
              <p:nvPr/>
            </p:nvSpPr>
            <p:spPr bwMode="auto">
              <a:xfrm>
                <a:off x="1235" y="398"/>
                <a:ext cx="91" cy="108"/>
              </a:xfrm>
              <a:custGeom>
                <a:avLst/>
                <a:gdLst>
                  <a:gd name="T0" fmla="*/ 87 w 91"/>
                  <a:gd name="T1" fmla="*/ 17 h 106"/>
                  <a:gd name="T2" fmla="*/ 54 w 91"/>
                  <a:gd name="T3" fmla="*/ 17 h 106"/>
                  <a:gd name="T4" fmla="*/ 36 w 91"/>
                  <a:gd name="T5" fmla="*/ 187 h 106"/>
                  <a:gd name="T6" fmla="*/ 13 w 91"/>
                  <a:gd name="T7" fmla="*/ 187 h 106"/>
                  <a:gd name="T8" fmla="*/ 32 w 91"/>
                  <a:gd name="T9" fmla="*/ 17 h 106"/>
                  <a:gd name="T10" fmla="*/ 0 w 91"/>
                  <a:gd name="T11" fmla="*/ 17 h 106"/>
                  <a:gd name="T12" fmla="*/ 4 w 91"/>
                  <a:gd name="T13" fmla="*/ 0 h 106"/>
                  <a:gd name="T14" fmla="*/ 90 w 91"/>
                  <a:gd name="T15" fmla="*/ 0 h 106"/>
                  <a:gd name="T16" fmla="*/ 87 w 91"/>
                  <a:gd name="T17" fmla="*/ 17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106">
                    <a:moveTo>
                      <a:pt x="87" y="17"/>
                    </a:moveTo>
                    <a:lnTo>
                      <a:pt x="54" y="17"/>
                    </a:lnTo>
                    <a:lnTo>
                      <a:pt x="36" y="105"/>
                    </a:lnTo>
                    <a:lnTo>
                      <a:pt x="13" y="105"/>
                    </a:lnTo>
                    <a:lnTo>
                      <a:pt x="32" y="17"/>
                    </a:lnTo>
                    <a:lnTo>
                      <a:pt x="0" y="17"/>
                    </a:lnTo>
                    <a:lnTo>
                      <a:pt x="4" y="0"/>
                    </a:lnTo>
                    <a:lnTo>
                      <a:pt x="90" y="0"/>
                    </a:lnTo>
                    <a:lnTo>
                      <a:pt x="87" y="1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19" name="Freeform 17"/>
              <p:cNvSpPr>
                <a:spLocks/>
              </p:cNvSpPr>
              <p:nvPr/>
            </p:nvSpPr>
            <p:spPr bwMode="auto">
              <a:xfrm>
                <a:off x="1322" y="398"/>
                <a:ext cx="101" cy="108"/>
              </a:xfrm>
              <a:custGeom>
                <a:avLst/>
                <a:gdLst>
                  <a:gd name="T0" fmla="*/ 65 w 102"/>
                  <a:gd name="T1" fmla="*/ 17 h 106"/>
                  <a:gd name="T2" fmla="*/ 43 w 102"/>
                  <a:gd name="T3" fmla="*/ 17 h 106"/>
                  <a:gd name="T4" fmla="*/ 37 w 102"/>
                  <a:gd name="T5" fmla="*/ 76 h 106"/>
                  <a:gd name="T6" fmla="*/ 52 w 102"/>
                  <a:gd name="T7" fmla="*/ 76 h 106"/>
                  <a:gd name="T8" fmla="*/ 51 w 102"/>
                  <a:gd name="T9" fmla="*/ 102 h 106"/>
                  <a:gd name="T10" fmla="*/ 34 w 102"/>
                  <a:gd name="T11" fmla="*/ 102 h 106"/>
                  <a:gd name="T12" fmla="*/ 27 w 102"/>
                  <a:gd name="T13" fmla="*/ 161 h 106"/>
                  <a:gd name="T14" fmla="*/ 51 w 102"/>
                  <a:gd name="T15" fmla="*/ 161 h 106"/>
                  <a:gd name="T16" fmla="*/ 51 w 102"/>
                  <a:gd name="T17" fmla="*/ 187 h 106"/>
                  <a:gd name="T18" fmla="*/ 0 w 102"/>
                  <a:gd name="T19" fmla="*/ 187 h 106"/>
                  <a:gd name="T20" fmla="*/ 23 w 102"/>
                  <a:gd name="T21" fmla="*/ 0 h 106"/>
                  <a:gd name="T22" fmla="*/ 69 w 102"/>
                  <a:gd name="T23" fmla="*/ 0 h 106"/>
                  <a:gd name="T24" fmla="*/ 65 w 102"/>
                  <a:gd name="T25" fmla="*/ 17 h 1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06">
                    <a:moveTo>
                      <a:pt x="97" y="17"/>
                    </a:moveTo>
                    <a:lnTo>
                      <a:pt x="43" y="17"/>
                    </a:lnTo>
                    <a:lnTo>
                      <a:pt x="37" y="44"/>
                    </a:lnTo>
                    <a:lnTo>
                      <a:pt x="84" y="44"/>
                    </a:lnTo>
                    <a:lnTo>
                      <a:pt x="81" y="59"/>
                    </a:lnTo>
                    <a:lnTo>
                      <a:pt x="34" y="59"/>
                    </a:lnTo>
                    <a:lnTo>
                      <a:pt x="27" y="88"/>
                    </a:lnTo>
                    <a:lnTo>
                      <a:pt x="81" y="88"/>
                    </a:lnTo>
                    <a:lnTo>
                      <a:pt x="78" y="105"/>
                    </a:lnTo>
                    <a:lnTo>
                      <a:pt x="0" y="105"/>
                    </a:lnTo>
                    <a:lnTo>
                      <a:pt x="23" y="0"/>
                    </a:lnTo>
                    <a:lnTo>
                      <a:pt x="101" y="0"/>
                    </a:lnTo>
                    <a:lnTo>
                      <a:pt x="97" y="1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20" name="Freeform 18"/>
              <p:cNvSpPr>
                <a:spLocks/>
              </p:cNvSpPr>
              <p:nvPr/>
            </p:nvSpPr>
            <p:spPr bwMode="auto">
              <a:xfrm>
                <a:off x="1428" y="398"/>
                <a:ext cx="103" cy="54"/>
              </a:xfrm>
              <a:custGeom>
                <a:avLst/>
                <a:gdLst>
                  <a:gd name="T0" fmla="*/ 0 w 103"/>
                  <a:gd name="T1" fmla="*/ 169 h 52"/>
                  <a:gd name="T2" fmla="*/ 11 w 103"/>
                  <a:gd name="T3" fmla="*/ 0 h 52"/>
                  <a:gd name="T4" fmla="*/ 63 w 103"/>
                  <a:gd name="T5" fmla="*/ 0 h 52"/>
                  <a:gd name="T6" fmla="*/ 69 w 103"/>
                  <a:gd name="T7" fmla="*/ 0 h 52"/>
                  <a:gd name="T8" fmla="*/ 74 w 103"/>
                  <a:gd name="T9" fmla="*/ 1 h 52"/>
                  <a:gd name="T10" fmla="*/ 78 w 103"/>
                  <a:gd name="T11" fmla="*/ 2 h 52"/>
                  <a:gd name="T12" fmla="*/ 83 w 103"/>
                  <a:gd name="T13" fmla="*/ 3 h 52"/>
                  <a:gd name="T14" fmla="*/ 87 w 103"/>
                  <a:gd name="T15" fmla="*/ 5 h 52"/>
                  <a:gd name="T16" fmla="*/ 90 w 103"/>
                  <a:gd name="T17" fmla="*/ 8 h 52"/>
                  <a:gd name="T18" fmla="*/ 93 w 103"/>
                  <a:gd name="T19" fmla="*/ 10 h 52"/>
                  <a:gd name="T20" fmla="*/ 96 w 103"/>
                  <a:gd name="T21" fmla="*/ 51 h 52"/>
                  <a:gd name="T22" fmla="*/ 98 w 103"/>
                  <a:gd name="T23" fmla="*/ 59 h 52"/>
                  <a:gd name="T24" fmla="*/ 100 w 103"/>
                  <a:gd name="T25" fmla="*/ 65 h 52"/>
                  <a:gd name="T26" fmla="*/ 101 w 103"/>
                  <a:gd name="T27" fmla="*/ 77 h 52"/>
                  <a:gd name="T28" fmla="*/ 102 w 103"/>
                  <a:gd name="T29" fmla="*/ 89 h 52"/>
                  <a:gd name="T30" fmla="*/ 102 w 103"/>
                  <a:gd name="T31" fmla="*/ 108 h 52"/>
                  <a:gd name="T32" fmla="*/ 102 w 103"/>
                  <a:gd name="T33" fmla="*/ 125 h 52"/>
                  <a:gd name="T34" fmla="*/ 102 w 103"/>
                  <a:gd name="T35" fmla="*/ 142 h 52"/>
                  <a:gd name="T36" fmla="*/ 101 w 103"/>
                  <a:gd name="T37" fmla="*/ 153 h 52"/>
                  <a:gd name="T38" fmla="*/ 100 w 103"/>
                  <a:gd name="T39" fmla="*/ 169 h 52"/>
                  <a:gd name="T40" fmla="*/ 77 w 103"/>
                  <a:gd name="T41" fmla="*/ 169 h 52"/>
                  <a:gd name="T42" fmla="*/ 78 w 103"/>
                  <a:gd name="T43" fmla="*/ 165 h 52"/>
                  <a:gd name="T44" fmla="*/ 78 w 103"/>
                  <a:gd name="T45" fmla="*/ 153 h 52"/>
                  <a:gd name="T46" fmla="*/ 79 w 103"/>
                  <a:gd name="T47" fmla="*/ 137 h 52"/>
                  <a:gd name="T48" fmla="*/ 79 w 103"/>
                  <a:gd name="T49" fmla="*/ 116 h 52"/>
                  <a:gd name="T50" fmla="*/ 77 w 103"/>
                  <a:gd name="T51" fmla="*/ 92 h 52"/>
                  <a:gd name="T52" fmla="*/ 75 w 103"/>
                  <a:gd name="T53" fmla="*/ 80 h 52"/>
                  <a:gd name="T54" fmla="*/ 72 w 103"/>
                  <a:gd name="T55" fmla="*/ 68 h 52"/>
                  <a:gd name="T56" fmla="*/ 67 w 103"/>
                  <a:gd name="T57" fmla="*/ 61 h 52"/>
                  <a:gd name="T58" fmla="*/ 62 w 103"/>
                  <a:gd name="T59" fmla="*/ 57 h 52"/>
                  <a:gd name="T60" fmla="*/ 55 w 103"/>
                  <a:gd name="T61" fmla="*/ 57 h 52"/>
                  <a:gd name="T62" fmla="*/ 31 w 103"/>
                  <a:gd name="T63" fmla="*/ 57 h 52"/>
                  <a:gd name="T64" fmla="*/ 24 w 103"/>
                  <a:gd name="T65" fmla="*/ 169 h 52"/>
                  <a:gd name="T66" fmla="*/ 0 w 103"/>
                  <a:gd name="T67" fmla="*/ 169 h 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3" h="52">
                    <a:moveTo>
                      <a:pt x="0" y="51"/>
                    </a:moveTo>
                    <a:lnTo>
                      <a:pt x="11" y="0"/>
                    </a:lnTo>
                    <a:lnTo>
                      <a:pt x="63" y="0"/>
                    </a:lnTo>
                    <a:lnTo>
                      <a:pt x="69" y="0"/>
                    </a:lnTo>
                    <a:lnTo>
                      <a:pt x="74" y="1"/>
                    </a:lnTo>
                    <a:lnTo>
                      <a:pt x="78" y="2"/>
                    </a:lnTo>
                    <a:lnTo>
                      <a:pt x="83" y="3"/>
                    </a:lnTo>
                    <a:lnTo>
                      <a:pt x="87" y="5"/>
                    </a:lnTo>
                    <a:lnTo>
                      <a:pt x="90" y="8"/>
                    </a:lnTo>
                    <a:lnTo>
                      <a:pt x="93" y="10"/>
                    </a:lnTo>
                    <a:lnTo>
                      <a:pt x="96" y="13"/>
                    </a:lnTo>
                    <a:lnTo>
                      <a:pt x="98" y="17"/>
                    </a:lnTo>
                    <a:lnTo>
                      <a:pt x="100" y="20"/>
                    </a:lnTo>
                    <a:lnTo>
                      <a:pt x="101" y="24"/>
                    </a:lnTo>
                    <a:lnTo>
                      <a:pt x="102" y="28"/>
                    </a:lnTo>
                    <a:lnTo>
                      <a:pt x="102" y="33"/>
                    </a:lnTo>
                    <a:lnTo>
                      <a:pt x="102" y="37"/>
                    </a:lnTo>
                    <a:lnTo>
                      <a:pt x="102" y="42"/>
                    </a:lnTo>
                    <a:lnTo>
                      <a:pt x="101" y="46"/>
                    </a:lnTo>
                    <a:lnTo>
                      <a:pt x="100" y="51"/>
                    </a:lnTo>
                    <a:lnTo>
                      <a:pt x="77" y="51"/>
                    </a:lnTo>
                    <a:lnTo>
                      <a:pt x="78" y="50"/>
                    </a:lnTo>
                    <a:lnTo>
                      <a:pt x="78" y="46"/>
                    </a:lnTo>
                    <a:lnTo>
                      <a:pt x="79" y="40"/>
                    </a:lnTo>
                    <a:lnTo>
                      <a:pt x="79" y="35"/>
                    </a:lnTo>
                    <a:lnTo>
                      <a:pt x="77" y="29"/>
                    </a:lnTo>
                    <a:lnTo>
                      <a:pt x="75" y="25"/>
                    </a:lnTo>
                    <a:lnTo>
                      <a:pt x="72" y="21"/>
                    </a:lnTo>
                    <a:lnTo>
                      <a:pt x="67" y="18"/>
                    </a:lnTo>
                    <a:lnTo>
                      <a:pt x="62" y="16"/>
                    </a:lnTo>
                    <a:lnTo>
                      <a:pt x="55" y="16"/>
                    </a:lnTo>
                    <a:lnTo>
                      <a:pt x="31" y="16"/>
                    </a:lnTo>
                    <a:lnTo>
                      <a:pt x="24" y="51"/>
                    </a:lnTo>
                    <a:lnTo>
                      <a:pt x="0" y="51"/>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21" name="Freeform 19"/>
              <p:cNvSpPr>
                <a:spLocks/>
              </p:cNvSpPr>
              <p:nvPr/>
            </p:nvSpPr>
            <p:spPr bwMode="auto">
              <a:xfrm>
                <a:off x="1418" y="452"/>
                <a:ext cx="111" cy="54"/>
              </a:xfrm>
              <a:custGeom>
                <a:avLst/>
                <a:gdLst>
                  <a:gd name="T0" fmla="*/ 11 w 111"/>
                  <a:gd name="T1" fmla="*/ 0 h 53"/>
                  <a:gd name="T2" fmla="*/ 0 w 111"/>
                  <a:gd name="T3" fmla="*/ 88 h 53"/>
                  <a:gd name="T4" fmla="*/ 47 w 111"/>
                  <a:gd name="T5" fmla="*/ 88 h 53"/>
                  <a:gd name="T6" fmla="*/ 53 w 111"/>
                  <a:gd name="T7" fmla="*/ 86 h 53"/>
                  <a:gd name="T8" fmla="*/ 58 w 111"/>
                  <a:gd name="T9" fmla="*/ 86 h 53"/>
                  <a:gd name="T10" fmla="*/ 63 w 111"/>
                  <a:gd name="T11" fmla="*/ 84 h 53"/>
                  <a:gd name="T12" fmla="*/ 69 w 111"/>
                  <a:gd name="T13" fmla="*/ 80 h 53"/>
                  <a:gd name="T14" fmla="*/ 74 w 111"/>
                  <a:gd name="T15" fmla="*/ 78 h 53"/>
                  <a:gd name="T16" fmla="*/ 79 w 111"/>
                  <a:gd name="T17" fmla="*/ 76 h 53"/>
                  <a:gd name="T18" fmla="*/ 83 w 111"/>
                  <a:gd name="T19" fmla="*/ 73 h 53"/>
                  <a:gd name="T20" fmla="*/ 88 w 111"/>
                  <a:gd name="T21" fmla="*/ 70 h 53"/>
                  <a:gd name="T22" fmla="*/ 92 w 111"/>
                  <a:gd name="T23" fmla="*/ 66 h 53"/>
                  <a:gd name="T24" fmla="*/ 95 w 111"/>
                  <a:gd name="T25" fmla="*/ 62 h 53"/>
                  <a:gd name="T26" fmla="*/ 99 w 111"/>
                  <a:gd name="T27" fmla="*/ 25 h 53"/>
                  <a:gd name="T28" fmla="*/ 102 w 111"/>
                  <a:gd name="T29" fmla="*/ 20 h 53"/>
                  <a:gd name="T30" fmla="*/ 105 w 111"/>
                  <a:gd name="T31" fmla="*/ 15 h 53"/>
                  <a:gd name="T32" fmla="*/ 107 w 111"/>
                  <a:gd name="T33" fmla="*/ 8 h 53"/>
                  <a:gd name="T34" fmla="*/ 110 w 111"/>
                  <a:gd name="T35" fmla="*/ 2 h 53"/>
                  <a:gd name="T36" fmla="*/ 110 w 111"/>
                  <a:gd name="T37" fmla="*/ 0 h 53"/>
                  <a:gd name="T38" fmla="*/ 87 w 111"/>
                  <a:gd name="T39" fmla="*/ 0 h 53"/>
                  <a:gd name="T40" fmla="*/ 86 w 111"/>
                  <a:gd name="T41" fmla="*/ 3 h 53"/>
                  <a:gd name="T42" fmla="*/ 85 w 111"/>
                  <a:gd name="T43" fmla="*/ 7 h 53"/>
                  <a:gd name="T44" fmla="*/ 83 w 111"/>
                  <a:gd name="T45" fmla="*/ 11 h 53"/>
                  <a:gd name="T46" fmla="*/ 82 w 111"/>
                  <a:gd name="T47" fmla="*/ 15 h 53"/>
                  <a:gd name="T48" fmla="*/ 79 w 111"/>
                  <a:gd name="T49" fmla="*/ 18 h 53"/>
                  <a:gd name="T50" fmla="*/ 77 w 111"/>
                  <a:gd name="T51" fmla="*/ 21 h 53"/>
                  <a:gd name="T52" fmla="*/ 74 w 111"/>
                  <a:gd name="T53" fmla="*/ 24 h 53"/>
                  <a:gd name="T54" fmla="*/ 71 w 111"/>
                  <a:gd name="T55" fmla="*/ 26 h 53"/>
                  <a:gd name="T56" fmla="*/ 68 w 111"/>
                  <a:gd name="T57" fmla="*/ 60 h 53"/>
                  <a:gd name="T58" fmla="*/ 65 w 111"/>
                  <a:gd name="T59" fmla="*/ 63 h 53"/>
                  <a:gd name="T60" fmla="*/ 61 w 111"/>
                  <a:gd name="T61" fmla="*/ 64 h 53"/>
                  <a:gd name="T62" fmla="*/ 57 w 111"/>
                  <a:gd name="T63" fmla="*/ 65 h 53"/>
                  <a:gd name="T64" fmla="*/ 52 w 111"/>
                  <a:gd name="T65" fmla="*/ 67 h 53"/>
                  <a:gd name="T66" fmla="*/ 48 w 111"/>
                  <a:gd name="T67" fmla="*/ 67 h 53"/>
                  <a:gd name="T68" fmla="*/ 43 w 111"/>
                  <a:gd name="T69" fmla="*/ 67 h 53"/>
                  <a:gd name="T70" fmla="*/ 27 w 111"/>
                  <a:gd name="T71" fmla="*/ 67 h 53"/>
                  <a:gd name="T72" fmla="*/ 34 w 111"/>
                  <a:gd name="T73" fmla="*/ 0 h 53"/>
                  <a:gd name="T74" fmla="*/ 11 w 111"/>
                  <a:gd name="T75" fmla="*/ 0 h 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1" h="53">
                    <a:moveTo>
                      <a:pt x="11" y="0"/>
                    </a:moveTo>
                    <a:lnTo>
                      <a:pt x="0" y="52"/>
                    </a:lnTo>
                    <a:lnTo>
                      <a:pt x="47" y="52"/>
                    </a:lnTo>
                    <a:lnTo>
                      <a:pt x="53" y="51"/>
                    </a:lnTo>
                    <a:lnTo>
                      <a:pt x="58" y="51"/>
                    </a:lnTo>
                    <a:lnTo>
                      <a:pt x="63" y="50"/>
                    </a:lnTo>
                    <a:lnTo>
                      <a:pt x="69" y="48"/>
                    </a:lnTo>
                    <a:lnTo>
                      <a:pt x="74" y="46"/>
                    </a:lnTo>
                    <a:lnTo>
                      <a:pt x="79" y="44"/>
                    </a:lnTo>
                    <a:lnTo>
                      <a:pt x="83" y="41"/>
                    </a:lnTo>
                    <a:lnTo>
                      <a:pt x="88" y="38"/>
                    </a:lnTo>
                    <a:lnTo>
                      <a:pt x="92" y="34"/>
                    </a:lnTo>
                    <a:lnTo>
                      <a:pt x="95" y="30"/>
                    </a:lnTo>
                    <a:lnTo>
                      <a:pt x="99" y="25"/>
                    </a:lnTo>
                    <a:lnTo>
                      <a:pt x="102" y="20"/>
                    </a:lnTo>
                    <a:lnTo>
                      <a:pt x="105" y="15"/>
                    </a:lnTo>
                    <a:lnTo>
                      <a:pt x="107" y="8"/>
                    </a:lnTo>
                    <a:lnTo>
                      <a:pt x="110" y="2"/>
                    </a:lnTo>
                    <a:lnTo>
                      <a:pt x="110" y="0"/>
                    </a:lnTo>
                    <a:lnTo>
                      <a:pt x="87" y="0"/>
                    </a:lnTo>
                    <a:lnTo>
                      <a:pt x="86" y="3"/>
                    </a:lnTo>
                    <a:lnTo>
                      <a:pt x="85" y="7"/>
                    </a:lnTo>
                    <a:lnTo>
                      <a:pt x="83" y="11"/>
                    </a:lnTo>
                    <a:lnTo>
                      <a:pt x="82" y="15"/>
                    </a:lnTo>
                    <a:lnTo>
                      <a:pt x="79" y="18"/>
                    </a:lnTo>
                    <a:lnTo>
                      <a:pt x="77" y="21"/>
                    </a:lnTo>
                    <a:lnTo>
                      <a:pt x="74" y="24"/>
                    </a:lnTo>
                    <a:lnTo>
                      <a:pt x="71" y="26"/>
                    </a:lnTo>
                    <a:lnTo>
                      <a:pt x="68" y="28"/>
                    </a:lnTo>
                    <a:lnTo>
                      <a:pt x="65" y="31"/>
                    </a:lnTo>
                    <a:lnTo>
                      <a:pt x="61" y="32"/>
                    </a:lnTo>
                    <a:lnTo>
                      <a:pt x="57" y="33"/>
                    </a:lnTo>
                    <a:lnTo>
                      <a:pt x="52" y="35"/>
                    </a:lnTo>
                    <a:lnTo>
                      <a:pt x="48" y="35"/>
                    </a:lnTo>
                    <a:lnTo>
                      <a:pt x="43" y="35"/>
                    </a:lnTo>
                    <a:lnTo>
                      <a:pt x="27" y="35"/>
                    </a:lnTo>
                    <a:lnTo>
                      <a:pt x="34" y="0"/>
                    </a:lnTo>
                    <a:lnTo>
                      <a:pt x="11" y="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22" name="Freeform 20"/>
              <p:cNvSpPr>
                <a:spLocks/>
              </p:cNvSpPr>
              <p:nvPr/>
            </p:nvSpPr>
            <p:spPr bwMode="auto">
              <a:xfrm>
                <a:off x="1560" y="398"/>
                <a:ext cx="92" cy="108"/>
              </a:xfrm>
              <a:custGeom>
                <a:avLst/>
                <a:gdLst>
                  <a:gd name="T0" fmla="*/ 117 w 91"/>
                  <a:gd name="T1" fmla="*/ 17 h 106"/>
                  <a:gd name="T2" fmla="*/ 113 w 91"/>
                  <a:gd name="T3" fmla="*/ 17 h 106"/>
                  <a:gd name="T4" fmla="*/ 105 w 91"/>
                  <a:gd name="T5" fmla="*/ 17 h 106"/>
                  <a:gd name="T6" fmla="*/ 97 w 91"/>
                  <a:gd name="T7" fmla="*/ 17 h 106"/>
                  <a:gd name="T8" fmla="*/ 89 w 91"/>
                  <a:gd name="T9" fmla="*/ 17 h 106"/>
                  <a:gd name="T10" fmla="*/ 82 w 91"/>
                  <a:gd name="T11" fmla="*/ 18 h 106"/>
                  <a:gd name="T12" fmla="*/ 45 w 91"/>
                  <a:gd name="T13" fmla="*/ 19 h 106"/>
                  <a:gd name="T14" fmla="*/ 43 w 91"/>
                  <a:gd name="T15" fmla="*/ 23 h 106"/>
                  <a:gd name="T16" fmla="*/ 42 w 91"/>
                  <a:gd name="T17" fmla="*/ 59 h 106"/>
                  <a:gd name="T18" fmla="*/ 45 w 91"/>
                  <a:gd name="T19" fmla="*/ 66 h 106"/>
                  <a:gd name="T20" fmla="*/ 82 w 91"/>
                  <a:gd name="T21" fmla="*/ 71 h 106"/>
                  <a:gd name="T22" fmla="*/ 89 w 91"/>
                  <a:gd name="T23" fmla="*/ 77 h 106"/>
                  <a:gd name="T24" fmla="*/ 97 w 91"/>
                  <a:gd name="T25" fmla="*/ 88 h 106"/>
                  <a:gd name="T26" fmla="*/ 104 w 91"/>
                  <a:gd name="T27" fmla="*/ 102 h 106"/>
                  <a:gd name="T28" fmla="*/ 110 w 91"/>
                  <a:gd name="T29" fmla="*/ 118 h 106"/>
                  <a:gd name="T30" fmla="*/ 112 w 91"/>
                  <a:gd name="T31" fmla="*/ 134 h 106"/>
                  <a:gd name="T32" fmla="*/ 110 w 91"/>
                  <a:gd name="T33" fmla="*/ 157 h 106"/>
                  <a:gd name="T34" fmla="*/ 104 w 91"/>
                  <a:gd name="T35" fmla="*/ 170 h 106"/>
                  <a:gd name="T36" fmla="*/ 94 w 91"/>
                  <a:gd name="T37" fmla="*/ 181 h 106"/>
                  <a:gd name="T38" fmla="*/ 78 w 91"/>
                  <a:gd name="T39" fmla="*/ 185 h 106"/>
                  <a:gd name="T40" fmla="*/ 0 w 91"/>
                  <a:gd name="T41" fmla="*/ 187 h 106"/>
                  <a:gd name="T42" fmla="*/ 32 w 91"/>
                  <a:gd name="T43" fmla="*/ 161 h 106"/>
                  <a:gd name="T44" fmla="*/ 39 w 91"/>
                  <a:gd name="T45" fmla="*/ 161 h 106"/>
                  <a:gd name="T46" fmla="*/ 78 w 91"/>
                  <a:gd name="T47" fmla="*/ 160 h 106"/>
                  <a:gd name="T48" fmla="*/ 83 w 91"/>
                  <a:gd name="T49" fmla="*/ 157 h 106"/>
                  <a:gd name="T50" fmla="*/ 86 w 91"/>
                  <a:gd name="T51" fmla="*/ 149 h 106"/>
                  <a:gd name="T52" fmla="*/ 85 w 91"/>
                  <a:gd name="T53" fmla="*/ 132 h 106"/>
                  <a:gd name="T54" fmla="*/ 81 w 91"/>
                  <a:gd name="T55" fmla="*/ 122 h 106"/>
                  <a:gd name="T56" fmla="*/ 42 w 91"/>
                  <a:gd name="T57" fmla="*/ 108 h 106"/>
                  <a:gd name="T58" fmla="*/ 35 w 91"/>
                  <a:gd name="T59" fmla="*/ 96 h 106"/>
                  <a:gd name="T60" fmla="*/ 27 w 91"/>
                  <a:gd name="T61" fmla="*/ 82 h 106"/>
                  <a:gd name="T62" fmla="*/ 21 w 91"/>
                  <a:gd name="T63" fmla="*/ 74 h 106"/>
                  <a:gd name="T64" fmla="*/ 17 w 91"/>
                  <a:gd name="T65" fmla="*/ 66 h 106"/>
                  <a:gd name="T66" fmla="*/ 16 w 91"/>
                  <a:gd name="T67" fmla="*/ 25 h 106"/>
                  <a:gd name="T68" fmla="*/ 20 w 91"/>
                  <a:gd name="T69" fmla="*/ 14 h 106"/>
                  <a:gd name="T70" fmla="*/ 28 w 91"/>
                  <a:gd name="T71" fmla="*/ 7 h 106"/>
                  <a:gd name="T72" fmla="*/ 41 w 91"/>
                  <a:gd name="T73" fmla="*/ 2 h 106"/>
                  <a:gd name="T74" fmla="*/ 91 w 91"/>
                  <a:gd name="T75" fmla="*/ 0 h 106"/>
                  <a:gd name="T76" fmla="*/ 96 w 91"/>
                  <a:gd name="T77" fmla="*/ 0 h 106"/>
                  <a:gd name="T78" fmla="*/ 106 w 91"/>
                  <a:gd name="T79" fmla="*/ 0 h 106"/>
                  <a:gd name="T80" fmla="*/ 117 w 91"/>
                  <a:gd name="T81" fmla="*/ 0 h 106"/>
                  <a:gd name="T82" fmla="*/ 122 w 91"/>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1" h="106">
                    <a:moveTo>
                      <a:pt x="86" y="17"/>
                    </a:moveTo>
                    <a:lnTo>
                      <a:pt x="85" y="17"/>
                    </a:lnTo>
                    <a:lnTo>
                      <a:pt x="83" y="17"/>
                    </a:lnTo>
                    <a:lnTo>
                      <a:pt x="81" y="17"/>
                    </a:lnTo>
                    <a:lnTo>
                      <a:pt x="77" y="17"/>
                    </a:lnTo>
                    <a:lnTo>
                      <a:pt x="73" y="17"/>
                    </a:lnTo>
                    <a:lnTo>
                      <a:pt x="69" y="17"/>
                    </a:lnTo>
                    <a:lnTo>
                      <a:pt x="65" y="17"/>
                    </a:lnTo>
                    <a:lnTo>
                      <a:pt x="62" y="17"/>
                    </a:lnTo>
                    <a:lnTo>
                      <a:pt x="57" y="17"/>
                    </a:lnTo>
                    <a:lnTo>
                      <a:pt x="53" y="17"/>
                    </a:lnTo>
                    <a:lnTo>
                      <a:pt x="50" y="18"/>
                    </a:lnTo>
                    <a:lnTo>
                      <a:pt x="47" y="19"/>
                    </a:lnTo>
                    <a:lnTo>
                      <a:pt x="45" y="19"/>
                    </a:lnTo>
                    <a:lnTo>
                      <a:pt x="44" y="21"/>
                    </a:lnTo>
                    <a:lnTo>
                      <a:pt x="43" y="23"/>
                    </a:lnTo>
                    <a:lnTo>
                      <a:pt x="42" y="24"/>
                    </a:lnTo>
                    <a:lnTo>
                      <a:pt x="42" y="27"/>
                    </a:lnTo>
                    <a:lnTo>
                      <a:pt x="43" y="30"/>
                    </a:lnTo>
                    <a:lnTo>
                      <a:pt x="45" y="34"/>
                    </a:lnTo>
                    <a:lnTo>
                      <a:pt x="47" y="36"/>
                    </a:lnTo>
                    <a:lnTo>
                      <a:pt x="50" y="39"/>
                    </a:lnTo>
                    <a:lnTo>
                      <a:pt x="53" y="42"/>
                    </a:lnTo>
                    <a:lnTo>
                      <a:pt x="57" y="45"/>
                    </a:lnTo>
                    <a:lnTo>
                      <a:pt x="61" y="49"/>
                    </a:lnTo>
                    <a:lnTo>
                      <a:pt x="65" y="52"/>
                    </a:lnTo>
                    <a:lnTo>
                      <a:pt x="69" y="55"/>
                    </a:lnTo>
                    <a:lnTo>
                      <a:pt x="72" y="59"/>
                    </a:lnTo>
                    <a:lnTo>
                      <a:pt x="75" y="63"/>
                    </a:lnTo>
                    <a:lnTo>
                      <a:pt x="78" y="67"/>
                    </a:lnTo>
                    <a:lnTo>
                      <a:pt x="79" y="71"/>
                    </a:lnTo>
                    <a:lnTo>
                      <a:pt x="80" y="75"/>
                    </a:lnTo>
                    <a:lnTo>
                      <a:pt x="80" y="80"/>
                    </a:lnTo>
                    <a:lnTo>
                      <a:pt x="78" y="85"/>
                    </a:lnTo>
                    <a:lnTo>
                      <a:pt x="76" y="90"/>
                    </a:lnTo>
                    <a:lnTo>
                      <a:pt x="72" y="94"/>
                    </a:lnTo>
                    <a:lnTo>
                      <a:pt x="68" y="98"/>
                    </a:lnTo>
                    <a:lnTo>
                      <a:pt x="62" y="101"/>
                    </a:lnTo>
                    <a:lnTo>
                      <a:pt x="54" y="103"/>
                    </a:lnTo>
                    <a:lnTo>
                      <a:pt x="46" y="104"/>
                    </a:lnTo>
                    <a:lnTo>
                      <a:pt x="36" y="105"/>
                    </a:lnTo>
                    <a:lnTo>
                      <a:pt x="0" y="105"/>
                    </a:lnTo>
                    <a:lnTo>
                      <a:pt x="3" y="88"/>
                    </a:lnTo>
                    <a:lnTo>
                      <a:pt x="32" y="88"/>
                    </a:lnTo>
                    <a:lnTo>
                      <a:pt x="36" y="88"/>
                    </a:lnTo>
                    <a:lnTo>
                      <a:pt x="39" y="88"/>
                    </a:lnTo>
                    <a:lnTo>
                      <a:pt x="42" y="88"/>
                    </a:lnTo>
                    <a:lnTo>
                      <a:pt x="46" y="87"/>
                    </a:lnTo>
                    <a:lnTo>
                      <a:pt x="49" y="86"/>
                    </a:lnTo>
                    <a:lnTo>
                      <a:pt x="51" y="85"/>
                    </a:lnTo>
                    <a:lnTo>
                      <a:pt x="53" y="82"/>
                    </a:lnTo>
                    <a:lnTo>
                      <a:pt x="54" y="80"/>
                    </a:lnTo>
                    <a:lnTo>
                      <a:pt x="54" y="77"/>
                    </a:lnTo>
                    <a:lnTo>
                      <a:pt x="53" y="74"/>
                    </a:lnTo>
                    <a:lnTo>
                      <a:pt x="51" y="71"/>
                    </a:lnTo>
                    <a:lnTo>
                      <a:pt x="49" y="69"/>
                    </a:lnTo>
                    <a:lnTo>
                      <a:pt x="46" y="65"/>
                    </a:lnTo>
                    <a:lnTo>
                      <a:pt x="42" y="62"/>
                    </a:lnTo>
                    <a:lnTo>
                      <a:pt x="38" y="59"/>
                    </a:lnTo>
                    <a:lnTo>
                      <a:pt x="35" y="56"/>
                    </a:lnTo>
                    <a:lnTo>
                      <a:pt x="31" y="53"/>
                    </a:lnTo>
                    <a:lnTo>
                      <a:pt x="27" y="49"/>
                    </a:lnTo>
                    <a:lnTo>
                      <a:pt x="24" y="45"/>
                    </a:lnTo>
                    <a:lnTo>
                      <a:pt x="21" y="42"/>
                    </a:lnTo>
                    <a:lnTo>
                      <a:pt x="18" y="38"/>
                    </a:lnTo>
                    <a:lnTo>
                      <a:pt x="17" y="34"/>
                    </a:lnTo>
                    <a:lnTo>
                      <a:pt x="16" y="29"/>
                    </a:lnTo>
                    <a:lnTo>
                      <a:pt x="16" y="25"/>
                    </a:lnTo>
                    <a:lnTo>
                      <a:pt x="17" y="19"/>
                    </a:lnTo>
                    <a:lnTo>
                      <a:pt x="20" y="14"/>
                    </a:lnTo>
                    <a:lnTo>
                      <a:pt x="23" y="10"/>
                    </a:lnTo>
                    <a:lnTo>
                      <a:pt x="28" y="7"/>
                    </a:lnTo>
                    <a:lnTo>
                      <a:pt x="34" y="4"/>
                    </a:lnTo>
                    <a:lnTo>
                      <a:pt x="41" y="2"/>
                    </a:lnTo>
                    <a:lnTo>
                      <a:pt x="49" y="0"/>
                    </a:lnTo>
                    <a:lnTo>
                      <a:pt x="59" y="0"/>
                    </a:lnTo>
                    <a:lnTo>
                      <a:pt x="60" y="0"/>
                    </a:lnTo>
                    <a:lnTo>
                      <a:pt x="64" y="0"/>
                    </a:lnTo>
                    <a:lnTo>
                      <a:pt x="69" y="0"/>
                    </a:lnTo>
                    <a:lnTo>
                      <a:pt x="74" y="0"/>
                    </a:lnTo>
                    <a:lnTo>
                      <a:pt x="80" y="0"/>
                    </a:lnTo>
                    <a:lnTo>
                      <a:pt x="85" y="0"/>
                    </a:lnTo>
                    <a:lnTo>
                      <a:pt x="89" y="0"/>
                    </a:lnTo>
                    <a:lnTo>
                      <a:pt x="90" y="0"/>
                    </a:lnTo>
                    <a:lnTo>
                      <a:pt x="86" y="1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23" name="Freeform 21"/>
              <p:cNvSpPr>
                <a:spLocks/>
              </p:cNvSpPr>
              <p:nvPr/>
            </p:nvSpPr>
            <p:spPr bwMode="auto">
              <a:xfrm>
                <a:off x="1660" y="398"/>
                <a:ext cx="93" cy="108"/>
              </a:xfrm>
              <a:custGeom>
                <a:avLst/>
                <a:gdLst>
                  <a:gd name="T0" fmla="*/ 88 w 93"/>
                  <a:gd name="T1" fmla="*/ 17 h 106"/>
                  <a:gd name="T2" fmla="*/ 56 w 93"/>
                  <a:gd name="T3" fmla="*/ 17 h 106"/>
                  <a:gd name="T4" fmla="*/ 37 w 93"/>
                  <a:gd name="T5" fmla="*/ 187 h 106"/>
                  <a:gd name="T6" fmla="*/ 14 w 93"/>
                  <a:gd name="T7" fmla="*/ 187 h 106"/>
                  <a:gd name="T8" fmla="*/ 33 w 93"/>
                  <a:gd name="T9" fmla="*/ 17 h 106"/>
                  <a:gd name="T10" fmla="*/ 0 w 93"/>
                  <a:gd name="T11" fmla="*/ 17 h 106"/>
                  <a:gd name="T12" fmla="*/ 4 w 93"/>
                  <a:gd name="T13" fmla="*/ 0 h 106"/>
                  <a:gd name="T14" fmla="*/ 92 w 93"/>
                  <a:gd name="T15" fmla="*/ 0 h 106"/>
                  <a:gd name="T16" fmla="*/ 88 w 93"/>
                  <a:gd name="T17" fmla="*/ 17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 h="106">
                    <a:moveTo>
                      <a:pt x="88" y="17"/>
                    </a:moveTo>
                    <a:lnTo>
                      <a:pt x="56" y="17"/>
                    </a:lnTo>
                    <a:lnTo>
                      <a:pt x="37" y="105"/>
                    </a:lnTo>
                    <a:lnTo>
                      <a:pt x="14" y="105"/>
                    </a:lnTo>
                    <a:lnTo>
                      <a:pt x="33" y="17"/>
                    </a:lnTo>
                    <a:lnTo>
                      <a:pt x="0" y="17"/>
                    </a:lnTo>
                    <a:lnTo>
                      <a:pt x="4" y="0"/>
                    </a:lnTo>
                    <a:lnTo>
                      <a:pt x="92" y="0"/>
                    </a:lnTo>
                    <a:lnTo>
                      <a:pt x="88" y="1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24" name="Freeform 22"/>
              <p:cNvSpPr>
                <a:spLocks/>
              </p:cNvSpPr>
              <p:nvPr/>
            </p:nvSpPr>
            <p:spPr bwMode="auto">
              <a:xfrm>
                <a:off x="1716" y="398"/>
                <a:ext cx="108" cy="108"/>
              </a:xfrm>
              <a:custGeom>
                <a:avLst/>
                <a:gdLst>
                  <a:gd name="T0" fmla="*/ 37 w 108"/>
                  <a:gd name="T1" fmla="*/ 187 h 106"/>
                  <a:gd name="T2" fmla="*/ 47 w 108"/>
                  <a:gd name="T3" fmla="*/ 161 h 106"/>
                  <a:gd name="T4" fmla="*/ 81 w 108"/>
                  <a:gd name="T5" fmla="*/ 161 h 106"/>
                  <a:gd name="T6" fmla="*/ 71 w 108"/>
                  <a:gd name="T7" fmla="*/ 20 h 106"/>
                  <a:gd name="T8" fmla="*/ 24 w 108"/>
                  <a:gd name="T9" fmla="*/ 187 h 106"/>
                  <a:gd name="T10" fmla="*/ 0 w 108"/>
                  <a:gd name="T11" fmla="*/ 187 h 106"/>
                  <a:gd name="T12" fmla="*/ 62 w 108"/>
                  <a:gd name="T13" fmla="*/ 0 h 106"/>
                  <a:gd name="T14" fmla="*/ 90 w 108"/>
                  <a:gd name="T15" fmla="*/ 0 h 106"/>
                  <a:gd name="T16" fmla="*/ 107 w 108"/>
                  <a:gd name="T17" fmla="*/ 187 h 106"/>
                  <a:gd name="T18" fmla="*/ 37 w 108"/>
                  <a:gd name="T19" fmla="*/ 18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8" h="106">
                    <a:moveTo>
                      <a:pt x="37" y="105"/>
                    </a:moveTo>
                    <a:lnTo>
                      <a:pt x="47" y="88"/>
                    </a:lnTo>
                    <a:lnTo>
                      <a:pt x="81" y="88"/>
                    </a:lnTo>
                    <a:lnTo>
                      <a:pt x="71" y="20"/>
                    </a:lnTo>
                    <a:lnTo>
                      <a:pt x="24" y="105"/>
                    </a:lnTo>
                    <a:lnTo>
                      <a:pt x="0" y="105"/>
                    </a:lnTo>
                    <a:lnTo>
                      <a:pt x="62" y="0"/>
                    </a:lnTo>
                    <a:lnTo>
                      <a:pt x="90" y="0"/>
                    </a:lnTo>
                    <a:lnTo>
                      <a:pt x="107" y="105"/>
                    </a:lnTo>
                    <a:lnTo>
                      <a:pt x="37" y="105"/>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25" name="Freeform 23"/>
              <p:cNvSpPr>
                <a:spLocks/>
              </p:cNvSpPr>
              <p:nvPr/>
            </p:nvSpPr>
            <p:spPr bwMode="auto">
              <a:xfrm>
                <a:off x="1831" y="398"/>
                <a:ext cx="93" cy="108"/>
              </a:xfrm>
              <a:custGeom>
                <a:avLst/>
                <a:gdLst>
                  <a:gd name="T0" fmla="*/ 57 w 94"/>
                  <a:gd name="T1" fmla="*/ 17 h 106"/>
                  <a:gd name="T2" fmla="*/ 47 w 94"/>
                  <a:gd name="T3" fmla="*/ 17 h 106"/>
                  <a:gd name="T4" fmla="*/ 38 w 94"/>
                  <a:gd name="T5" fmla="*/ 187 h 106"/>
                  <a:gd name="T6" fmla="*/ 14 w 94"/>
                  <a:gd name="T7" fmla="*/ 187 h 106"/>
                  <a:gd name="T8" fmla="*/ 33 w 94"/>
                  <a:gd name="T9" fmla="*/ 17 h 106"/>
                  <a:gd name="T10" fmla="*/ 0 w 94"/>
                  <a:gd name="T11" fmla="*/ 17 h 106"/>
                  <a:gd name="T12" fmla="*/ 4 w 94"/>
                  <a:gd name="T13" fmla="*/ 0 h 106"/>
                  <a:gd name="T14" fmla="*/ 61 w 94"/>
                  <a:gd name="T15" fmla="*/ 0 h 106"/>
                  <a:gd name="T16" fmla="*/ 57 w 94"/>
                  <a:gd name="T17" fmla="*/ 17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 h="106">
                    <a:moveTo>
                      <a:pt x="89" y="17"/>
                    </a:moveTo>
                    <a:lnTo>
                      <a:pt x="56" y="17"/>
                    </a:lnTo>
                    <a:lnTo>
                      <a:pt x="38" y="105"/>
                    </a:lnTo>
                    <a:lnTo>
                      <a:pt x="14" y="105"/>
                    </a:lnTo>
                    <a:lnTo>
                      <a:pt x="33" y="17"/>
                    </a:lnTo>
                    <a:lnTo>
                      <a:pt x="0" y="17"/>
                    </a:lnTo>
                    <a:lnTo>
                      <a:pt x="4" y="0"/>
                    </a:lnTo>
                    <a:lnTo>
                      <a:pt x="93" y="0"/>
                    </a:lnTo>
                    <a:lnTo>
                      <a:pt x="89" y="1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26" name="Freeform 24"/>
              <p:cNvSpPr>
                <a:spLocks/>
              </p:cNvSpPr>
              <p:nvPr/>
            </p:nvSpPr>
            <p:spPr bwMode="auto">
              <a:xfrm>
                <a:off x="1918" y="398"/>
                <a:ext cx="101" cy="108"/>
              </a:xfrm>
              <a:custGeom>
                <a:avLst/>
                <a:gdLst>
                  <a:gd name="T0" fmla="*/ 97 w 101"/>
                  <a:gd name="T1" fmla="*/ 17 h 106"/>
                  <a:gd name="T2" fmla="*/ 43 w 101"/>
                  <a:gd name="T3" fmla="*/ 17 h 106"/>
                  <a:gd name="T4" fmla="*/ 37 w 101"/>
                  <a:gd name="T5" fmla="*/ 76 h 106"/>
                  <a:gd name="T6" fmla="*/ 84 w 101"/>
                  <a:gd name="T7" fmla="*/ 76 h 106"/>
                  <a:gd name="T8" fmla="*/ 80 w 101"/>
                  <a:gd name="T9" fmla="*/ 102 h 106"/>
                  <a:gd name="T10" fmla="*/ 33 w 101"/>
                  <a:gd name="T11" fmla="*/ 102 h 106"/>
                  <a:gd name="T12" fmla="*/ 27 w 101"/>
                  <a:gd name="T13" fmla="*/ 161 h 106"/>
                  <a:gd name="T14" fmla="*/ 81 w 101"/>
                  <a:gd name="T15" fmla="*/ 161 h 106"/>
                  <a:gd name="T16" fmla="*/ 78 w 101"/>
                  <a:gd name="T17" fmla="*/ 187 h 106"/>
                  <a:gd name="T18" fmla="*/ 0 w 101"/>
                  <a:gd name="T19" fmla="*/ 187 h 106"/>
                  <a:gd name="T20" fmla="*/ 23 w 101"/>
                  <a:gd name="T21" fmla="*/ 0 h 106"/>
                  <a:gd name="T22" fmla="*/ 100 w 101"/>
                  <a:gd name="T23" fmla="*/ 0 h 106"/>
                  <a:gd name="T24" fmla="*/ 97 w 101"/>
                  <a:gd name="T25" fmla="*/ 17 h 1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1" h="106">
                    <a:moveTo>
                      <a:pt x="97" y="17"/>
                    </a:moveTo>
                    <a:lnTo>
                      <a:pt x="43" y="17"/>
                    </a:lnTo>
                    <a:lnTo>
                      <a:pt x="37" y="44"/>
                    </a:lnTo>
                    <a:lnTo>
                      <a:pt x="84" y="44"/>
                    </a:lnTo>
                    <a:lnTo>
                      <a:pt x="80" y="59"/>
                    </a:lnTo>
                    <a:lnTo>
                      <a:pt x="33" y="59"/>
                    </a:lnTo>
                    <a:lnTo>
                      <a:pt x="27" y="88"/>
                    </a:lnTo>
                    <a:lnTo>
                      <a:pt x="81" y="88"/>
                    </a:lnTo>
                    <a:lnTo>
                      <a:pt x="78" y="105"/>
                    </a:lnTo>
                    <a:lnTo>
                      <a:pt x="0" y="105"/>
                    </a:lnTo>
                    <a:lnTo>
                      <a:pt x="23" y="0"/>
                    </a:lnTo>
                    <a:lnTo>
                      <a:pt x="100" y="0"/>
                    </a:lnTo>
                    <a:lnTo>
                      <a:pt x="97" y="1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27" name="Freeform 25"/>
              <p:cNvSpPr>
                <a:spLocks/>
              </p:cNvSpPr>
              <p:nvPr/>
            </p:nvSpPr>
            <p:spPr bwMode="auto">
              <a:xfrm>
                <a:off x="2012" y="398"/>
                <a:ext cx="88" cy="108"/>
              </a:xfrm>
              <a:custGeom>
                <a:avLst/>
                <a:gdLst>
                  <a:gd name="T0" fmla="*/ 43 w 90"/>
                  <a:gd name="T1" fmla="*/ 17 h 106"/>
                  <a:gd name="T2" fmla="*/ 41 w 90"/>
                  <a:gd name="T3" fmla="*/ 17 h 106"/>
                  <a:gd name="T4" fmla="*/ 37 w 90"/>
                  <a:gd name="T5" fmla="*/ 17 h 106"/>
                  <a:gd name="T6" fmla="*/ 32 w 90"/>
                  <a:gd name="T7" fmla="*/ 17 h 106"/>
                  <a:gd name="T8" fmla="*/ 24 w 90"/>
                  <a:gd name="T9" fmla="*/ 17 h 106"/>
                  <a:gd name="T10" fmla="*/ 22 w 90"/>
                  <a:gd name="T11" fmla="*/ 18 h 106"/>
                  <a:gd name="T12" fmla="*/ 22 w 90"/>
                  <a:gd name="T13" fmla="*/ 19 h 106"/>
                  <a:gd name="T14" fmla="*/ 22 w 90"/>
                  <a:gd name="T15" fmla="*/ 23 h 106"/>
                  <a:gd name="T16" fmla="*/ 22 w 90"/>
                  <a:gd name="T17" fmla="*/ 59 h 106"/>
                  <a:gd name="T18" fmla="*/ 22 w 90"/>
                  <a:gd name="T19" fmla="*/ 66 h 106"/>
                  <a:gd name="T20" fmla="*/ 22 w 90"/>
                  <a:gd name="T21" fmla="*/ 71 h 106"/>
                  <a:gd name="T22" fmla="*/ 24 w 90"/>
                  <a:gd name="T23" fmla="*/ 77 h 106"/>
                  <a:gd name="T24" fmla="*/ 32 w 90"/>
                  <a:gd name="T25" fmla="*/ 88 h 106"/>
                  <a:gd name="T26" fmla="*/ 37 w 90"/>
                  <a:gd name="T27" fmla="*/ 102 h 106"/>
                  <a:gd name="T28" fmla="*/ 39 w 90"/>
                  <a:gd name="T29" fmla="*/ 118 h 106"/>
                  <a:gd name="T30" fmla="*/ 41 w 90"/>
                  <a:gd name="T31" fmla="*/ 134 h 106"/>
                  <a:gd name="T32" fmla="*/ 40 w 90"/>
                  <a:gd name="T33" fmla="*/ 157 h 106"/>
                  <a:gd name="T34" fmla="*/ 37 w 90"/>
                  <a:gd name="T35" fmla="*/ 170 h 106"/>
                  <a:gd name="T36" fmla="*/ 29 w 90"/>
                  <a:gd name="T37" fmla="*/ 181 h 106"/>
                  <a:gd name="T38" fmla="*/ 22 w 90"/>
                  <a:gd name="T39" fmla="*/ 185 h 106"/>
                  <a:gd name="T40" fmla="*/ 0 w 90"/>
                  <a:gd name="T41" fmla="*/ 187 h 106"/>
                  <a:gd name="T42" fmla="*/ 22 w 90"/>
                  <a:gd name="T43" fmla="*/ 161 h 106"/>
                  <a:gd name="T44" fmla="*/ 22 w 90"/>
                  <a:gd name="T45" fmla="*/ 161 h 106"/>
                  <a:gd name="T46" fmla="*/ 22 w 90"/>
                  <a:gd name="T47" fmla="*/ 160 h 106"/>
                  <a:gd name="T48" fmla="*/ 22 w 90"/>
                  <a:gd name="T49" fmla="*/ 157 h 106"/>
                  <a:gd name="T50" fmla="*/ 22 w 90"/>
                  <a:gd name="T51" fmla="*/ 149 h 106"/>
                  <a:gd name="T52" fmla="*/ 22 w 90"/>
                  <a:gd name="T53" fmla="*/ 132 h 106"/>
                  <a:gd name="T54" fmla="*/ 22 w 90"/>
                  <a:gd name="T55" fmla="*/ 122 h 106"/>
                  <a:gd name="T56" fmla="*/ 22 w 90"/>
                  <a:gd name="T57" fmla="*/ 108 h 106"/>
                  <a:gd name="T58" fmla="*/ 22 w 90"/>
                  <a:gd name="T59" fmla="*/ 96 h 106"/>
                  <a:gd name="T60" fmla="*/ 22 w 90"/>
                  <a:gd name="T61" fmla="*/ 82 h 106"/>
                  <a:gd name="T62" fmla="*/ 21 w 90"/>
                  <a:gd name="T63" fmla="*/ 74 h 106"/>
                  <a:gd name="T64" fmla="*/ 16 w 90"/>
                  <a:gd name="T65" fmla="*/ 66 h 106"/>
                  <a:gd name="T66" fmla="*/ 15 w 90"/>
                  <a:gd name="T67" fmla="*/ 25 h 106"/>
                  <a:gd name="T68" fmla="*/ 19 w 90"/>
                  <a:gd name="T69" fmla="*/ 14 h 106"/>
                  <a:gd name="T70" fmla="*/ 22 w 90"/>
                  <a:gd name="T71" fmla="*/ 7 h 106"/>
                  <a:gd name="T72" fmla="*/ 22 w 90"/>
                  <a:gd name="T73" fmla="*/ 2 h 106"/>
                  <a:gd name="T74" fmla="*/ 26 w 90"/>
                  <a:gd name="T75" fmla="*/ 0 h 106"/>
                  <a:gd name="T76" fmla="*/ 31 w 90"/>
                  <a:gd name="T77" fmla="*/ 0 h 106"/>
                  <a:gd name="T78" fmla="*/ 38 w 90"/>
                  <a:gd name="T79" fmla="*/ 0 h 106"/>
                  <a:gd name="T80" fmla="*/ 43 w 90"/>
                  <a:gd name="T81" fmla="*/ 0 h 106"/>
                  <a:gd name="T82" fmla="*/ 46 w 90"/>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0" h="106">
                    <a:moveTo>
                      <a:pt x="85" y="17"/>
                    </a:moveTo>
                    <a:lnTo>
                      <a:pt x="84" y="17"/>
                    </a:lnTo>
                    <a:lnTo>
                      <a:pt x="83" y="17"/>
                    </a:lnTo>
                    <a:lnTo>
                      <a:pt x="79" y="17"/>
                    </a:lnTo>
                    <a:lnTo>
                      <a:pt x="76" y="17"/>
                    </a:lnTo>
                    <a:lnTo>
                      <a:pt x="72" y="17"/>
                    </a:lnTo>
                    <a:lnTo>
                      <a:pt x="68" y="17"/>
                    </a:lnTo>
                    <a:lnTo>
                      <a:pt x="64" y="17"/>
                    </a:lnTo>
                    <a:lnTo>
                      <a:pt x="61" y="17"/>
                    </a:lnTo>
                    <a:lnTo>
                      <a:pt x="56" y="17"/>
                    </a:lnTo>
                    <a:lnTo>
                      <a:pt x="53" y="17"/>
                    </a:lnTo>
                    <a:lnTo>
                      <a:pt x="49" y="18"/>
                    </a:lnTo>
                    <a:lnTo>
                      <a:pt x="47" y="19"/>
                    </a:lnTo>
                    <a:lnTo>
                      <a:pt x="45" y="19"/>
                    </a:lnTo>
                    <a:lnTo>
                      <a:pt x="43" y="21"/>
                    </a:lnTo>
                    <a:lnTo>
                      <a:pt x="42" y="23"/>
                    </a:lnTo>
                    <a:lnTo>
                      <a:pt x="42" y="24"/>
                    </a:lnTo>
                    <a:lnTo>
                      <a:pt x="42" y="27"/>
                    </a:lnTo>
                    <a:lnTo>
                      <a:pt x="42" y="30"/>
                    </a:lnTo>
                    <a:lnTo>
                      <a:pt x="44" y="34"/>
                    </a:lnTo>
                    <a:lnTo>
                      <a:pt x="46" y="36"/>
                    </a:lnTo>
                    <a:lnTo>
                      <a:pt x="49" y="39"/>
                    </a:lnTo>
                    <a:lnTo>
                      <a:pt x="53" y="42"/>
                    </a:lnTo>
                    <a:lnTo>
                      <a:pt x="56" y="45"/>
                    </a:lnTo>
                    <a:lnTo>
                      <a:pt x="60" y="49"/>
                    </a:lnTo>
                    <a:lnTo>
                      <a:pt x="64" y="52"/>
                    </a:lnTo>
                    <a:lnTo>
                      <a:pt x="68" y="55"/>
                    </a:lnTo>
                    <a:lnTo>
                      <a:pt x="71" y="59"/>
                    </a:lnTo>
                    <a:lnTo>
                      <a:pt x="74" y="63"/>
                    </a:lnTo>
                    <a:lnTo>
                      <a:pt x="76" y="67"/>
                    </a:lnTo>
                    <a:lnTo>
                      <a:pt x="78" y="71"/>
                    </a:lnTo>
                    <a:lnTo>
                      <a:pt x="79" y="75"/>
                    </a:lnTo>
                    <a:lnTo>
                      <a:pt x="79" y="80"/>
                    </a:lnTo>
                    <a:lnTo>
                      <a:pt x="77" y="85"/>
                    </a:lnTo>
                    <a:lnTo>
                      <a:pt x="75" y="90"/>
                    </a:lnTo>
                    <a:lnTo>
                      <a:pt x="72" y="94"/>
                    </a:lnTo>
                    <a:lnTo>
                      <a:pt x="67" y="98"/>
                    </a:lnTo>
                    <a:lnTo>
                      <a:pt x="61" y="101"/>
                    </a:lnTo>
                    <a:lnTo>
                      <a:pt x="54" y="103"/>
                    </a:lnTo>
                    <a:lnTo>
                      <a:pt x="45" y="104"/>
                    </a:lnTo>
                    <a:lnTo>
                      <a:pt x="35" y="105"/>
                    </a:lnTo>
                    <a:lnTo>
                      <a:pt x="0" y="105"/>
                    </a:lnTo>
                    <a:lnTo>
                      <a:pt x="4" y="88"/>
                    </a:lnTo>
                    <a:lnTo>
                      <a:pt x="32" y="88"/>
                    </a:lnTo>
                    <a:lnTo>
                      <a:pt x="35" y="88"/>
                    </a:lnTo>
                    <a:lnTo>
                      <a:pt x="38" y="88"/>
                    </a:lnTo>
                    <a:lnTo>
                      <a:pt x="42" y="88"/>
                    </a:lnTo>
                    <a:lnTo>
                      <a:pt x="45" y="87"/>
                    </a:lnTo>
                    <a:lnTo>
                      <a:pt x="48" y="86"/>
                    </a:lnTo>
                    <a:lnTo>
                      <a:pt x="50" y="85"/>
                    </a:lnTo>
                    <a:lnTo>
                      <a:pt x="52" y="82"/>
                    </a:lnTo>
                    <a:lnTo>
                      <a:pt x="53" y="80"/>
                    </a:lnTo>
                    <a:lnTo>
                      <a:pt x="53" y="77"/>
                    </a:lnTo>
                    <a:lnTo>
                      <a:pt x="53" y="74"/>
                    </a:lnTo>
                    <a:lnTo>
                      <a:pt x="51" y="71"/>
                    </a:lnTo>
                    <a:lnTo>
                      <a:pt x="48" y="69"/>
                    </a:lnTo>
                    <a:lnTo>
                      <a:pt x="45" y="65"/>
                    </a:lnTo>
                    <a:lnTo>
                      <a:pt x="42" y="62"/>
                    </a:lnTo>
                    <a:lnTo>
                      <a:pt x="38" y="59"/>
                    </a:lnTo>
                    <a:lnTo>
                      <a:pt x="35" y="56"/>
                    </a:lnTo>
                    <a:lnTo>
                      <a:pt x="31" y="53"/>
                    </a:lnTo>
                    <a:lnTo>
                      <a:pt x="27" y="49"/>
                    </a:lnTo>
                    <a:lnTo>
                      <a:pt x="24" y="45"/>
                    </a:lnTo>
                    <a:lnTo>
                      <a:pt x="21" y="42"/>
                    </a:lnTo>
                    <a:lnTo>
                      <a:pt x="18" y="38"/>
                    </a:lnTo>
                    <a:lnTo>
                      <a:pt x="16" y="34"/>
                    </a:lnTo>
                    <a:lnTo>
                      <a:pt x="15" y="29"/>
                    </a:lnTo>
                    <a:lnTo>
                      <a:pt x="15" y="25"/>
                    </a:lnTo>
                    <a:lnTo>
                      <a:pt x="17" y="19"/>
                    </a:lnTo>
                    <a:lnTo>
                      <a:pt x="19" y="14"/>
                    </a:lnTo>
                    <a:lnTo>
                      <a:pt x="23" y="10"/>
                    </a:lnTo>
                    <a:lnTo>
                      <a:pt x="27" y="7"/>
                    </a:lnTo>
                    <a:lnTo>
                      <a:pt x="34" y="4"/>
                    </a:lnTo>
                    <a:lnTo>
                      <a:pt x="40" y="2"/>
                    </a:lnTo>
                    <a:lnTo>
                      <a:pt x="49" y="0"/>
                    </a:lnTo>
                    <a:lnTo>
                      <a:pt x="58" y="0"/>
                    </a:lnTo>
                    <a:lnTo>
                      <a:pt x="60" y="0"/>
                    </a:lnTo>
                    <a:lnTo>
                      <a:pt x="63" y="0"/>
                    </a:lnTo>
                    <a:lnTo>
                      <a:pt x="68" y="0"/>
                    </a:lnTo>
                    <a:lnTo>
                      <a:pt x="74" y="0"/>
                    </a:lnTo>
                    <a:lnTo>
                      <a:pt x="79" y="0"/>
                    </a:lnTo>
                    <a:lnTo>
                      <a:pt x="84" y="0"/>
                    </a:lnTo>
                    <a:lnTo>
                      <a:pt x="88" y="0"/>
                    </a:lnTo>
                    <a:lnTo>
                      <a:pt x="89" y="0"/>
                    </a:lnTo>
                    <a:lnTo>
                      <a:pt x="85" y="1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28" name="Freeform 26"/>
              <p:cNvSpPr>
                <a:spLocks/>
              </p:cNvSpPr>
              <p:nvPr/>
            </p:nvSpPr>
            <p:spPr bwMode="auto">
              <a:xfrm>
                <a:off x="899" y="575"/>
                <a:ext cx="100" cy="104"/>
              </a:xfrm>
              <a:custGeom>
                <a:avLst/>
                <a:gdLst>
                  <a:gd name="T0" fmla="*/ 85 w 99"/>
                  <a:gd name="T1" fmla="*/ 52 h 105"/>
                  <a:gd name="T2" fmla="*/ 83 w 99"/>
                  <a:gd name="T3" fmla="*/ 52 h 105"/>
                  <a:gd name="T4" fmla="*/ 82 w 99"/>
                  <a:gd name="T5" fmla="*/ 52 h 105"/>
                  <a:gd name="T6" fmla="*/ 49 w 99"/>
                  <a:gd name="T7" fmla="*/ 52 h 105"/>
                  <a:gd name="T8" fmla="*/ 47 w 99"/>
                  <a:gd name="T9" fmla="*/ 52 h 105"/>
                  <a:gd name="T10" fmla="*/ 46 w 99"/>
                  <a:gd name="T11" fmla="*/ 52 h 105"/>
                  <a:gd name="T12" fmla="*/ 44 w 99"/>
                  <a:gd name="T13" fmla="*/ 52 h 105"/>
                  <a:gd name="T14" fmla="*/ 43 w 99"/>
                  <a:gd name="T15" fmla="*/ 52 h 105"/>
                  <a:gd name="T16" fmla="*/ 42 w 99"/>
                  <a:gd name="T17" fmla="*/ 52 h 105"/>
                  <a:gd name="T18" fmla="*/ 41 w 99"/>
                  <a:gd name="T19" fmla="*/ 48 h 105"/>
                  <a:gd name="T20" fmla="*/ 42 w 99"/>
                  <a:gd name="T21" fmla="*/ 48 h 105"/>
                  <a:gd name="T22" fmla="*/ 43 w 99"/>
                  <a:gd name="T23" fmla="*/ 49 h 105"/>
                  <a:gd name="T24" fmla="*/ 44 w 99"/>
                  <a:gd name="T25" fmla="*/ 49 h 105"/>
                  <a:gd name="T26" fmla="*/ 46 w 99"/>
                  <a:gd name="T27" fmla="*/ 49 h 105"/>
                  <a:gd name="T28" fmla="*/ 47 w 99"/>
                  <a:gd name="T29" fmla="*/ 49 h 105"/>
                  <a:gd name="T30" fmla="*/ 48 w 99"/>
                  <a:gd name="T31" fmla="*/ 49 h 105"/>
                  <a:gd name="T32" fmla="*/ 82 w 99"/>
                  <a:gd name="T33" fmla="*/ 49 h 105"/>
                  <a:gd name="T34" fmla="*/ 83 w 99"/>
                  <a:gd name="T35" fmla="*/ 49 h 105"/>
                  <a:gd name="T36" fmla="*/ 88 w 99"/>
                  <a:gd name="T37" fmla="*/ 49 h 105"/>
                  <a:gd name="T38" fmla="*/ 93 w 99"/>
                  <a:gd name="T39" fmla="*/ 47 h 105"/>
                  <a:gd name="T40" fmla="*/ 97 w 99"/>
                  <a:gd name="T41" fmla="*/ 45 h 105"/>
                  <a:gd name="T42" fmla="*/ 100 w 99"/>
                  <a:gd name="T43" fmla="*/ 43 h 105"/>
                  <a:gd name="T44" fmla="*/ 103 w 99"/>
                  <a:gd name="T45" fmla="*/ 40 h 105"/>
                  <a:gd name="T46" fmla="*/ 104 w 99"/>
                  <a:gd name="T47" fmla="*/ 37 h 105"/>
                  <a:gd name="T48" fmla="*/ 105 w 99"/>
                  <a:gd name="T49" fmla="*/ 35 h 105"/>
                  <a:gd name="T50" fmla="*/ 106 w 99"/>
                  <a:gd name="T51" fmla="*/ 32 h 105"/>
                  <a:gd name="T52" fmla="*/ 107 w 99"/>
                  <a:gd name="T53" fmla="*/ 28 h 105"/>
                  <a:gd name="T54" fmla="*/ 106 w 99"/>
                  <a:gd name="T55" fmla="*/ 25 h 105"/>
                  <a:gd name="T56" fmla="*/ 106 w 99"/>
                  <a:gd name="T57" fmla="*/ 22 h 105"/>
                  <a:gd name="T58" fmla="*/ 104 w 99"/>
                  <a:gd name="T59" fmla="*/ 20 h 105"/>
                  <a:gd name="T60" fmla="*/ 103 w 99"/>
                  <a:gd name="T61" fmla="*/ 19 h 105"/>
                  <a:gd name="T62" fmla="*/ 100 w 99"/>
                  <a:gd name="T63" fmla="*/ 17 h 105"/>
                  <a:gd name="T64" fmla="*/ 97 w 99"/>
                  <a:gd name="T65" fmla="*/ 17 h 105"/>
                  <a:gd name="T66" fmla="*/ 94 w 99"/>
                  <a:gd name="T67" fmla="*/ 17 h 105"/>
                  <a:gd name="T68" fmla="*/ 43 w 99"/>
                  <a:gd name="T69" fmla="*/ 17 h 105"/>
                  <a:gd name="T70" fmla="*/ 24 w 99"/>
                  <a:gd name="T71" fmla="*/ 72 h 105"/>
                  <a:gd name="T72" fmla="*/ 0 w 99"/>
                  <a:gd name="T73" fmla="*/ 72 h 105"/>
                  <a:gd name="T74" fmla="*/ 23 w 99"/>
                  <a:gd name="T75" fmla="*/ 0 h 105"/>
                  <a:gd name="T76" fmla="*/ 106 w 99"/>
                  <a:gd name="T77" fmla="*/ 0 h 105"/>
                  <a:gd name="T78" fmla="*/ 114 w 99"/>
                  <a:gd name="T79" fmla="*/ 1 h 105"/>
                  <a:gd name="T80" fmla="*/ 120 w 99"/>
                  <a:gd name="T81" fmla="*/ 3 h 105"/>
                  <a:gd name="T82" fmla="*/ 124 w 99"/>
                  <a:gd name="T83" fmla="*/ 7 h 105"/>
                  <a:gd name="T84" fmla="*/ 128 w 99"/>
                  <a:gd name="T85" fmla="*/ 11 h 105"/>
                  <a:gd name="T86" fmla="*/ 129 w 99"/>
                  <a:gd name="T87" fmla="*/ 17 h 105"/>
                  <a:gd name="T88" fmla="*/ 130 w 99"/>
                  <a:gd name="T89" fmla="*/ 22 h 105"/>
                  <a:gd name="T90" fmla="*/ 130 w 99"/>
                  <a:gd name="T91" fmla="*/ 27 h 105"/>
                  <a:gd name="T92" fmla="*/ 129 w 99"/>
                  <a:gd name="T93" fmla="*/ 32 h 105"/>
                  <a:gd name="T94" fmla="*/ 127 w 99"/>
                  <a:gd name="T95" fmla="*/ 40 h 105"/>
                  <a:gd name="T96" fmla="*/ 123 w 99"/>
                  <a:gd name="T97" fmla="*/ 46 h 105"/>
                  <a:gd name="T98" fmla="*/ 119 w 99"/>
                  <a:gd name="T99" fmla="*/ 51 h 105"/>
                  <a:gd name="T100" fmla="*/ 113 w 99"/>
                  <a:gd name="T101" fmla="*/ 52 h 105"/>
                  <a:gd name="T102" fmla="*/ 107 w 99"/>
                  <a:gd name="T103" fmla="*/ 52 h 105"/>
                  <a:gd name="T104" fmla="*/ 100 w 99"/>
                  <a:gd name="T105" fmla="*/ 52 h 105"/>
                  <a:gd name="T106" fmla="*/ 93 w 99"/>
                  <a:gd name="T107" fmla="*/ 52 h 105"/>
                  <a:gd name="T108" fmla="*/ 85 w 99"/>
                  <a:gd name="T109" fmla="*/ 52 h 1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9" h="105">
                    <a:moveTo>
                      <a:pt x="53" y="64"/>
                    </a:moveTo>
                    <a:lnTo>
                      <a:pt x="51" y="64"/>
                    </a:lnTo>
                    <a:lnTo>
                      <a:pt x="50" y="64"/>
                    </a:lnTo>
                    <a:lnTo>
                      <a:pt x="49" y="64"/>
                    </a:lnTo>
                    <a:lnTo>
                      <a:pt x="47" y="64"/>
                    </a:lnTo>
                    <a:lnTo>
                      <a:pt x="46" y="64"/>
                    </a:lnTo>
                    <a:lnTo>
                      <a:pt x="44" y="64"/>
                    </a:lnTo>
                    <a:lnTo>
                      <a:pt x="43" y="64"/>
                    </a:lnTo>
                    <a:lnTo>
                      <a:pt x="42" y="63"/>
                    </a:lnTo>
                    <a:lnTo>
                      <a:pt x="41" y="48"/>
                    </a:lnTo>
                    <a:lnTo>
                      <a:pt x="42" y="48"/>
                    </a:lnTo>
                    <a:lnTo>
                      <a:pt x="43" y="49"/>
                    </a:lnTo>
                    <a:lnTo>
                      <a:pt x="44" y="49"/>
                    </a:lnTo>
                    <a:lnTo>
                      <a:pt x="46" y="49"/>
                    </a:lnTo>
                    <a:lnTo>
                      <a:pt x="47" y="49"/>
                    </a:lnTo>
                    <a:lnTo>
                      <a:pt x="48" y="49"/>
                    </a:lnTo>
                    <a:lnTo>
                      <a:pt x="50" y="49"/>
                    </a:lnTo>
                    <a:lnTo>
                      <a:pt x="51" y="49"/>
                    </a:lnTo>
                    <a:lnTo>
                      <a:pt x="56" y="49"/>
                    </a:lnTo>
                    <a:lnTo>
                      <a:pt x="61" y="47"/>
                    </a:lnTo>
                    <a:lnTo>
                      <a:pt x="65" y="45"/>
                    </a:lnTo>
                    <a:lnTo>
                      <a:pt x="68" y="43"/>
                    </a:lnTo>
                    <a:lnTo>
                      <a:pt x="71" y="40"/>
                    </a:lnTo>
                    <a:lnTo>
                      <a:pt x="72" y="37"/>
                    </a:lnTo>
                    <a:lnTo>
                      <a:pt x="73" y="35"/>
                    </a:lnTo>
                    <a:lnTo>
                      <a:pt x="74" y="32"/>
                    </a:lnTo>
                    <a:lnTo>
                      <a:pt x="75" y="28"/>
                    </a:lnTo>
                    <a:lnTo>
                      <a:pt x="74" y="25"/>
                    </a:lnTo>
                    <a:lnTo>
                      <a:pt x="74" y="22"/>
                    </a:lnTo>
                    <a:lnTo>
                      <a:pt x="72" y="20"/>
                    </a:lnTo>
                    <a:lnTo>
                      <a:pt x="71" y="19"/>
                    </a:lnTo>
                    <a:lnTo>
                      <a:pt x="68" y="17"/>
                    </a:lnTo>
                    <a:lnTo>
                      <a:pt x="65" y="17"/>
                    </a:lnTo>
                    <a:lnTo>
                      <a:pt x="62" y="17"/>
                    </a:lnTo>
                    <a:lnTo>
                      <a:pt x="43" y="17"/>
                    </a:lnTo>
                    <a:lnTo>
                      <a:pt x="24" y="104"/>
                    </a:lnTo>
                    <a:lnTo>
                      <a:pt x="0" y="104"/>
                    </a:lnTo>
                    <a:lnTo>
                      <a:pt x="23" y="0"/>
                    </a:lnTo>
                    <a:lnTo>
                      <a:pt x="74" y="0"/>
                    </a:lnTo>
                    <a:lnTo>
                      <a:pt x="82" y="1"/>
                    </a:lnTo>
                    <a:lnTo>
                      <a:pt x="88" y="3"/>
                    </a:lnTo>
                    <a:lnTo>
                      <a:pt x="92" y="7"/>
                    </a:lnTo>
                    <a:lnTo>
                      <a:pt x="96" y="11"/>
                    </a:lnTo>
                    <a:lnTo>
                      <a:pt x="97" y="17"/>
                    </a:lnTo>
                    <a:lnTo>
                      <a:pt x="98" y="22"/>
                    </a:lnTo>
                    <a:lnTo>
                      <a:pt x="98" y="27"/>
                    </a:lnTo>
                    <a:lnTo>
                      <a:pt x="97" y="32"/>
                    </a:lnTo>
                    <a:lnTo>
                      <a:pt x="95" y="40"/>
                    </a:lnTo>
                    <a:lnTo>
                      <a:pt x="91" y="46"/>
                    </a:lnTo>
                    <a:lnTo>
                      <a:pt x="87" y="51"/>
                    </a:lnTo>
                    <a:lnTo>
                      <a:pt x="81" y="56"/>
                    </a:lnTo>
                    <a:lnTo>
                      <a:pt x="75" y="59"/>
                    </a:lnTo>
                    <a:lnTo>
                      <a:pt x="68" y="62"/>
                    </a:lnTo>
                    <a:lnTo>
                      <a:pt x="61" y="64"/>
                    </a:lnTo>
                    <a:lnTo>
                      <a:pt x="53" y="6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29" name="Freeform 27"/>
              <p:cNvSpPr>
                <a:spLocks/>
              </p:cNvSpPr>
              <p:nvPr/>
            </p:nvSpPr>
            <p:spPr bwMode="auto">
              <a:xfrm>
                <a:off x="1005" y="574"/>
                <a:ext cx="115" cy="55"/>
              </a:xfrm>
              <a:custGeom>
                <a:avLst/>
                <a:gdLst>
                  <a:gd name="T0" fmla="*/ 0 w 115"/>
                  <a:gd name="T1" fmla="*/ 54 h 55"/>
                  <a:gd name="T2" fmla="*/ 0 w 115"/>
                  <a:gd name="T3" fmla="*/ 54 h 55"/>
                  <a:gd name="T4" fmla="*/ 2 w 115"/>
                  <a:gd name="T5" fmla="*/ 47 h 55"/>
                  <a:gd name="T6" fmla="*/ 4 w 115"/>
                  <a:gd name="T7" fmla="*/ 41 h 55"/>
                  <a:gd name="T8" fmla="*/ 7 w 115"/>
                  <a:gd name="T9" fmla="*/ 35 h 55"/>
                  <a:gd name="T10" fmla="*/ 10 w 115"/>
                  <a:gd name="T11" fmla="*/ 30 h 55"/>
                  <a:gd name="T12" fmla="*/ 13 w 115"/>
                  <a:gd name="T13" fmla="*/ 25 h 55"/>
                  <a:gd name="T14" fmla="*/ 16 w 115"/>
                  <a:gd name="T15" fmla="*/ 21 h 55"/>
                  <a:gd name="T16" fmla="*/ 20 w 115"/>
                  <a:gd name="T17" fmla="*/ 17 h 55"/>
                  <a:gd name="T18" fmla="*/ 25 w 115"/>
                  <a:gd name="T19" fmla="*/ 13 h 55"/>
                  <a:gd name="T20" fmla="*/ 29 w 115"/>
                  <a:gd name="T21" fmla="*/ 10 h 55"/>
                  <a:gd name="T22" fmla="*/ 34 w 115"/>
                  <a:gd name="T23" fmla="*/ 7 h 55"/>
                  <a:gd name="T24" fmla="*/ 39 w 115"/>
                  <a:gd name="T25" fmla="*/ 5 h 55"/>
                  <a:gd name="T26" fmla="*/ 45 w 115"/>
                  <a:gd name="T27" fmla="*/ 3 h 55"/>
                  <a:gd name="T28" fmla="*/ 50 w 115"/>
                  <a:gd name="T29" fmla="*/ 2 h 55"/>
                  <a:gd name="T30" fmla="*/ 56 w 115"/>
                  <a:gd name="T31" fmla="*/ 1 h 55"/>
                  <a:gd name="T32" fmla="*/ 62 w 115"/>
                  <a:gd name="T33" fmla="*/ 0 h 55"/>
                  <a:gd name="T34" fmla="*/ 68 w 115"/>
                  <a:gd name="T35" fmla="*/ 0 h 55"/>
                  <a:gd name="T36" fmla="*/ 74 w 115"/>
                  <a:gd name="T37" fmla="*/ 0 h 55"/>
                  <a:gd name="T38" fmla="*/ 80 w 115"/>
                  <a:gd name="T39" fmla="*/ 1 h 55"/>
                  <a:gd name="T40" fmla="*/ 85 w 115"/>
                  <a:gd name="T41" fmla="*/ 2 h 55"/>
                  <a:gd name="T42" fmla="*/ 89 w 115"/>
                  <a:gd name="T43" fmla="*/ 4 h 55"/>
                  <a:gd name="T44" fmla="*/ 94 w 115"/>
                  <a:gd name="T45" fmla="*/ 6 h 55"/>
                  <a:gd name="T46" fmla="*/ 98 w 115"/>
                  <a:gd name="T47" fmla="*/ 9 h 55"/>
                  <a:gd name="T48" fmla="*/ 102 w 115"/>
                  <a:gd name="T49" fmla="*/ 12 h 55"/>
                  <a:gd name="T50" fmla="*/ 105 w 115"/>
                  <a:gd name="T51" fmla="*/ 15 h 55"/>
                  <a:gd name="T52" fmla="*/ 107 w 115"/>
                  <a:gd name="T53" fmla="*/ 19 h 55"/>
                  <a:gd name="T54" fmla="*/ 110 w 115"/>
                  <a:gd name="T55" fmla="*/ 23 h 55"/>
                  <a:gd name="T56" fmla="*/ 111 w 115"/>
                  <a:gd name="T57" fmla="*/ 28 h 55"/>
                  <a:gd name="T58" fmla="*/ 113 w 115"/>
                  <a:gd name="T59" fmla="*/ 32 h 55"/>
                  <a:gd name="T60" fmla="*/ 114 w 115"/>
                  <a:gd name="T61" fmla="*/ 37 h 55"/>
                  <a:gd name="T62" fmla="*/ 114 w 115"/>
                  <a:gd name="T63" fmla="*/ 43 h 55"/>
                  <a:gd name="T64" fmla="*/ 113 w 115"/>
                  <a:gd name="T65" fmla="*/ 48 h 55"/>
                  <a:gd name="T66" fmla="*/ 112 w 115"/>
                  <a:gd name="T67" fmla="*/ 54 h 55"/>
                  <a:gd name="T68" fmla="*/ 112 w 115"/>
                  <a:gd name="T69" fmla="*/ 54 h 55"/>
                  <a:gd name="T70" fmla="*/ 88 w 115"/>
                  <a:gd name="T71" fmla="*/ 54 h 55"/>
                  <a:gd name="T72" fmla="*/ 88 w 115"/>
                  <a:gd name="T73" fmla="*/ 54 h 55"/>
                  <a:gd name="T74" fmla="*/ 89 w 115"/>
                  <a:gd name="T75" fmla="*/ 46 h 55"/>
                  <a:gd name="T76" fmla="*/ 90 w 115"/>
                  <a:gd name="T77" fmla="*/ 39 h 55"/>
                  <a:gd name="T78" fmla="*/ 88 w 115"/>
                  <a:gd name="T79" fmla="*/ 33 h 55"/>
                  <a:gd name="T80" fmla="*/ 86 w 115"/>
                  <a:gd name="T81" fmla="*/ 27 h 55"/>
                  <a:gd name="T82" fmla="*/ 83 w 115"/>
                  <a:gd name="T83" fmla="*/ 23 h 55"/>
                  <a:gd name="T84" fmla="*/ 78 w 115"/>
                  <a:gd name="T85" fmla="*/ 19 h 55"/>
                  <a:gd name="T86" fmla="*/ 72 w 115"/>
                  <a:gd name="T87" fmla="*/ 17 h 55"/>
                  <a:gd name="T88" fmla="*/ 65 w 115"/>
                  <a:gd name="T89" fmla="*/ 17 h 55"/>
                  <a:gd name="T90" fmla="*/ 57 w 115"/>
                  <a:gd name="T91" fmla="*/ 17 h 55"/>
                  <a:gd name="T92" fmla="*/ 50 w 115"/>
                  <a:gd name="T93" fmla="*/ 19 h 55"/>
                  <a:gd name="T94" fmla="*/ 44 w 115"/>
                  <a:gd name="T95" fmla="*/ 22 h 55"/>
                  <a:gd name="T96" fmla="*/ 38 w 115"/>
                  <a:gd name="T97" fmla="*/ 27 h 55"/>
                  <a:gd name="T98" fmla="*/ 33 w 115"/>
                  <a:gd name="T99" fmla="*/ 32 h 55"/>
                  <a:gd name="T100" fmla="*/ 29 w 115"/>
                  <a:gd name="T101" fmla="*/ 38 h 55"/>
                  <a:gd name="T102" fmla="*/ 27 w 115"/>
                  <a:gd name="T103" fmla="*/ 46 h 55"/>
                  <a:gd name="T104" fmla="*/ 24 w 115"/>
                  <a:gd name="T105" fmla="*/ 54 h 55"/>
                  <a:gd name="T106" fmla="*/ 24 w 115"/>
                  <a:gd name="T107" fmla="*/ 54 h 55"/>
                  <a:gd name="T108" fmla="*/ 0 w 115"/>
                  <a:gd name="T109" fmla="*/ 54 h 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5" h="55">
                    <a:moveTo>
                      <a:pt x="0" y="54"/>
                    </a:moveTo>
                    <a:lnTo>
                      <a:pt x="0" y="54"/>
                    </a:lnTo>
                    <a:lnTo>
                      <a:pt x="2" y="47"/>
                    </a:lnTo>
                    <a:lnTo>
                      <a:pt x="4" y="41"/>
                    </a:lnTo>
                    <a:lnTo>
                      <a:pt x="7" y="35"/>
                    </a:lnTo>
                    <a:lnTo>
                      <a:pt x="10" y="30"/>
                    </a:lnTo>
                    <a:lnTo>
                      <a:pt x="13" y="25"/>
                    </a:lnTo>
                    <a:lnTo>
                      <a:pt x="16" y="21"/>
                    </a:lnTo>
                    <a:lnTo>
                      <a:pt x="20" y="17"/>
                    </a:lnTo>
                    <a:lnTo>
                      <a:pt x="25" y="13"/>
                    </a:lnTo>
                    <a:lnTo>
                      <a:pt x="29" y="10"/>
                    </a:lnTo>
                    <a:lnTo>
                      <a:pt x="34" y="7"/>
                    </a:lnTo>
                    <a:lnTo>
                      <a:pt x="39" y="5"/>
                    </a:lnTo>
                    <a:lnTo>
                      <a:pt x="45" y="3"/>
                    </a:lnTo>
                    <a:lnTo>
                      <a:pt x="50" y="2"/>
                    </a:lnTo>
                    <a:lnTo>
                      <a:pt x="56" y="1"/>
                    </a:lnTo>
                    <a:lnTo>
                      <a:pt x="62" y="0"/>
                    </a:lnTo>
                    <a:lnTo>
                      <a:pt x="68" y="0"/>
                    </a:lnTo>
                    <a:lnTo>
                      <a:pt x="74" y="0"/>
                    </a:lnTo>
                    <a:lnTo>
                      <a:pt x="80" y="1"/>
                    </a:lnTo>
                    <a:lnTo>
                      <a:pt x="85" y="2"/>
                    </a:lnTo>
                    <a:lnTo>
                      <a:pt x="89" y="4"/>
                    </a:lnTo>
                    <a:lnTo>
                      <a:pt x="94" y="6"/>
                    </a:lnTo>
                    <a:lnTo>
                      <a:pt x="98" y="9"/>
                    </a:lnTo>
                    <a:lnTo>
                      <a:pt x="102" y="12"/>
                    </a:lnTo>
                    <a:lnTo>
                      <a:pt x="105" y="15"/>
                    </a:lnTo>
                    <a:lnTo>
                      <a:pt x="107" y="19"/>
                    </a:lnTo>
                    <a:lnTo>
                      <a:pt x="110" y="23"/>
                    </a:lnTo>
                    <a:lnTo>
                      <a:pt x="111" y="28"/>
                    </a:lnTo>
                    <a:lnTo>
                      <a:pt x="113" y="32"/>
                    </a:lnTo>
                    <a:lnTo>
                      <a:pt x="114" y="37"/>
                    </a:lnTo>
                    <a:lnTo>
                      <a:pt x="114" y="43"/>
                    </a:lnTo>
                    <a:lnTo>
                      <a:pt x="113" y="48"/>
                    </a:lnTo>
                    <a:lnTo>
                      <a:pt x="112" y="54"/>
                    </a:lnTo>
                    <a:lnTo>
                      <a:pt x="88" y="54"/>
                    </a:lnTo>
                    <a:lnTo>
                      <a:pt x="89" y="46"/>
                    </a:lnTo>
                    <a:lnTo>
                      <a:pt x="90" y="39"/>
                    </a:lnTo>
                    <a:lnTo>
                      <a:pt x="88" y="33"/>
                    </a:lnTo>
                    <a:lnTo>
                      <a:pt x="86" y="27"/>
                    </a:lnTo>
                    <a:lnTo>
                      <a:pt x="83" y="23"/>
                    </a:lnTo>
                    <a:lnTo>
                      <a:pt x="78" y="19"/>
                    </a:lnTo>
                    <a:lnTo>
                      <a:pt x="72" y="17"/>
                    </a:lnTo>
                    <a:lnTo>
                      <a:pt x="65" y="17"/>
                    </a:lnTo>
                    <a:lnTo>
                      <a:pt x="57" y="17"/>
                    </a:lnTo>
                    <a:lnTo>
                      <a:pt x="50" y="19"/>
                    </a:lnTo>
                    <a:lnTo>
                      <a:pt x="44" y="22"/>
                    </a:lnTo>
                    <a:lnTo>
                      <a:pt x="38" y="27"/>
                    </a:lnTo>
                    <a:lnTo>
                      <a:pt x="33" y="32"/>
                    </a:lnTo>
                    <a:lnTo>
                      <a:pt x="29" y="38"/>
                    </a:lnTo>
                    <a:lnTo>
                      <a:pt x="27" y="46"/>
                    </a:lnTo>
                    <a:lnTo>
                      <a:pt x="24" y="54"/>
                    </a:lnTo>
                    <a:lnTo>
                      <a:pt x="0" y="5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30" name="Freeform 28"/>
              <p:cNvSpPr>
                <a:spLocks/>
              </p:cNvSpPr>
              <p:nvPr/>
            </p:nvSpPr>
            <p:spPr bwMode="auto">
              <a:xfrm>
                <a:off x="1003" y="629"/>
                <a:ext cx="116" cy="54"/>
              </a:xfrm>
              <a:custGeom>
                <a:avLst/>
                <a:gdLst>
                  <a:gd name="T0" fmla="*/ 1 w 116"/>
                  <a:gd name="T1" fmla="*/ 0 h 54"/>
                  <a:gd name="T2" fmla="*/ 1 w 116"/>
                  <a:gd name="T3" fmla="*/ 5 h 54"/>
                  <a:gd name="T4" fmla="*/ 0 w 116"/>
                  <a:gd name="T5" fmla="*/ 10 h 54"/>
                  <a:gd name="T6" fmla="*/ 0 w 116"/>
                  <a:gd name="T7" fmla="*/ 16 h 54"/>
                  <a:gd name="T8" fmla="*/ 1 w 116"/>
                  <a:gd name="T9" fmla="*/ 21 h 54"/>
                  <a:gd name="T10" fmla="*/ 2 w 116"/>
                  <a:gd name="T11" fmla="*/ 25 h 54"/>
                  <a:gd name="T12" fmla="*/ 4 w 116"/>
                  <a:gd name="T13" fmla="*/ 29 h 54"/>
                  <a:gd name="T14" fmla="*/ 6 w 116"/>
                  <a:gd name="T15" fmla="*/ 33 h 54"/>
                  <a:gd name="T16" fmla="*/ 9 w 116"/>
                  <a:gd name="T17" fmla="*/ 37 h 54"/>
                  <a:gd name="T18" fmla="*/ 12 w 116"/>
                  <a:gd name="T19" fmla="*/ 41 h 54"/>
                  <a:gd name="T20" fmla="*/ 16 w 116"/>
                  <a:gd name="T21" fmla="*/ 44 h 54"/>
                  <a:gd name="T22" fmla="*/ 20 w 116"/>
                  <a:gd name="T23" fmla="*/ 47 h 54"/>
                  <a:gd name="T24" fmla="*/ 24 w 116"/>
                  <a:gd name="T25" fmla="*/ 49 h 54"/>
                  <a:gd name="T26" fmla="*/ 29 w 116"/>
                  <a:gd name="T27" fmla="*/ 51 h 54"/>
                  <a:gd name="T28" fmla="*/ 35 w 116"/>
                  <a:gd name="T29" fmla="*/ 52 h 54"/>
                  <a:gd name="T30" fmla="*/ 40 w 116"/>
                  <a:gd name="T31" fmla="*/ 53 h 54"/>
                  <a:gd name="T32" fmla="*/ 47 w 116"/>
                  <a:gd name="T33" fmla="*/ 53 h 54"/>
                  <a:gd name="T34" fmla="*/ 53 w 116"/>
                  <a:gd name="T35" fmla="*/ 53 h 54"/>
                  <a:gd name="T36" fmla="*/ 59 w 116"/>
                  <a:gd name="T37" fmla="*/ 52 h 54"/>
                  <a:gd name="T38" fmla="*/ 65 w 116"/>
                  <a:gd name="T39" fmla="*/ 51 h 54"/>
                  <a:gd name="T40" fmla="*/ 70 w 116"/>
                  <a:gd name="T41" fmla="*/ 50 h 54"/>
                  <a:gd name="T42" fmla="*/ 76 w 116"/>
                  <a:gd name="T43" fmla="*/ 48 h 54"/>
                  <a:gd name="T44" fmla="*/ 81 w 116"/>
                  <a:gd name="T45" fmla="*/ 46 h 54"/>
                  <a:gd name="T46" fmla="*/ 86 w 116"/>
                  <a:gd name="T47" fmla="*/ 44 h 54"/>
                  <a:gd name="T48" fmla="*/ 90 w 116"/>
                  <a:gd name="T49" fmla="*/ 40 h 54"/>
                  <a:gd name="T50" fmla="*/ 94 w 116"/>
                  <a:gd name="T51" fmla="*/ 37 h 54"/>
                  <a:gd name="T52" fmla="*/ 98 w 116"/>
                  <a:gd name="T53" fmla="*/ 33 h 54"/>
                  <a:gd name="T54" fmla="*/ 102 w 116"/>
                  <a:gd name="T55" fmla="*/ 29 h 54"/>
                  <a:gd name="T56" fmla="*/ 105 w 116"/>
                  <a:gd name="T57" fmla="*/ 24 h 54"/>
                  <a:gd name="T58" fmla="*/ 108 w 116"/>
                  <a:gd name="T59" fmla="*/ 19 h 54"/>
                  <a:gd name="T60" fmla="*/ 111 w 116"/>
                  <a:gd name="T61" fmla="*/ 13 h 54"/>
                  <a:gd name="T62" fmla="*/ 113 w 116"/>
                  <a:gd name="T63" fmla="*/ 7 h 54"/>
                  <a:gd name="T64" fmla="*/ 115 w 116"/>
                  <a:gd name="T65" fmla="*/ 0 h 54"/>
                  <a:gd name="T66" fmla="*/ 91 w 116"/>
                  <a:gd name="T67" fmla="*/ 0 h 54"/>
                  <a:gd name="T68" fmla="*/ 88 w 116"/>
                  <a:gd name="T69" fmla="*/ 8 h 54"/>
                  <a:gd name="T70" fmla="*/ 85 w 116"/>
                  <a:gd name="T71" fmla="*/ 15 h 54"/>
                  <a:gd name="T72" fmla="*/ 82 w 116"/>
                  <a:gd name="T73" fmla="*/ 22 h 54"/>
                  <a:gd name="T74" fmla="*/ 77 w 116"/>
                  <a:gd name="T75" fmla="*/ 27 h 54"/>
                  <a:gd name="T76" fmla="*/ 71 w 116"/>
                  <a:gd name="T77" fmla="*/ 31 h 54"/>
                  <a:gd name="T78" fmla="*/ 65 w 116"/>
                  <a:gd name="T79" fmla="*/ 34 h 54"/>
                  <a:gd name="T80" fmla="*/ 58 w 116"/>
                  <a:gd name="T81" fmla="*/ 36 h 54"/>
                  <a:gd name="T82" fmla="*/ 50 w 116"/>
                  <a:gd name="T83" fmla="*/ 37 h 54"/>
                  <a:gd name="T84" fmla="*/ 42 w 116"/>
                  <a:gd name="T85" fmla="*/ 36 h 54"/>
                  <a:gd name="T86" fmla="*/ 36 w 116"/>
                  <a:gd name="T87" fmla="*/ 33 h 54"/>
                  <a:gd name="T88" fmla="*/ 31 w 116"/>
                  <a:gd name="T89" fmla="*/ 30 h 54"/>
                  <a:gd name="T90" fmla="*/ 28 w 116"/>
                  <a:gd name="T91" fmla="*/ 26 h 54"/>
                  <a:gd name="T92" fmla="*/ 25 w 116"/>
                  <a:gd name="T93" fmla="*/ 20 h 54"/>
                  <a:gd name="T94" fmla="*/ 24 w 116"/>
                  <a:gd name="T95" fmla="*/ 14 h 54"/>
                  <a:gd name="T96" fmla="*/ 24 w 116"/>
                  <a:gd name="T97" fmla="*/ 7 h 54"/>
                  <a:gd name="T98" fmla="*/ 25 w 116"/>
                  <a:gd name="T99" fmla="*/ 0 h 54"/>
                  <a:gd name="T100" fmla="*/ 1 w 116"/>
                  <a:gd name="T101" fmla="*/ 0 h 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6" h="54">
                    <a:moveTo>
                      <a:pt x="1" y="0"/>
                    </a:moveTo>
                    <a:lnTo>
                      <a:pt x="1" y="5"/>
                    </a:lnTo>
                    <a:lnTo>
                      <a:pt x="0" y="10"/>
                    </a:lnTo>
                    <a:lnTo>
                      <a:pt x="0" y="16"/>
                    </a:lnTo>
                    <a:lnTo>
                      <a:pt x="1" y="21"/>
                    </a:lnTo>
                    <a:lnTo>
                      <a:pt x="2" y="25"/>
                    </a:lnTo>
                    <a:lnTo>
                      <a:pt x="4" y="29"/>
                    </a:lnTo>
                    <a:lnTo>
                      <a:pt x="6" y="33"/>
                    </a:lnTo>
                    <a:lnTo>
                      <a:pt x="9" y="37"/>
                    </a:lnTo>
                    <a:lnTo>
                      <a:pt x="12" y="41"/>
                    </a:lnTo>
                    <a:lnTo>
                      <a:pt x="16" y="44"/>
                    </a:lnTo>
                    <a:lnTo>
                      <a:pt x="20" y="47"/>
                    </a:lnTo>
                    <a:lnTo>
                      <a:pt x="24" y="49"/>
                    </a:lnTo>
                    <a:lnTo>
                      <a:pt x="29" y="51"/>
                    </a:lnTo>
                    <a:lnTo>
                      <a:pt x="35" y="52"/>
                    </a:lnTo>
                    <a:lnTo>
                      <a:pt x="40" y="53"/>
                    </a:lnTo>
                    <a:lnTo>
                      <a:pt x="47" y="53"/>
                    </a:lnTo>
                    <a:lnTo>
                      <a:pt x="53" y="53"/>
                    </a:lnTo>
                    <a:lnTo>
                      <a:pt x="59" y="52"/>
                    </a:lnTo>
                    <a:lnTo>
                      <a:pt x="65" y="51"/>
                    </a:lnTo>
                    <a:lnTo>
                      <a:pt x="70" y="50"/>
                    </a:lnTo>
                    <a:lnTo>
                      <a:pt x="76" y="48"/>
                    </a:lnTo>
                    <a:lnTo>
                      <a:pt x="81" y="46"/>
                    </a:lnTo>
                    <a:lnTo>
                      <a:pt x="86" y="44"/>
                    </a:lnTo>
                    <a:lnTo>
                      <a:pt x="90" y="40"/>
                    </a:lnTo>
                    <a:lnTo>
                      <a:pt x="94" y="37"/>
                    </a:lnTo>
                    <a:lnTo>
                      <a:pt x="98" y="33"/>
                    </a:lnTo>
                    <a:lnTo>
                      <a:pt x="102" y="29"/>
                    </a:lnTo>
                    <a:lnTo>
                      <a:pt x="105" y="24"/>
                    </a:lnTo>
                    <a:lnTo>
                      <a:pt x="108" y="19"/>
                    </a:lnTo>
                    <a:lnTo>
                      <a:pt x="111" y="13"/>
                    </a:lnTo>
                    <a:lnTo>
                      <a:pt x="113" y="7"/>
                    </a:lnTo>
                    <a:lnTo>
                      <a:pt x="115" y="0"/>
                    </a:lnTo>
                    <a:lnTo>
                      <a:pt x="91" y="0"/>
                    </a:lnTo>
                    <a:lnTo>
                      <a:pt x="88" y="8"/>
                    </a:lnTo>
                    <a:lnTo>
                      <a:pt x="85" y="15"/>
                    </a:lnTo>
                    <a:lnTo>
                      <a:pt x="82" y="22"/>
                    </a:lnTo>
                    <a:lnTo>
                      <a:pt x="77" y="27"/>
                    </a:lnTo>
                    <a:lnTo>
                      <a:pt x="71" y="31"/>
                    </a:lnTo>
                    <a:lnTo>
                      <a:pt x="65" y="34"/>
                    </a:lnTo>
                    <a:lnTo>
                      <a:pt x="58" y="36"/>
                    </a:lnTo>
                    <a:lnTo>
                      <a:pt x="50" y="37"/>
                    </a:lnTo>
                    <a:lnTo>
                      <a:pt x="42" y="36"/>
                    </a:lnTo>
                    <a:lnTo>
                      <a:pt x="36" y="33"/>
                    </a:lnTo>
                    <a:lnTo>
                      <a:pt x="31" y="30"/>
                    </a:lnTo>
                    <a:lnTo>
                      <a:pt x="28" y="26"/>
                    </a:lnTo>
                    <a:lnTo>
                      <a:pt x="25" y="20"/>
                    </a:lnTo>
                    <a:lnTo>
                      <a:pt x="24" y="14"/>
                    </a:lnTo>
                    <a:lnTo>
                      <a:pt x="24" y="7"/>
                    </a:lnTo>
                    <a:lnTo>
                      <a:pt x="25" y="0"/>
                    </a:lnTo>
                    <a:lnTo>
                      <a:pt x="1" y="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31" name="Freeform 29"/>
              <p:cNvSpPr>
                <a:spLocks/>
              </p:cNvSpPr>
              <p:nvPr/>
            </p:nvSpPr>
            <p:spPr bwMode="auto">
              <a:xfrm>
                <a:off x="1118" y="575"/>
                <a:ext cx="92" cy="104"/>
              </a:xfrm>
              <a:custGeom>
                <a:avLst/>
                <a:gdLst>
                  <a:gd name="T0" fmla="*/ 55 w 93"/>
                  <a:gd name="T1" fmla="*/ 17 h 105"/>
                  <a:gd name="T2" fmla="*/ 50 w 93"/>
                  <a:gd name="T3" fmla="*/ 17 h 105"/>
                  <a:gd name="T4" fmla="*/ 46 w 93"/>
                  <a:gd name="T5" fmla="*/ 17 h 105"/>
                  <a:gd name="T6" fmla="*/ 46 w 93"/>
                  <a:gd name="T7" fmla="*/ 17 h 105"/>
                  <a:gd name="T8" fmla="*/ 46 w 93"/>
                  <a:gd name="T9" fmla="*/ 17 h 105"/>
                  <a:gd name="T10" fmla="*/ 46 w 93"/>
                  <a:gd name="T11" fmla="*/ 18 h 105"/>
                  <a:gd name="T12" fmla="*/ 46 w 93"/>
                  <a:gd name="T13" fmla="*/ 20 h 105"/>
                  <a:gd name="T14" fmla="*/ 44 w 93"/>
                  <a:gd name="T15" fmla="*/ 22 h 105"/>
                  <a:gd name="T16" fmla="*/ 43 w 93"/>
                  <a:gd name="T17" fmla="*/ 27 h 105"/>
                  <a:gd name="T18" fmla="*/ 46 w 93"/>
                  <a:gd name="T19" fmla="*/ 33 h 105"/>
                  <a:gd name="T20" fmla="*/ 46 w 93"/>
                  <a:gd name="T21" fmla="*/ 39 h 105"/>
                  <a:gd name="T22" fmla="*/ 46 w 93"/>
                  <a:gd name="T23" fmla="*/ 45 h 105"/>
                  <a:gd name="T24" fmla="*/ 46 w 93"/>
                  <a:gd name="T25" fmla="*/ 51 h 105"/>
                  <a:gd name="T26" fmla="*/ 46 w 93"/>
                  <a:gd name="T27" fmla="*/ 52 h 105"/>
                  <a:gd name="T28" fmla="*/ 47 w 93"/>
                  <a:gd name="T29" fmla="*/ 52 h 105"/>
                  <a:gd name="T30" fmla="*/ 49 w 93"/>
                  <a:gd name="T31" fmla="*/ 52 h 105"/>
                  <a:gd name="T32" fmla="*/ 48 w 93"/>
                  <a:gd name="T33" fmla="*/ 52 h 105"/>
                  <a:gd name="T34" fmla="*/ 46 w 93"/>
                  <a:gd name="T35" fmla="*/ 61 h 105"/>
                  <a:gd name="T36" fmla="*/ 46 w 93"/>
                  <a:gd name="T37" fmla="*/ 68 h 105"/>
                  <a:gd name="T38" fmla="*/ 46 w 93"/>
                  <a:gd name="T39" fmla="*/ 71 h 105"/>
                  <a:gd name="T40" fmla="*/ 0 w 93"/>
                  <a:gd name="T41" fmla="*/ 72 h 105"/>
                  <a:gd name="T42" fmla="*/ 33 w 93"/>
                  <a:gd name="T43" fmla="*/ 55 h 105"/>
                  <a:gd name="T44" fmla="*/ 40 w 93"/>
                  <a:gd name="T45" fmla="*/ 55 h 105"/>
                  <a:gd name="T46" fmla="*/ 46 w 93"/>
                  <a:gd name="T47" fmla="*/ 54 h 105"/>
                  <a:gd name="T48" fmla="*/ 46 w 93"/>
                  <a:gd name="T49" fmla="*/ 52 h 105"/>
                  <a:gd name="T50" fmla="*/ 46 w 93"/>
                  <a:gd name="T51" fmla="*/ 52 h 105"/>
                  <a:gd name="T52" fmla="*/ 46 w 93"/>
                  <a:gd name="T53" fmla="*/ 52 h 105"/>
                  <a:gd name="T54" fmla="*/ 46 w 93"/>
                  <a:gd name="T55" fmla="*/ 52 h 105"/>
                  <a:gd name="T56" fmla="*/ 43 w 93"/>
                  <a:gd name="T57" fmla="*/ 52 h 105"/>
                  <a:gd name="T58" fmla="*/ 36 w 93"/>
                  <a:gd name="T59" fmla="*/ 52 h 105"/>
                  <a:gd name="T60" fmla="*/ 28 w 93"/>
                  <a:gd name="T61" fmla="*/ 49 h 105"/>
                  <a:gd name="T62" fmla="*/ 22 w 93"/>
                  <a:gd name="T63" fmla="*/ 41 h 105"/>
                  <a:gd name="T64" fmla="*/ 17 w 93"/>
                  <a:gd name="T65" fmla="*/ 33 h 105"/>
                  <a:gd name="T66" fmla="*/ 17 w 93"/>
                  <a:gd name="T67" fmla="*/ 25 h 105"/>
                  <a:gd name="T68" fmla="*/ 20 w 93"/>
                  <a:gd name="T69" fmla="*/ 14 h 105"/>
                  <a:gd name="T70" fmla="*/ 29 w 93"/>
                  <a:gd name="T71" fmla="*/ 7 h 105"/>
                  <a:gd name="T72" fmla="*/ 42 w 93"/>
                  <a:gd name="T73" fmla="*/ 2 h 105"/>
                  <a:gd name="T74" fmla="*/ 46 w 93"/>
                  <a:gd name="T75" fmla="*/ 0 h 105"/>
                  <a:gd name="T76" fmla="*/ 46 w 93"/>
                  <a:gd name="T77" fmla="*/ 0 h 105"/>
                  <a:gd name="T78" fmla="*/ 46 w 93"/>
                  <a:gd name="T79" fmla="*/ 0 h 105"/>
                  <a:gd name="T80" fmla="*/ 55 w 93"/>
                  <a:gd name="T81" fmla="*/ 0 h 105"/>
                  <a:gd name="T82" fmla="*/ 60 w 93"/>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3" h="105">
                    <a:moveTo>
                      <a:pt x="88" y="17"/>
                    </a:moveTo>
                    <a:lnTo>
                      <a:pt x="87" y="17"/>
                    </a:lnTo>
                    <a:lnTo>
                      <a:pt x="85" y="17"/>
                    </a:lnTo>
                    <a:lnTo>
                      <a:pt x="82" y="17"/>
                    </a:lnTo>
                    <a:lnTo>
                      <a:pt x="79" y="17"/>
                    </a:lnTo>
                    <a:lnTo>
                      <a:pt x="74" y="17"/>
                    </a:lnTo>
                    <a:lnTo>
                      <a:pt x="70" y="17"/>
                    </a:lnTo>
                    <a:lnTo>
                      <a:pt x="66" y="17"/>
                    </a:lnTo>
                    <a:lnTo>
                      <a:pt x="63" y="17"/>
                    </a:lnTo>
                    <a:lnTo>
                      <a:pt x="58" y="17"/>
                    </a:lnTo>
                    <a:lnTo>
                      <a:pt x="54" y="17"/>
                    </a:lnTo>
                    <a:lnTo>
                      <a:pt x="51" y="18"/>
                    </a:lnTo>
                    <a:lnTo>
                      <a:pt x="48" y="19"/>
                    </a:lnTo>
                    <a:lnTo>
                      <a:pt x="46" y="20"/>
                    </a:lnTo>
                    <a:lnTo>
                      <a:pt x="45" y="21"/>
                    </a:lnTo>
                    <a:lnTo>
                      <a:pt x="44" y="22"/>
                    </a:lnTo>
                    <a:lnTo>
                      <a:pt x="43" y="24"/>
                    </a:lnTo>
                    <a:lnTo>
                      <a:pt x="43" y="27"/>
                    </a:lnTo>
                    <a:lnTo>
                      <a:pt x="44" y="30"/>
                    </a:lnTo>
                    <a:lnTo>
                      <a:pt x="46" y="33"/>
                    </a:lnTo>
                    <a:lnTo>
                      <a:pt x="48" y="36"/>
                    </a:lnTo>
                    <a:lnTo>
                      <a:pt x="51" y="39"/>
                    </a:lnTo>
                    <a:lnTo>
                      <a:pt x="54" y="42"/>
                    </a:lnTo>
                    <a:lnTo>
                      <a:pt x="58" y="45"/>
                    </a:lnTo>
                    <a:lnTo>
                      <a:pt x="62" y="49"/>
                    </a:lnTo>
                    <a:lnTo>
                      <a:pt x="66" y="51"/>
                    </a:lnTo>
                    <a:lnTo>
                      <a:pt x="70" y="55"/>
                    </a:lnTo>
                    <a:lnTo>
                      <a:pt x="74" y="59"/>
                    </a:lnTo>
                    <a:lnTo>
                      <a:pt x="77" y="62"/>
                    </a:lnTo>
                    <a:lnTo>
                      <a:pt x="79" y="66"/>
                    </a:lnTo>
                    <a:lnTo>
                      <a:pt x="81" y="70"/>
                    </a:lnTo>
                    <a:lnTo>
                      <a:pt x="81" y="75"/>
                    </a:lnTo>
                    <a:lnTo>
                      <a:pt x="81" y="79"/>
                    </a:lnTo>
                    <a:lnTo>
                      <a:pt x="80" y="84"/>
                    </a:lnTo>
                    <a:lnTo>
                      <a:pt x="78" y="89"/>
                    </a:lnTo>
                    <a:lnTo>
                      <a:pt x="74" y="93"/>
                    </a:lnTo>
                    <a:lnTo>
                      <a:pt x="69" y="97"/>
                    </a:lnTo>
                    <a:lnTo>
                      <a:pt x="63" y="100"/>
                    </a:lnTo>
                    <a:lnTo>
                      <a:pt x="55" y="102"/>
                    </a:lnTo>
                    <a:lnTo>
                      <a:pt x="46" y="103"/>
                    </a:lnTo>
                    <a:lnTo>
                      <a:pt x="36" y="104"/>
                    </a:lnTo>
                    <a:lnTo>
                      <a:pt x="0" y="104"/>
                    </a:lnTo>
                    <a:lnTo>
                      <a:pt x="4" y="87"/>
                    </a:lnTo>
                    <a:lnTo>
                      <a:pt x="33" y="87"/>
                    </a:lnTo>
                    <a:lnTo>
                      <a:pt x="36" y="87"/>
                    </a:lnTo>
                    <a:lnTo>
                      <a:pt x="40" y="87"/>
                    </a:lnTo>
                    <a:lnTo>
                      <a:pt x="43" y="87"/>
                    </a:lnTo>
                    <a:lnTo>
                      <a:pt x="46" y="86"/>
                    </a:lnTo>
                    <a:lnTo>
                      <a:pt x="49" y="86"/>
                    </a:lnTo>
                    <a:lnTo>
                      <a:pt x="51" y="84"/>
                    </a:lnTo>
                    <a:lnTo>
                      <a:pt x="53" y="82"/>
                    </a:lnTo>
                    <a:lnTo>
                      <a:pt x="55" y="79"/>
                    </a:lnTo>
                    <a:lnTo>
                      <a:pt x="55" y="76"/>
                    </a:lnTo>
                    <a:lnTo>
                      <a:pt x="54" y="73"/>
                    </a:lnTo>
                    <a:lnTo>
                      <a:pt x="52" y="71"/>
                    </a:lnTo>
                    <a:lnTo>
                      <a:pt x="50" y="68"/>
                    </a:lnTo>
                    <a:lnTo>
                      <a:pt x="47" y="65"/>
                    </a:lnTo>
                    <a:lnTo>
                      <a:pt x="43" y="62"/>
                    </a:lnTo>
                    <a:lnTo>
                      <a:pt x="40" y="59"/>
                    </a:lnTo>
                    <a:lnTo>
                      <a:pt x="36" y="55"/>
                    </a:lnTo>
                    <a:lnTo>
                      <a:pt x="32" y="52"/>
                    </a:lnTo>
                    <a:lnTo>
                      <a:pt x="28" y="49"/>
                    </a:lnTo>
                    <a:lnTo>
                      <a:pt x="25" y="45"/>
                    </a:lnTo>
                    <a:lnTo>
                      <a:pt x="22" y="41"/>
                    </a:lnTo>
                    <a:lnTo>
                      <a:pt x="19" y="37"/>
                    </a:lnTo>
                    <a:lnTo>
                      <a:pt x="17" y="33"/>
                    </a:lnTo>
                    <a:lnTo>
                      <a:pt x="16" y="29"/>
                    </a:lnTo>
                    <a:lnTo>
                      <a:pt x="17" y="25"/>
                    </a:lnTo>
                    <a:lnTo>
                      <a:pt x="18" y="19"/>
                    </a:lnTo>
                    <a:lnTo>
                      <a:pt x="20" y="14"/>
                    </a:lnTo>
                    <a:lnTo>
                      <a:pt x="24" y="10"/>
                    </a:lnTo>
                    <a:lnTo>
                      <a:pt x="29" y="7"/>
                    </a:lnTo>
                    <a:lnTo>
                      <a:pt x="35" y="4"/>
                    </a:lnTo>
                    <a:lnTo>
                      <a:pt x="42" y="2"/>
                    </a:lnTo>
                    <a:lnTo>
                      <a:pt x="50" y="1"/>
                    </a:lnTo>
                    <a:lnTo>
                      <a:pt x="60" y="0"/>
                    </a:lnTo>
                    <a:lnTo>
                      <a:pt x="61" y="0"/>
                    </a:lnTo>
                    <a:lnTo>
                      <a:pt x="65" y="0"/>
                    </a:lnTo>
                    <a:lnTo>
                      <a:pt x="70" y="0"/>
                    </a:lnTo>
                    <a:lnTo>
                      <a:pt x="76" y="0"/>
                    </a:lnTo>
                    <a:lnTo>
                      <a:pt x="82" y="0"/>
                    </a:lnTo>
                    <a:lnTo>
                      <a:pt x="87" y="0"/>
                    </a:lnTo>
                    <a:lnTo>
                      <a:pt x="91" y="0"/>
                    </a:lnTo>
                    <a:lnTo>
                      <a:pt x="92" y="0"/>
                    </a:lnTo>
                    <a:lnTo>
                      <a:pt x="88" y="1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32" name="Freeform 30"/>
              <p:cNvSpPr>
                <a:spLocks/>
              </p:cNvSpPr>
              <p:nvPr/>
            </p:nvSpPr>
            <p:spPr bwMode="auto">
              <a:xfrm>
                <a:off x="1219" y="575"/>
                <a:ext cx="92" cy="104"/>
              </a:xfrm>
              <a:custGeom>
                <a:avLst/>
                <a:gdLst>
                  <a:gd name="T0" fmla="*/ 87 w 92"/>
                  <a:gd name="T1" fmla="*/ 17 h 105"/>
                  <a:gd name="T2" fmla="*/ 55 w 92"/>
                  <a:gd name="T3" fmla="*/ 17 h 105"/>
                  <a:gd name="T4" fmla="*/ 37 w 92"/>
                  <a:gd name="T5" fmla="*/ 72 h 105"/>
                  <a:gd name="T6" fmla="*/ 14 w 92"/>
                  <a:gd name="T7" fmla="*/ 72 h 105"/>
                  <a:gd name="T8" fmla="*/ 32 w 92"/>
                  <a:gd name="T9" fmla="*/ 17 h 105"/>
                  <a:gd name="T10" fmla="*/ 0 w 92"/>
                  <a:gd name="T11" fmla="*/ 17 h 105"/>
                  <a:gd name="T12" fmla="*/ 4 w 92"/>
                  <a:gd name="T13" fmla="*/ 0 h 105"/>
                  <a:gd name="T14" fmla="*/ 91 w 92"/>
                  <a:gd name="T15" fmla="*/ 0 h 105"/>
                  <a:gd name="T16" fmla="*/ 87 w 92"/>
                  <a:gd name="T17" fmla="*/ 17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 h="105">
                    <a:moveTo>
                      <a:pt x="87" y="17"/>
                    </a:moveTo>
                    <a:lnTo>
                      <a:pt x="55" y="17"/>
                    </a:lnTo>
                    <a:lnTo>
                      <a:pt x="37" y="104"/>
                    </a:lnTo>
                    <a:lnTo>
                      <a:pt x="14" y="104"/>
                    </a:lnTo>
                    <a:lnTo>
                      <a:pt x="32" y="17"/>
                    </a:lnTo>
                    <a:lnTo>
                      <a:pt x="0" y="17"/>
                    </a:lnTo>
                    <a:lnTo>
                      <a:pt x="4" y="0"/>
                    </a:lnTo>
                    <a:lnTo>
                      <a:pt x="91" y="0"/>
                    </a:lnTo>
                    <a:lnTo>
                      <a:pt x="87" y="1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33" name="Freeform 31"/>
              <p:cNvSpPr>
                <a:spLocks/>
              </p:cNvSpPr>
              <p:nvPr/>
            </p:nvSpPr>
            <p:spPr bwMode="auto">
              <a:xfrm>
                <a:off x="1276" y="575"/>
                <a:ext cx="107" cy="104"/>
              </a:xfrm>
              <a:custGeom>
                <a:avLst/>
                <a:gdLst>
                  <a:gd name="T0" fmla="*/ 37 w 107"/>
                  <a:gd name="T1" fmla="*/ 72 h 105"/>
                  <a:gd name="T2" fmla="*/ 46 w 107"/>
                  <a:gd name="T3" fmla="*/ 55 h 105"/>
                  <a:gd name="T4" fmla="*/ 80 w 107"/>
                  <a:gd name="T5" fmla="*/ 55 h 105"/>
                  <a:gd name="T6" fmla="*/ 70 w 107"/>
                  <a:gd name="T7" fmla="*/ 21 h 105"/>
                  <a:gd name="T8" fmla="*/ 24 w 107"/>
                  <a:gd name="T9" fmla="*/ 72 h 105"/>
                  <a:gd name="T10" fmla="*/ 0 w 107"/>
                  <a:gd name="T11" fmla="*/ 72 h 105"/>
                  <a:gd name="T12" fmla="*/ 61 w 107"/>
                  <a:gd name="T13" fmla="*/ 0 h 105"/>
                  <a:gd name="T14" fmla="*/ 89 w 107"/>
                  <a:gd name="T15" fmla="*/ 0 h 105"/>
                  <a:gd name="T16" fmla="*/ 106 w 107"/>
                  <a:gd name="T17" fmla="*/ 72 h 105"/>
                  <a:gd name="T18" fmla="*/ 37 w 107"/>
                  <a:gd name="T19" fmla="*/ 72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 h="105">
                    <a:moveTo>
                      <a:pt x="37" y="104"/>
                    </a:moveTo>
                    <a:lnTo>
                      <a:pt x="46" y="87"/>
                    </a:lnTo>
                    <a:lnTo>
                      <a:pt x="80" y="87"/>
                    </a:lnTo>
                    <a:lnTo>
                      <a:pt x="70" y="21"/>
                    </a:lnTo>
                    <a:lnTo>
                      <a:pt x="24" y="104"/>
                    </a:lnTo>
                    <a:lnTo>
                      <a:pt x="0" y="104"/>
                    </a:lnTo>
                    <a:lnTo>
                      <a:pt x="61" y="0"/>
                    </a:lnTo>
                    <a:lnTo>
                      <a:pt x="89" y="0"/>
                    </a:lnTo>
                    <a:lnTo>
                      <a:pt x="106" y="104"/>
                    </a:lnTo>
                    <a:lnTo>
                      <a:pt x="37" y="10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34" name="Freeform 32"/>
              <p:cNvSpPr>
                <a:spLocks/>
              </p:cNvSpPr>
              <p:nvPr/>
            </p:nvSpPr>
            <p:spPr bwMode="auto">
              <a:xfrm>
                <a:off x="1396" y="575"/>
                <a:ext cx="76" cy="104"/>
              </a:xfrm>
              <a:custGeom>
                <a:avLst/>
                <a:gdLst>
                  <a:gd name="T0" fmla="*/ 71 w 76"/>
                  <a:gd name="T1" fmla="*/ 72 h 105"/>
                  <a:gd name="T2" fmla="*/ 0 w 76"/>
                  <a:gd name="T3" fmla="*/ 72 h 105"/>
                  <a:gd name="T4" fmla="*/ 22 w 76"/>
                  <a:gd name="T5" fmla="*/ 0 h 105"/>
                  <a:gd name="T6" fmla="*/ 46 w 76"/>
                  <a:gd name="T7" fmla="*/ 0 h 105"/>
                  <a:gd name="T8" fmla="*/ 27 w 76"/>
                  <a:gd name="T9" fmla="*/ 55 h 105"/>
                  <a:gd name="T10" fmla="*/ 75 w 76"/>
                  <a:gd name="T11" fmla="*/ 55 h 105"/>
                  <a:gd name="T12" fmla="*/ 71 w 76"/>
                  <a:gd name="T13" fmla="*/ 72 h 10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05">
                    <a:moveTo>
                      <a:pt x="71" y="104"/>
                    </a:moveTo>
                    <a:lnTo>
                      <a:pt x="0" y="104"/>
                    </a:lnTo>
                    <a:lnTo>
                      <a:pt x="22" y="0"/>
                    </a:lnTo>
                    <a:lnTo>
                      <a:pt x="46" y="0"/>
                    </a:lnTo>
                    <a:lnTo>
                      <a:pt x="27" y="87"/>
                    </a:lnTo>
                    <a:lnTo>
                      <a:pt x="75" y="87"/>
                    </a:lnTo>
                    <a:lnTo>
                      <a:pt x="71" y="10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35" name="Freeform 33"/>
              <p:cNvSpPr>
                <a:spLocks/>
              </p:cNvSpPr>
              <p:nvPr/>
            </p:nvSpPr>
            <p:spPr bwMode="auto">
              <a:xfrm>
                <a:off x="1510" y="575"/>
                <a:ext cx="92" cy="104"/>
              </a:xfrm>
              <a:custGeom>
                <a:avLst/>
                <a:gdLst>
                  <a:gd name="T0" fmla="*/ 55 w 93"/>
                  <a:gd name="T1" fmla="*/ 17 h 105"/>
                  <a:gd name="T2" fmla="*/ 50 w 93"/>
                  <a:gd name="T3" fmla="*/ 17 h 105"/>
                  <a:gd name="T4" fmla="*/ 46 w 93"/>
                  <a:gd name="T5" fmla="*/ 17 h 105"/>
                  <a:gd name="T6" fmla="*/ 46 w 93"/>
                  <a:gd name="T7" fmla="*/ 17 h 105"/>
                  <a:gd name="T8" fmla="*/ 46 w 93"/>
                  <a:gd name="T9" fmla="*/ 17 h 105"/>
                  <a:gd name="T10" fmla="*/ 46 w 93"/>
                  <a:gd name="T11" fmla="*/ 18 h 105"/>
                  <a:gd name="T12" fmla="*/ 46 w 93"/>
                  <a:gd name="T13" fmla="*/ 20 h 105"/>
                  <a:gd name="T14" fmla="*/ 44 w 93"/>
                  <a:gd name="T15" fmla="*/ 22 h 105"/>
                  <a:gd name="T16" fmla="*/ 43 w 93"/>
                  <a:gd name="T17" fmla="*/ 27 h 105"/>
                  <a:gd name="T18" fmla="*/ 45 w 93"/>
                  <a:gd name="T19" fmla="*/ 33 h 105"/>
                  <a:gd name="T20" fmla="*/ 46 w 93"/>
                  <a:gd name="T21" fmla="*/ 39 h 105"/>
                  <a:gd name="T22" fmla="*/ 46 w 93"/>
                  <a:gd name="T23" fmla="*/ 45 h 105"/>
                  <a:gd name="T24" fmla="*/ 46 w 93"/>
                  <a:gd name="T25" fmla="*/ 51 h 105"/>
                  <a:gd name="T26" fmla="*/ 46 w 93"/>
                  <a:gd name="T27" fmla="*/ 52 h 105"/>
                  <a:gd name="T28" fmla="*/ 47 w 93"/>
                  <a:gd name="T29" fmla="*/ 52 h 105"/>
                  <a:gd name="T30" fmla="*/ 50 w 93"/>
                  <a:gd name="T31" fmla="*/ 52 h 105"/>
                  <a:gd name="T32" fmla="*/ 48 w 93"/>
                  <a:gd name="T33" fmla="*/ 52 h 105"/>
                  <a:gd name="T34" fmla="*/ 46 w 93"/>
                  <a:gd name="T35" fmla="*/ 61 h 105"/>
                  <a:gd name="T36" fmla="*/ 46 w 93"/>
                  <a:gd name="T37" fmla="*/ 68 h 105"/>
                  <a:gd name="T38" fmla="*/ 46 w 93"/>
                  <a:gd name="T39" fmla="*/ 71 h 105"/>
                  <a:gd name="T40" fmla="*/ 0 w 93"/>
                  <a:gd name="T41" fmla="*/ 72 h 105"/>
                  <a:gd name="T42" fmla="*/ 33 w 93"/>
                  <a:gd name="T43" fmla="*/ 55 h 105"/>
                  <a:gd name="T44" fmla="*/ 40 w 93"/>
                  <a:gd name="T45" fmla="*/ 55 h 105"/>
                  <a:gd name="T46" fmla="*/ 46 w 93"/>
                  <a:gd name="T47" fmla="*/ 54 h 105"/>
                  <a:gd name="T48" fmla="*/ 46 w 93"/>
                  <a:gd name="T49" fmla="*/ 52 h 105"/>
                  <a:gd name="T50" fmla="*/ 46 w 93"/>
                  <a:gd name="T51" fmla="*/ 52 h 105"/>
                  <a:gd name="T52" fmla="*/ 46 w 93"/>
                  <a:gd name="T53" fmla="*/ 52 h 105"/>
                  <a:gd name="T54" fmla="*/ 46 w 93"/>
                  <a:gd name="T55" fmla="*/ 52 h 105"/>
                  <a:gd name="T56" fmla="*/ 43 w 93"/>
                  <a:gd name="T57" fmla="*/ 52 h 105"/>
                  <a:gd name="T58" fmla="*/ 36 w 93"/>
                  <a:gd name="T59" fmla="*/ 52 h 105"/>
                  <a:gd name="T60" fmla="*/ 28 w 93"/>
                  <a:gd name="T61" fmla="*/ 49 h 105"/>
                  <a:gd name="T62" fmla="*/ 22 w 93"/>
                  <a:gd name="T63" fmla="*/ 41 h 105"/>
                  <a:gd name="T64" fmla="*/ 17 w 93"/>
                  <a:gd name="T65" fmla="*/ 33 h 105"/>
                  <a:gd name="T66" fmla="*/ 16 w 93"/>
                  <a:gd name="T67" fmla="*/ 25 h 105"/>
                  <a:gd name="T68" fmla="*/ 20 w 93"/>
                  <a:gd name="T69" fmla="*/ 14 h 105"/>
                  <a:gd name="T70" fmla="*/ 28 w 93"/>
                  <a:gd name="T71" fmla="*/ 7 h 105"/>
                  <a:gd name="T72" fmla="*/ 42 w 93"/>
                  <a:gd name="T73" fmla="*/ 2 h 105"/>
                  <a:gd name="T74" fmla="*/ 46 w 93"/>
                  <a:gd name="T75" fmla="*/ 0 h 105"/>
                  <a:gd name="T76" fmla="*/ 46 w 93"/>
                  <a:gd name="T77" fmla="*/ 0 h 105"/>
                  <a:gd name="T78" fmla="*/ 46 w 93"/>
                  <a:gd name="T79" fmla="*/ 0 h 105"/>
                  <a:gd name="T80" fmla="*/ 55 w 93"/>
                  <a:gd name="T81" fmla="*/ 0 h 105"/>
                  <a:gd name="T82" fmla="*/ 60 w 93"/>
                  <a:gd name="T83" fmla="*/ 0 h 10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3" h="105">
                    <a:moveTo>
                      <a:pt x="88" y="17"/>
                    </a:moveTo>
                    <a:lnTo>
                      <a:pt x="87" y="17"/>
                    </a:lnTo>
                    <a:lnTo>
                      <a:pt x="85" y="17"/>
                    </a:lnTo>
                    <a:lnTo>
                      <a:pt x="82" y="17"/>
                    </a:lnTo>
                    <a:lnTo>
                      <a:pt x="79" y="17"/>
                    </a:lnTo>
                    <a:lnTo>
                      <a:pt x="75" y="17"/>
                    </a:lnTo>
                    <a:lnTo>
                      <a:pt x="70" y="17"/>
                    </a:lnTo>
                    <a:lnTo>
                      <a:pt x="66" y="17"/>
                    </a:lnTo>
                    <a:lnTo>
                      <a:pt x="63" y="17"/>
                    </a:lnTo>
                    <a:lnTo>
                      <a:pt x="58" y="17"/>
                    </a:lnTo>
                    <a:lnTo>
                      <a:pt x="54" y="17"/>
                    </a:lnTo>
                    <a:lnTo>
                      <a:pt x="51" y="18"/>
                    </a:lnTo>
                    <a:lnTo>
                      <a:pt x="49" y="19"/>
                    </a:lnTo>
                    <a:lnTo>
                      <a:pt x="46" y="20"/>
                    </a:lnTo>
                    <a:lnTo>
                      <a:pt x="45" y="21"/>
                    </a:lnTo>
                    <a:lnTo>
                      <a:pt x="44" y="22"/>
                    </a:lnTo>
                    <a:lnTo>
                      <a:pt x="43" y="24"/>
                    </a:lnTo>
                    <a:lnTo>
                      <a:pt x="43" y="27"/>
                    </a:lnTo>
                    <a:lnTo>
                      <a:pt x="44" y="30"/>
                    </a:lnTo>
                    <a:lnTo>
                      <a:pt x="45" y="33"/>
                    </a:lnTo>
                    <a:lnTo>
                      <a:pt x="48" y="36"/>
                    </a:lnTo>
                    <a:lnTo>
                      <a:pt x="51" y="39"/>
                    </a:lnTo>
                    <a:lnTo>
                      <a:pt x="54" y="42"/>
                    </a:lnTo>
                    <a:lnTo>
                      <a:pt x="58" y="45"/>
                    </a:lnTo>
                    <a:lnTo>
                      <a:pt x="62" y="49"/>
                    </a:lnTo>
                    <a:lnTo>
                      <a:pt x="66" y="51"/>
                    </a:lnTo>
                    <a:lnTo>
                      <a:pt x="70" y="55"/>
                    </a:lnTo>
                    <a:lnTo>
                      <a:pt x="74" y="59"/>
                    </a:lnTo>
                    <a:lnTo>
                      <a:pt x="77" y="62"/>
                    </a:lnTo>
                    <a:lnTo>
                      <a:pt x="79" y="66"/>
                    </a:lnTo>
                    <a:lnTo>
                      <a:pt x="81" y="70"/>
                    </a:lnTo>
                    <a:lnTo>
                      <a:pt x="82" y="75"/>
                    </a:lnTo>
                    <a:lnTo>
                      <a:pt x="81" y="79"/>
                    </a:lnTo>
                    <a:lnTo>
                      <a:pt x="80" y="84"/>
                    </a:lnTo>
                    <a:lnTo>
                      <a:pt x="78" y="89"/>
                    </a:lnTo>
                    <a:lnTo>
                      <a:pt x="74" y="93"/>
                    </a:lnTo>
                    <a:lnTo>
                      <a:pt x="69" y="97"/>
                    </a:lnTo>
                    <a:lnTo>
                      <a:pt x="63" y="100"/>
                    </a:lnTo>
                    <a:lnTo>
                      <a:pt x="56" y="102"/>
                    </a:lnTo>
                    <a:lnTo>
                      <a:pt x="47" y="103"/>
                    </a:lnTo>
                    <a:lnTo>
                      <a:pt x="36" y="104"/>
                    </a:lnTo>
                    <a:lnTo>
                      <a:pt x="0" y="104"/>
                    </a:lnTo>
                    <a:lnTo>
                      <a:pt x="4" y="87"/>
                    </a:lnTo>
                    <a:lnTo>
                      <a:pt x="33" y="87"/>
                    </a:lnTo>
                    <a:lnTo>
                      <a:pt x="36" y="87"/>
                    </a:lnTo>
                    <a:lnTo>
                      <a:pt x="40" y="87"/>
                    </a:lnTo>
                    <a:lnTo>
                      <a:pt x="43" y="87"/>
                    </a:lnTo>
                    <a:lnTo>
                      <a:pt x="47" y="86"/>
                    </a:lnTo>
                    <a:lnTo>
                      <a:pt x="49" y="86"/>
                    </a:lnTo>
                    <a:lnTo>
                      <a:pt x="52" y="84"/>
                    </a:lnTo>
                    <a:lnTo>
                      <a:pt x="54" y="82"/>
                    </a:lnTo>
                    <a:lnTo>
                      <a:pt x="55" y="79"/>
                    </a:lnTo>
                    <a:lnTo>
                      <a:pt x="55" y="76"/>
                    </a:lnTo>
                    <a:lnTo>
                      <a:pt x="54" y="73"/>
                    </a:lnTo>
                    <a:lnTo>
                      <a:pt x="52" y="71"/>
                    </a:lnTo>
                    <a:lnTo>
                      <a:pt x="50" y="68"/>
                    </a:lnTo>
                    <a:lnTo>
                      <a:pt x="47" y="65"/>
                    </a:lnTo>
                    <a:lnTo>
                      <a:pt x="43" y="62"/>
                    </a:lnTo>
                    <a:lnTo>
                      <a:pt x="40" y="59"/>
                    </a:lnTo>
                    <a:lnTo>
                      <a:pt x="36" y="55"/>
                    </a:lnTo>
                    <a:lnTo>
                      <a:pt x="32" y="52"/>
                    </a:lnTo>
                    <a:lnTo>
                      <a:pt x="28" y="49"/>
                    </a:lnTo>
                    <a:lnTo>
                      <a:pt x="24" y="45"/>
                    </a:lnTo>
                    <a:lnTo>
                      <a:pt x="22" y="41"/>
                    </a:lnTo>
                    <a:lnTo>
                      <a:pt x="19" y="37"/>
                    </a:lnTo>
                    <a:lnTo>
                      <a:pt x="17" y="33"/>
                    </a:lnTo>
                    <a:lnTo>
                      <a:pt x="16" y="29"/>
                    </a:lnTo>
                    <a:lnTo>
                      <a:pt x="16" y="25"/>
                    </a:lnTo>
                    <a:lnTo>
                      <a:pt x="18" y="19"/>
                    </a:lnTo>
                    <a:lnTo>
                      <a:pt x="20" y="14"/>
                    </a:lnTo>
                    <a:lnTo>
                      <a:pt x="24" y="10"/>
                    </a:lnTo>
                    <a:lnTo>
                      <a:pt x="28" y="7"/>
                    </a:lnTo>
                    <a:lnTo>
                      <a:pt x="34" y="4"/>
                    </a:lnTo>
                    <a:lnTo>
                      <a:pt x="42" y="2"/>
                    </a:lnTo>
                    <a:lnTo>
                      <a:pt x="50" y="1"/>
                    </a:lnTo>
                    <a:lnTo>
                      <a:pt x="60" y="0"/>
                    </a:lnTo>
                    <a:lnTo>
                      <a:pt x="62" y="0"/>
                    </a:lnTo>
                    <a:lnTo>
                      <a:pt x="65" y="0"/>
                    </a:lnTo>
                    <a:lnTo>
                      <a:pt x="70" y="0"/>
                    </a:lnTo>
                    <a:lnTo>
                      <a:pt x="76" y="0"/>
                    </a:lnTo>
                    <a:lnTo>
                      <a:pt x="82" y="0"/>
                    </a:lnTo>
                    <a:lnTo>
                      <a:pt x="87" y="0"/>
                    </a:lnTo>
                    <a:lnTo>
                      <a:pt x="91" y="0"/>
                    </a:lnTo>
                    <a:lnTo>
                      <a:pt x="92" y="0"/>
                    </a:lnTo>
                    <a:lnTo>
                      <a:pt x="88" y="1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36" name="Freeform 34"/>
              <p:cNvSpPr>
                <a:spLocks/>
              </p:cNvSpPr>
              <p:nvPr/>
            </p:nvSpPr>
            <p:spPr bwMode="auto">
              <a:xfrm>
                <a:off x="1600" y="575"/>
                <a:ext cx="100" cy="104"/>
              </a:xfrm>
              <a:custGeom>
                <a:avLst/>
                <a:gdLst>
                  <a:gd name="T0" fmla="*/ 96 w 100"/>
                  <a:gd name="T1" fmla="*/ 17 h 105"/>
                  <a:gd name="T2" fmla="*/ 42 w 100"/>
                  <a:gd name="T3" fmla="*/ 17 h 105"/>
                  <a:gd name="T4" fmla="*/ 37 w 100"/>
                  <a:gd name="T5" fmla="*/ 44 h 105"/>
                  <a:gd name="T6" fmla="*/ 83 w 100"/>
                  <a:gd name="T7" fmla="*/ 44 h 105"/>
                  <a:gd name="T8" fmla="*/ 80 w 100"/>
                  <a:gd name="T9" fmla="*/ 52 h 105"/>
                  <a:gd name="T10" fmla="*/ 33 w 100"/>
                  <a:gd name="T11" fmla="*/ 52 h 105"/>
                  <a:gd name="T12" fmla="*/ 27 w 100"/>
                  <a:gd name="T13" fmla="*/ 55 h 105"/>
                  <a:gd name="T14" fmla="*/ 80 w 100"/>
                  <a:gd name="T15" fmla="*/ 55 h 105"/>
                  <a:gd name="T16" fmla="*/ 77 w 100"/>
                  <a:gd name="T17" fmla="*/ 72 h 105"/>
                  <a:gd name="T18" fmla="*/ 0 w 100"/>
                  <a:gd name="T19" fmla="*/ 72 h 105"/>
                  <a:gd name="T20" fmla="*/ 23 w 100"/>
                  <a:gd name="T21" fmla="*/ 0 h 105"/>
                  <a:gd name="T22" fmla="*/ 99 w 100"/>
                  <a:gd name="T23" fmla="*/ 0 h 105"/>
                  <a:gd name="T24" fmla="*/ 96 w 100"/>
                  <a:gd name="T25" fmla="*/ 17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 h="105">
                    <a:moveTo>
                      <a:pt x="96" y="17"/>
                    </a:moveTo>
                    <a:lnTo>
                      <a:pt x="42" y="17"/>
                    </a:lnTo>
                    <a:lnTo>
                      <a:pt x="37" y="44"/>
                    </a:lnTo>
                    <a:lnTo>
                      <a:pt x="83" y="44"/>
                    </a:lnTo>
                    <a:lnTo>
                      <a:pt x="80" y="59"/>
                    </a:lnTo>
                    <a:lnTo>
                      <a:pt x="33" y="59"/>
                    </a:lnTo>
                    <a:lnTo>
                      <a:pt x="27" y="87"/>
                    </a:lnTo>
                    <a:lnTo>
                      <a:pt x="80" y="87"/>
                    </a:lnTo>
                    <a:lnTo>
                      <a:pt x="77" y="104"/>
                    </a:lnTo>
                    <a:lnTo>
                      <a:pt x="0" y="104"/>
                    </a:lnTo>
                    <a:lnTo>
                      <a:pt x="23" y="0"/>
                    </a:lnTo>
                    <a:lnTo>
                      <a:pt x="99" y="0"/>
                    </a:lnTo>
                    <a:lnTo>
                      <a:pt x="96" y="1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37" name="Freeform 35"/>
              <p:cNvSpPr>
                <a:spLocks/>
              </p:cNvSpPr>
              <p:nvPr/>
            </p:nvSpPr>
            <p:spPr bwMode="auto">
              <a:xfrm>
                <a:off x="1696" y="575"/>
                <a:ext cx="100" cy="104"/>
              </a:xfrm>
              <a:custGeom>
                <a:avLst/>
                <a:gdLst>
                  <a:gd name="T0" fmla="*/ 69 w 100"/>
                  <a:gd name="T1" fmla="*/ 52 h 105"/>
                  <a:gd name="T2" fmla="*/ 86 w 100"/>
                  <a:gd name="T3" fmla="*/ 72 h 105"/>
                  <a:gd name="T4" fmla="*/ 61 w 100"/>
                  <a:gd name="T5" fmla="*/ 72 h 105"/>
                  <a:gd name="T6" fmla="*/ 41 w 100"/>
                  <a:gd name="T7" fmla="*/ 47 h 105"/>
                  <a:gd name="T8" fmla="*/ 43 w 100"/>
                  <a:gd name="T9" fmla="*/ 47 h 105"/>
                  <a:gd name="T10" fmla="*/ 44 w 100"/>
                  <a:gd name="T11" fmla="*/ 47 h 105"/>
                  <a:gd name="T12" fmla="*/ 45 w 100"/>
                  <a:gd name="T13" fmla="*/ 47 h 105"/>
                  <a:gd name="T14" fmla="*/ 46 w 100"/>
                  <a:gd name="T15" fmla="*/ 47 h 105"/>
                  <a:gd name="T16" fmla="*/ 47 w 100"/>
                  <a:gd name="T17" fmla="*/ 47 h 105"/>
                  <a:gd name="T18" fmla="*/ 48 w 100"/>
                  <a:gd name="T19" fmla="*/ 47 h 105"/>
                  <a:gd name="T20" fmla="*/ 50 w 100"/>
                  <a:gd name="T21" fmla="*/ 47 h 105"/>
                  <a:gd name="T22" fmla="*/ 50 w 100"/>
                  <a:gd name="T23" fmla="*/ 47 h 105"/>
                  <a:gd name="T24" fmla="*/ 55 w 100"/>
                  <a:gd name="T25" fmla="*/ 47 h 105"/>
                  <a:gd name="T26" fmla="*/ 59 w 100"/>
                  <a:gd name="T27" fmla="*/ 46 h 105"/>
                  <a:gd name="T28" fmla="*/ 63 w 100"/>
                  <a:gd name="T29" fmla="*/ 45 h 105"/>
                  <a:gd name="T30" fmla="*/ 66 w 100"/>
                  <a:gd name="T31" fmla="*/ 43 h 105"/>
                  <a:gd name="T32" fmla="*/ 70 w 100"/>
                  <a:gd name="T33" fmla="*/ 41 h 105"/>
                  <a:gd name="T34" fmla="*/ 72 w 100"/>
                  <a:gd name="T35" fmla="*/ 38 h 105"/>
                  <a:gd name="T36" fmla="*/ 74 w 100"/>
                  <a:gd name="T37" fmla="*/ 34 h 105"/>
                  <a:gd name="T38" fmla="*/ 75 w 100"/>
                  <a:gd name="T39" fmla="*/ 30 h 105"/>
                  <a:gd name="T40" fmla="*/ 76 w 100"/>
                  <a:gd name="T41" fmla="*/ 27 h 105"/>
                  <a:gd name="T42" fmla="*/ 76 w 100"/>
                  <a:gd name="T43" fmla="*/ 25 h 105"/>
                  <a:gd name="T44" fmla="*/ 75 w 100"/>
                  <a:gd name="T45" fmla="*/ 23 h 105"/>
                  <a:gd name="T46" fmla="*/ 75 w 100"/>
                  <a:gd name="T47" fmla="*/ 21 h 105"/>
                  <a:gd name="T48" fmla="*/ 73 w 100"/>
                  <a:gd name="T49" fmla="*/ 19 h 105"/>
                  <a:gd name="T50" fmla="*/ 71 w 100"/>
                  <a:gd name="T51" fmla="*/ 17 h 105"/>
                  <a:gd name="T52" fmla="*/ 67 w 100"/>
                  <a:gd name="T53" fmla="*/ 17 h 105"/>
                  <a:gd name="T54" fmla="*/ 63 w 100"/>
                  <a:gd name="T55" fmla="*/ 16 h 105"/>
                  <a:gd name="T56" fmla="*/ 42 w 100"/>
                  <a:gd name="T57" fmla="*/ 16 h 105"/>
                  <a:gd name="T58" fmla="*/ 23 w 100"/>
                  <a:gd name="T59" fmla="*/ 72 h 105"/>
                  <a:gd name="T60" fmla="*/ 0 w 100"/>
                  <a:gd name="T61" fmla="*/ 72 h 105"/>
                  <a:gd name="T62" fmla="*/ 22 w 100"/>
                  <a:gd name="T63" fmla="*/ 0 h 105"/>
                  <a:gd name="T64" fmla="*/ 71 w 100"/>
                  <a:gd name="T65" fmla="*/ 0 h 105"/>
                  <a:gd name="T66" fmla="*/ 78 w 100"/>
                  <a:gd name="T67" fmla="*/ 1 h 105"/>
                  <a:gd name="T68" fmla="*/ 85 w 100"/>
                  <a:gd name="T69" fmla="*/ 2 h 105"/>
                  <a:gd name="T70" fmla="*/ 90 w 100"/>
                  <a:gd name="T71" fmla="*/ 4 h 105"/>
                  <a:gd name="T72" fmla="*/ 93 w 100"/>
                  <a:gd name="T73" fmla="*/ 7 h 105"/>
                  <a:gd name="T74" fmla="*/ 96 w 100"/>
                  <a:gd name="T75" fmla="*/ 11 h 105"/>
                  <a:gd name="T76" fmla="*/ 98 w 100"/>
                  <a:gd name="T77" fmla="*/ 15 h 105"/>
                  <a:gd name="T78" fmla="*/ 99 w 100"/>
                  <a:gd name="T79" fmla="*/ 21 h 105"/>
                  <a:gd name="T80" fmla="*/ 99 w 100"/>
                  <a:gd name="T81" fmla="*/ 26 h 105"/>
                  <a:gd name="T82" fmla="*/ 98 w 100"/>
                  <a:gd name="T83" fmla="*/ 34 h 105"/>
                  <a:gd name="T84" fmla="*/ 95 w 100"/>
                  <a:gd name="T85" fmla="*/ 40 h 105"/>
                  <a:gd name="T86" fmla="*/ 93 w 100"/>
                  <a:gd name="T87" fmla="*/ 45 h 105"/>
                  <a:gd name="T88" fmla="*/ 89 w 100"/>
                  <a:gd name="T89" fmla="*/ 49 h 105"/>
                  <a:gd name="T90" fmla="*/ 85 w 100"/>
                  <a:gd name="T91" fmla="*/ 52 h 105"/>
                  <a:gd name="T92" fmla="*/ 79 w 100"/>
                  <a:gd name="T93" fmla="*/ 52 h 105"/>
                  <a:gd name="T94" fmla="*/ 74 w 100"/>
                  <a:gd name="T95" fmla="*/ 52 h 105"/>
                  <a:gd name="T96" fmla="*/ 69 w 100"/>
                  <a:gd name="T97" fmla="*/ 52 h 1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0" h="105">
                    <a:moveTo>
                      <a:pt x="69" y="59"/>
                    </a:moveTo>
                    <a:lnTo>
                      <a:pt x="86" y="104"/>
                    </a:lnTo>
                    <a:lnTo>
                      <a:pt x="61" y="104"/>
                    </a:lnTo>
                    <a:lnTo>
                      <a:pt x="41" y="47"/>
                    </a:lnTo>
                    <a:lnTo>
                      <a:pt x="43" y="47"/>
                    </a:lnTo>
                    <a:lnTo>
                      <a:pt x="44" y="47"/>
                    </a:lnTo>
                    <a:lnTo>
                      <a:pt x="45" y="47"/>
                    </a:lnTo>
                    <a:lnTo>
                      <a:pt x="46" y="47"/>
                    </a:lnTo>
                    <a:lnTo>
                      <a:pt x="47" y="47"/>
                    </a:lnTo>
                    <a:lnTo>
                      <a:pt x="48" y="47"/>
                    </a:lnTo>
                    <a:lnTo>
                      <a:pt x="50" y="47"/>
                    </a:lnTo>
                    <a:lnTo>
                      <a:pt x="55" y="47"/>
                    </a:lnTo>
                    <a:lnTo>
                      <a:pt x="59" y="46"/>
                    </a:lnTo>
                    <a:lnTo>
                      <a:pt x="63" y="45"/>
                    </a:lnTo>
                    <a:lnTo>
                      <a:pt x="66" y="43"/>
                    </a:lnTo>
                    <a:lnTo>
                      <a:pt x="70" y="41"/>
                    </a:lnTo>
                    <a:lnTo>
                      <a:pt x="72" y="38"/>
                    </a:lnTo>
                    <a:lnTo>
                      <a:pt x="74" y="34"/>
                    </a:lnTo>
                    <a:lnTo>
                      <a:pt x="75" y="30"/>
                    </a:lnTo>
                    <a:lnTo>
                      <a:pt x="76" y="27"/>
                    </a:lnTo>
                    <a:lnTo>
                      <a:pt x="76" y="25"/>
                    </a:lnTo>
                    <a:lnTo>
                      <a:pt x="75" y="23"/>
                    </a:lnTo>
                    <a:lnTo>
                      <a:pt x="75" y="21"/>
                    </a:lnTo>
                    <a:lnTo>
                      <a:pt x="73" y="19"/>
                    </a:lnTo>
                    <a:lnTo>
                      <a:pt x="71" y="17"/>
                    </a:lnTo>
                    <a:lnTo>
                      <a:pt x="67" y="17"/>
                    </a:lnTo>
                    <a:lnTo>
                      <a:pt x="63" y="16"/>
                    </a:lnTo>
                    <a:lnTo>
                      <a:pt x="42" y="16"/>
                    </a:lnTo>
                    <a:lnTo>
                      <a:pt x="23" y="104"/>
                    </a:lnTo>
                    <a:lnTo>
                      <a:pt x="0" y="104"/>
                    </a:lnTo>
                    <a:lnTo>
                      <a:pt x="22" y="0"/>
                    </a:lnTo>
                    <a:lnTo>
                      <a:pt x="71" y="0"/>
                    </a:lnTo>
                    <a:lnTo>
                      <a:pt x="78" y="1"/>
                    </a:lnTo>
                    <a:lnTo>
                      <a:pt x="85" y="2"/>
                    </a:lnTo>
                    <a:lnTo>
                      <a:pt x="90" y="4"/>
                    </a:lnTo>
                    <a:lnTo>
                      <a:pt x="93" y="7"/>
                    </a:lnTo>
                    <a:lnTo>
                      <a:pt x="96" y="11"/>
                    </a:lnTo>
                    <a:lnTo>
                      <a:pt x="98" y="15"/>
                    </a:lnTo>
                    <a:lnTo>
                      <a:pt x="99" y="21"/>
                    </a:lnTo>
                    <a:lnTo>
                      <a:pt x="99" y="26"/>
                    </a:lnTo>
                    <a:lnTo>
                      <a:pt x="98" y="34"/>
                    </a:lnTo>
                    <a:lnTo>
                      <a:pt x="95" y="40"/>
                    </a:lnTo>
                    <a:lnTo>
                      <a:pt x="93" y="45"/>
                    </a:lnTo>
                    <a:lnTo>
                      <a:pt x="89" y="49"/>
                    </a:lnTo>
                    <a:lnTo>
                      <a:pt x="85" y="53"/>
                    </a:lnTo>
                    <a:lnTo>
                      <a:pt x="79" y="56"/>
                    </a:lnTo>
                    <a:lnTo>
                      <a:pt x="74" y="58"/>
                    </a:lnTo>
                    <a:lnTo>
                      <a:pt x="69" y="59"/>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38" name="Freeform 36"/>
              <p:cNvSpPr>
                <a:spLocks/>
              </p:cNvSpPr>
              <p:nvPr/>
            </p:nvSpPr>
            <p:spPr bwMode="auto">
              <a:xfrm>
                <a:off x="1810" y="575"/>
                <a:ext cx="104" cy="104"/>
              </a:xfrm>
              <a:custGeom>
                <a:avLst/>
                <a:gdLst>
                  <a:gd name="T0" fmla="*/ 44 w 104"/>
                  <a:gd name="T1" fmla="*/ 72 h 105"/>
                  <a:gd name="T2" fmla="*/ 16 w 104"/>
                  <a:gd name="T3" fmla="*/ 72 h 105"/>
                  <a:gd name="T4" fmla="*/ 0 w 104"/>
                  <a:gd name="T5" fmla="*/ 0 h 105"/>
                  <a:gd name="T6" fmla="*/ 23 w 104"/>
                  <a:gd name="T7" fmla="*/ 0 h 105"/>
                  <a:gd name="T8" fmla="*/ 34 w 104"/>
                  <a:gd name="T9" fmla="*/ 52 h 105"/>
                  <a:gd name="T10" fmla="*/ 80 w 104"/>
                  <a:gd name="T11" fmla="*/ 0 h 105"/>
                  <a:gd name="T12" fmla="*/ 103 w 104"/>
                  <a:gd name="T13" fmla="*/ 0 h 105"/>
                  <a:gd name="T14" fmla="*/ 44 w 104"/>
                  <a:gd name="T15" fmla="*/ 72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 h="105">
                    <a:moveTo>
                      <a:pt x="44" y="104"/>
                    </a:moveTo>
                    <a:lnTo>
                      <a:pt x="16" y="104"/>
                    </a:lnTo>
                    <a:lnTo>
                      <a:pt x="0" y="0"/>
                    </a:lnTo>
                    <a:lnTo>
                      <a:pt x="23" y="0"/>
                    </a:lnTo>
                    <a:lnTo>
                      <a:pt x="34" y="83"/>
                    </a:lnTo>
                    <a:lnTo>
                      <a:pt x="80" y="0"/>
                    </a:lnTo>
                    <a:lnTo>
                      <a:pt x="103" y="0"/>
                    </a:lnTo>
                    <a:lnTo>
                      <a:pt x="44" y="10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39" name="Freeform 37"/>
              <p:cNvSpPr>
                <a:spLocks/>
              </p:cNvSpPr>
              <p:nvPr/>
            </p:nvSpPr>
            <p:spPr bwMode="auto">
              <a:xfrm>
                <a:off x="1907" y="575"/>
                <a:ext cx="46" cy="104"/>
              </a:xfrm>
              <a:custGeom>
                <a:avLst/>
                <a:gdLst>
                  <a:gd name="T0" fmla="*/ 23 w 46"/>
                  <a:gd name="T1" fmla="*/ 72 h 105"/>
                  <a:gd name="T2" fmla="*/ 0 w 46"/>
                  <a:gd name="T3" fmla="*/ 72 h 105"/>
                  <a:gd name="T4" fmla="*/ 22 w 46"/>
                  <a:gd name="T5" fmla="*/ 0 h 105"/>
                  <a:gd name="T6" fmla="*/ 45 w 46"/>
                  <a:gd name="T7" fmla="*/ 0 h 105"/>
                  <a:gd name="T8" fmla="*/ 23 w 46"/>
                  <a:gd name="T9" fmla="*/ 72 h 1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05">
                    <a:moveTo>
                      <a:pt x="23" y="104"/>
                    </a:moveTo>
                    <a:lnTo>
                      <a:pt x="0" y="104"/>
                    </a:lnTo>
                    <a:lnTo>
                      <a:pt x="22" y="0"/>
                    </a:lnTo>
                    <a:lnTo>
                      <a:pt x="45" y="0"/>
                    </a:lnTo>
                    <a:lnTo>
                      <a:pt x="23" y="10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40" name="Freeform 38"/>
              <p:cNvSpPr>
                <a:spLocks/>
              </p:cNvSpPr>
              <p:nvPr/>
            </p:nvSpPr>
            <p:spPr bwMode="auto">
              <a:xfrm>
                <a:off x="1953" y="574"/>
                <a:ext cx="99" cy="109"/>
              </a:xfrm>
              <a:custGeom>
                <a:avLst/>
                <a:gdLst>
                  <a:gd name="T0" fmla="*/ 125 w 98"/>
                  <a:gd name="T1" fmla="*/ 19 h 110"/>
                  <a:gd name="T2" fmla="*/ 119 w 98"/>
                  <a:gd name="T3" fmla="*/ 18 h 110"/>
                  <a:gd name="T4" fmla="*/ 113 w 98"/>
                  <a:gd name="T5" fmla="*/ 17 h 110"/>
                  <a:gd name="T6" fmla="*/ 106 w 98"/>
                  <a:gd name="T7" fmla="*/ 17 h 110"/>
                  <a:gd name="T8" fmla="*/ 94 w 98"/>
                  <a:gd name="T9" fmla="*/ 17 h 110"/>
                  <a:gd name="T10" fmla="*/ 48 w 98"/>
                  <a:gd name="T11" fmla="*/ 22 h 110"/>
                  <a:gd name="T12" fmla="*/ 36 w 98"/>
                  <a:gd name="T13" fmla="*/ 32 h 110"/>
                  <a:gd name="T14" fmla="*/ 28 w 98"/>
                  <a:gd name="T15" fmla="*/ 46 h 110"/>
                  <a:gd name="T16" fmla="*/ 25 w 98"/>
                  <a:gd name="T17" fmla="*/ 55 h 110"/>
                  <a:gd name="T18" fmla="*/ 27 w 98"/>
                  <a:gd name="T19" fmla="*/ 55 h 110"/>
                  <a:gd name="T20" fmla="*/ 34 w 98"/>
                  <a:gd name="T21" fmla="*/ 55 h 110"/>
                  <a:gd name="T22" fmla="*/ 46 w 98"/>
                  <a:gd name="T23" fmla="*/ 60 h 110"/>
                  <a:gd name="T24" fmla="*/ 90 w 98"/>
                  <a:gd name="T25" fmla="*/ 60 h 110"/>
                  <a:gd name="T26" fmla="*/ 97 w 98"/>
                  <a:gd name="T27" fmla="*/ 60 h 110"/>
                  <a:gd name="T28" fmla="*/ 104 w 98"/>
                  <a:gd name="T29" fmla="*/ 58 h 110"/>
                  <a:gd name="T30" fmla="*/ 111 w 98"/>
                  <a:gd name="T31" fmla="*/ 57 h 110"/>
                  <a:gd name="T32" fmla="*/ 109 w 98"/>
                  <a:gd name="T33" fmla="*/ 74 h 110"/>
                  <a:gd name="T34" fmla="*/ 102 w 98"/>
                  <a:gd name="T35" fmla="*/ 76 h 110"/>
                  <a:gd name="T36" fmla="*/ 95 w 98"/>
                  <a:gd name="T37" fmla="*/ 76 h 110"/>
                  <a:gd name="T38" fmla="*/ 89 w 98"/>
                  <a:gd name="T39" fmla="*/ 77 h 110"/>
                  <a:gd name="T40" fmla="*/ 82 w 98"/>
                  <a:gd name="T41" fmla="*/ 77 h 110"/>
                  <a:gd name="T42" fmla="*/ 38 w 98"/>
                  <a:gd name="T43" fmla="*/ 76 h 110"/>
                  <a:gd name="T44" fmla="*/ 28 w 98"/>
                  <a:gd name="T45" fmla="*/ 74 h 110"/>
                  <a:gd name="T46" fmla="*/ 18 w 98"/>
                  <a:gd name="T47" fmla="*/ 70 h 110"/>
                  <a:gd name="T48" fmla="*/ 11 w 98"/>
                  <a:gd name="T49" fmla="*/ 64 h 110"/>
                  <a:gd name="T50" fmla="*/ 5 w 98"/>
                  <a:gd name="T51" fmla="*/ 56 h 110"/>
                  <a:gd name="T52" fmla="*/ 1 w 98"/>
                  <a:gd name="T53" fmla="*/ 55 h 110"/>
                  <a:gd name="T54" fmla="*/ 0 w 98"/>
                  <a:gd name="T55" fmla="*/ 55 h 110"/>
                  <a:gd name="T56" fmla="*/ 2 w 98"/>
                  <a:gd name="T57" fmla="*/ 54 h 110"/>
                  <a:gd name="T58" fmla="*/ 6 w 98"/>
                  <a:gd name="T59" fmla="*/ 41 h 110"/>
                  <a:gd name="T60" fmla="*/ 12 w 98"/>
                  <a:gd name="T61" fmla="*/ 30 h 110"/>
                  <a:gd name="T62" fmla="*/ 19 w 98"/>
                  <a:gd name="T63" fmla="*/ 21 h 110"/>
                  <a:gd name="T64" fmla="*/ 29 w 98"/>
                  <a:gd name="T65" fmla="*/ 13 h 110"/>
                  <a:gd name="T66" fmla="*/ 39 w 98"/>
                  <a:gd name="T67" fmla="*/ 7 h 110"/>
                  <a:gd name="T68" fmla="*/ 82 w 98"/>
                  <a:gd name="T69" fmla="*/ 3 h 110"/>
                  <a:gd name="T70" fmla="*/ 93 w 98"/>
                  <a:gd name="T71" fmla="*/ 1 h 110"/>
                  <a:gd name="T72" fmla="*/ 106 w 98"/>
                  <a:gd name="T73" fmla="*/ 0 h 110"/>
                  <a:gd name="T74" fmla="*/ 112 w 98"/>
                  <a:gd name="T75" fmla="*/ 0 h 110"/>
                  <a:gd name="T76" fmla="*/ 117 w 98"/>
                  <a:gd name="T77" fmla="*/ 1 h 110"/>
                  <a:gd name="T78" fmla="*/ 123 w 98"/>
                  <a:gd name="T79" fmla="*/ 1 h 110"/>
                  <a:gd name="T80" fmla="*/ 129 w 98"/>
                  <a:gd name="T81" fmla="*/ 3 h 1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8" h="110">
                    <a:moveTo>
                      <a:pt x="95" y="20"/>
                    </a:moveTo>
                    <a:lnTo>
                      <a:pt x="93" y="19"/>
                    </a:lnTo>
                    <a:lnTo>
                      <a:pt x="89" y="19"/>
                    </a:lnTo>
                    <a:lnTo>
                      <a:pt x="87" y="18"/>
                    </a:lnTo>
                    <a:lnTo>
                      <a:pt x="84" y="18"/>
                    </a:lnTo>
                    <a:lnTo>
                      <a:pt x="81" y="17"/>
                    </a:lnTo>
                    <a:lnTo>
                      <a:pt x="78" y="17"/>
                    </a:lnTo>
                    <a:lnTo>
                      <a:pt x="74" y="17"/>
                    </a:lnTo>
                    <a:lnTo>
                      <a:pt x="70" y="17"/>
                    </a:lnTo>
                    <a:lnTo>
                      <a:pt x="62" y="17"/>
                    </a:lnTo>
                    <a:lnTo>
                      <a:pt x="55" y="19"/>
                    </a:lnTo>
                    <a:lnTo>
                      <a:pt x="48" y="22"/>
                    </a:lnTo>
                    <a:lnTo>
                      <a:pt x="42" y="27"/>
                    </a:lnTo>
                    <a:lnTo>
                      <a:pt x="36" y="32"/>
                    </a:lnTo>
                    <a:lnTo>
                      <a:pt x="32" y="38"/>
                    </a:lnTo>
                    <a:lnTo>
                      <a:pt x="28" y="46"/>
                    </a:lnTo>
                    <a:lnTo>
                      <a:pt x="26" y="54"/>
                    </a:lnTo>
                    <a:lnTo>
                      <a:pt x="25" y="63"/>
                    </a:lnTo>
                    <a:lnTo>
                      <a:pt x="25" y="70"/>
                    </a:lnTo>
                    <a:lnTo>
                      <a:pt x="27" y="77"/>
                    </a:lnTo>
                    <a:lnTo>
                      <a:pt x="30" y="82"/>
                    </a:lnTo>
                    <a:lnTo>
                      <a:pt x="34" y="87"/>
                    </a:lnTo>
                    <a:lnTo>
                      <a:pt x="40" y="89"/>
                    </a:lnTo>
                    <a:lnTo>
                      <a:pt x="46" y="92"/>
                    </a:lnTo>
                    <a:lnTo>
                      <a:pt x="54" y="92"/>
                    </a:lnTo>
                    <a:lnTo>
                      <a:pt x="58" y="92"/>
                    </a:lnTo>
                    <a:lnTo>
                      <a:pt x="62" y="92"/>
                    </a:lnTo>
                    <a:lnTo>
                      <a:pt x="65" y="92"/>
                    </a:lnTo>
                    <a:lnTo>
                      <a:pt x="69" y="91"/>
                    </a:lnTo>
                    <a:lnTo>
                      <a:pt x="72" y="90"/>
                    </a:lnTo>
                    <a:lnTo>
                      <a:pt x="76" y="90"/>
                    </a:lnTo>
                    <a:lnTo>
                      <a:pt x="79" y="89"/>
                    </a:lnTo>
                    <a:lnTo>
                      <a:pt x="82" y="89"/>
                    </a:lnTo>
                    <a:lnTo>
                      <a:pt x="77" y="106"/>
                    </a:lnTo>
                    <a:lnTo>
                      <a:pt x="73" y="107"/>
                    </a:lnTo>
                    <a:lnTo>
                      <a:pt x="70" y="108"/>
                    </a:lnTo>
                    <a:lnTo>
                      <a:pt x="66" y="108"/>
                    </a:lnTo>
                    <a:lnTo>
                      <a:pt x="63" y="108"/>
                    </a:lnTo>
                    <a:lnTo>
                      <a:pt x="60" y="108"/>
                    </a:lnTo>
                    <a:lnTo>
                      <a:pt x="57" y="109"/>
                    </a:lnTo>
                    <a:lnTo>
                      <a:pt x="54" y="109"/>
                    </a:lnTo>
                    <a:lnTo>
                      <a:pt x="50" y="109"/>
                    </a:lnTo>
                    <a:lnTo>
                      <a:pt x="44" y="109"/>
                    </a:lnTo>
                    <a:lnTo>
                      <a:pt x="38" y="108"/>
                    </a:lnTo>
                    <a:lnTo>
                      <a:pt x="33" y="107"/>
                    </a:lnTo>
                    <a:lnTo>
                      <a:pt x="28" y="106"/>
                    </a:lnTo>
                    <a:lnTo>
                      <a:pt x="23" y="104"/>
                    </a:lnTo>
                    <a:lnTo>
                      <a:pt x="18" y="102"/>
                    </a:lnTo>
                    <a:lnTo>
                      <a:pt x="14" y="99"/>
                    </a:lnTo>
                    <a:lnTo>
                      <a:pt x="11" y="96"/>
                    </a:lnTo>
                    <a:lnTo>
                      <a:pt x="8" y="92"/>
                    </a:lnTo>
                    <a:lnTo>
                      <a:pt x="5" y="88"/>
                    </a:lnTo>
                    <a:lnTo>
                      <a:pt x="3" y="84"/>
                    </a:lnTo>
                    <a:lnTo>
                      <a:pt x="1" y="78"/>
                    </a:lnTo>
                    <a:lnTo>
                      <a:pt x="0" y="73"/>
                    </a:lnTo>
                    <a:lnTo>
                      <a:pt x="0" y="67"/>
                    </a:lnTo>
                    <a:lnTo>
                      <a:pt x="1" y="61"/>
                    </a:lnTo>
                    <a:lnTo>
                      <a:pt x="2" y="54"/>
                    </a:lnTo>
                    <a:lnTo>
                      <a:pt x="4" y="48"/>
                    </a:lnTo>
                    <a:lnTo>
                      <a:pt x="6" y="41"/>
                    </a:lnTo>
                    <a:lnTo>
                      <a:pt x="9" y="35"/>
                    </a:lnTo>
                    <a:lnTo>
                      <a:pt x="12" y="30"/>
                    </a:lnTo>
                    <a:lnTo>
                      <a:pt x="15" y="25"/>
                    </a:lnTo>
                    <a:lnTo>
                      <a:pt x="19" y="21"/>
                    </a:lnTo>
                    <a:lnTo>
                      <a:pt x="24" y="16"/>
                    </a:lnTo>
                    <a:lnTo>
                      <a:pt x="29" y="13"/>
                    </a:lnTo>
                    <a:lnTo>
                      <a:pt x="34" y="10"/>
                    </a:lnTo>
                    <a:lnTo>
                      <a:pt x="39" y="7"/>
                    </a:lnTo>
                    <a:lnTo>
                      <a:pt x="44" y="5"/>
                    </a:lnTo>
                    <a:lnTo>
                      <a:pt x="50" y="3"/>
                    </a:lnTo>
                    <a:lnTo>
                      <a:pt x="56" y="2"/>
                    </a:lnTo>
                    <a:lnTo>
                      <a:pt x="61" y="1"/>
                    </a:lnTo>
                    <a:lnTo>
                      <a:pt x="68" y="0"/>
                    </a:lnTo>
                    <a:lnTo>
                      <a:pt x="74" y="0"/>
                    </a:lnTo>
                    <a:lnTo>
                      <a:pt x="77" y="0"/>
                    </a:lnTo>
                    <a:lnTo>
                      <a:pt x="80" y="0"/>
                    </a:lnTo>
                    <a:lnTo>
                      <a:pt x="83" y="1"/>
                    </a:lnTo>
                    <a:lnTo>
                      <a:pt x="85" y="1"/>
                    </a:lnTo>
                    <a:lnTo>
                      <a:pt x="88" y="1"/>
                    </a:lnTo>
                    <a:lnTo>
                      <a:pt x="91" y="1"/>
                    </a:lnTo>
                    <a:lnTo>
                      <a:pt x="94" y="2"/>
                    </a:lnTo>
                    <a:lnTo>
                      <a:pt x="97" y="3"/>
                    </a:lnTo>
                    <a:lnTo>
                      <a:pt x="95" y="2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sp>
            <p:nvSpPr>
              <p:cNvPr id="41" name="Freeform 39"/>
              <p:cNvSpPr>
                <a:spLocks/>
              </p:cNvSpPr>
              <p:nvPr/>
            </p:nvSpPr>
            <p:spPr bwMode="auto">
              <a:xfrm>
                <a:off x="2050" y="575"/>
                <a:ext cx="99" cy="104"/>
              </a:xfrm>
              <a:custGeom>
                <a:avLst/>
                <a:gdLst>
                  <a:gd name="T0" fmla="*/ 95 w 99"/>
                  <a:gd name="T1" fmla="*/ 17 h 105"/>
                  <a:gd name="T2" fmla="*/ 42 w 99"/>
                  <a:gd name="T3" fmla="*/ 17 h 105"/>
                  <a:gd name="T4" fmla="*/ 36 w 99"/>
                  <a:gd name="T5" fmla="*/ 44 h 105"/>
                  <a:gd name="T6" fmla="*/ 82 w 99"/>
                  <a:gd name="T7" fmla="*/ 44 h 105"/>
                  <a:gd name="T8" fmla="*/ 79 w 99"/>
                  <a:gd name="T9" fmla="*/ 52 h 105"/>
                  <a:gd name="T10" fmla="*/ 33 w 99"/>
                  <a:gd name="T11" fmla="*/ 52 h 105"/>
                  <a:gd name="T12" fmla="*/ 27 w 99"/>
                  <a:gd name="T13" fmla="*/ 55 h 105"/>
                  <a:gd name="T14" fmla="*/ 79 w 99"/>
                  <a:gd name="T15" fmla="*/ 55 h 105"/>
                  <a:gd name="T16" fmla="*/ 76 w 99"/>
                  <a:gd name="T17" fmla="*/ 72 h 105"/>
                  <a:gd name="T18" fmla="*/ 0 w 99"/>
                  <a:gd name="T19" fmla="*/ 72 h 105"/>
                  <a:gd name="T20" fmla="*/ 22 w 99"/>
                  <a:gd name="T21" fmla="*/ 0 h 105"/>
                  <a:gd name="T22" fmla="*/ 98 w 99"/>
                  <a:gd name="T23" fmla="*/ 0 h 105"/>
                  <a:gd name="T24" fmla="*/ 95 w 99"/>
                  <a:gd name="T25" fmla="*/ 17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 h="105">
                    <a:moveTo>
                      <a:pt x="95" y="17"/>
                    </a:moveTo>
                    <a:lnTo>
                      <a:pt x="42" y="17"/>
                    </a:lnTo>
                    <a:lnTo>
                      <a:pt x="36" y="44"/>
                    </a:lnTo>
                    <a:lnTo>
                      <a:pt x="82" y="44"/>
                    </a:lnTo>
                    <a:lnTo>
                      <a:pt x="79" y="59"/>
                    </a:lnTo>
                    <a:lnTo>
                      <a:pt x="33" y="59"/>
                    </a:lnTo>
                    <a:lnTo>
                      <a:pt x="27" y="87"/>
                    </a:lnTo>
                    <a:lnTo>
                      <a:pt x="79" y="87"/>
                    </a:lnTo>
                    <a:lnTo>
                      <a:pt x="76" y="104"/>
                    </a:lnTo>
                    <a:lnTo>
                      <a:pt x="0" y="104"/>
                    </a:lnTo>
                    <a:lnTo>
                      <a:pt x="22" y="0"/>
                    </a:lnTo>
                    <a:lnTo>
                      <a:pt x="98" y="0"/>
                    </a:lnTo>
                    <a:lnTo>
                      <a:pt x="95" y="17"/>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eaLnBrk="0" hangingPunct="0">
                  <a:buClrTx/>
                  <a:buSzTx/>
                  <a:buFontTx/>
                  <a:buNone/>
                </a:pPr>
                <a:endParaRPr lang="en-US" b="0" dirty="0">
                  <a:solidFill>
                    <a:prstClr val="black"/>
                  </a:solidFill>
                  <a:latin typeface="Arial"/>
                </a:endParaRPr>
              </a:p>
            </p:txBody>
          </p:sp>
        </p:grpSp>
        <p:sp>
          <p:nvSpPr>
            <p:cNvPr id="9" name="Rectangle 40"/>
            <p:cNvSpPr>
              <a:spLocks noChangeArrowheads="1"/>
            </p:cNvSpPr>
            <p:nvPr/>
          </p:nvSpPr>
          <p:spPr bwMode="auto">
            <a:xfrm>
              <a:off x="782" y="1062"/>
              <a:ext cx="904" cy="8"/>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100000"/>
                </a:spcBef>
                <a:buClrTx/>
                <a:buSzTx/>
                <a:buFontTx/>
                <a:buNone/>
                <a:defRPr/>
              </a:pPr>
              <a:endParaRPr lang="en-US" altLang="en-US" sz="1200" u="sng" dirty="0" smtClean="0">
                <a:solidFill>
                  <a:srgbClr val="FFFFFF"/>
                </a:solidFill>
              </a:endParaRPr>
            </a:p>
          </p:txBody>
        </p:sp>
        <p:sp>
          <p:nvSpPr>
            <p:cNvPr id="10" name="Text Box 41"/>
            <p:cNvSpPr txBox="1">
              <a:spLocks noChangeArrowheads="1"/>
            </p:cNvSpPr>
            <p:nvPr/>
          </p:nvSpPr>
          <p:spPr bwMode="auto">
            <a:xfrm>
              <a:off x="1638" y="1050"/>
              <a:ext cx="188" cy="174"/>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ClrTx/>
                <a:buSzTx/>
                <a:buFontTx/>
                <a:buNone/>
                <a:defRPr/>
              </a:pPr>
              <a:r>
                <a:rPr lang="en-US" sz="1200" dirty="0" smtClean="0">
                  <a:solidFill>
                    <a:srgbClr val="FFFFFF"/>
                  </a:solidFill>
                </a:rPr>
                <a:t>®</a:t>
              </a:r>
            </a:p>
          </p:txBody>
        </p:sp>
      </p:grpSp>
    </p:spTree>
    <p:extLst>
      <p:ext uri="{BB962C8B-B14F-4D97-AF65-F5344CB8AC3E}">
        <p14:creationId xmlns:p14="http://schemas.microsoft.com/office/powerpoint/2010/main" val="4145988580"/>
      </p:ext>
    </p:extLst>
  </p:cSld>
  <p:clrMap bg1="lt1" tx1="dk1" bg2="lt2" tx2="dk2" accent1="accent1" accent2="accent2" accent3="accent3" accent4="accent4" accent5="accent5" accent6="accent6" hlink="hlink" folHlink="folHlink"/>
  <p:sldLayoutIdLst>
    <p:sldLayoutId id="2147505354" r:id="rId1"/>
    <p:sldLayoutId id="2147505355" r:id="rId2"/>
    <p:sldLayoutId id="2147505356" r:id="rId3"/>
    <p:sldLayoutId id="2147505357" r:id="rId4"/>
    <p:sldLayoutId id="2147505358" r:id="rId5"/>
    <p:sldLayoutId id="2147505359" r:id="rId6"/>
  </p:sldLayoutIdLst>
  <p:timing>
    <p:tnLst>
      <p:par>
        <p:cTn id="1" dur="indefinite" restart="never" nodeType="tmRoot"/>
      </p:par>
    </p:tnLst>
  </p:timing>
  <p:txStyles>
    <p:titleStyle>
      <a:lvl1pPr algn="l" rtl="0" eaLnBrk="0" fontAlgn="base" hangingPunct="0">
        <a:spcBef>
          <a:spcPct val="0"/>
        </a:spcBef>
        <a:spcAft>
          <a:spcPct val="0"/>
        </a:spcAft>
        <a:defRPr sz="2400" b="1">
          <a:solidFill>
            <a:srgbClr val="5378B3"/>
          </a:solidFill>
          <a:latin typeface="+mj-lt"/>
          <a:ea typeface="+mj-ea"/>
          <a:cs typeface="+mj-cs"/>
        </a:defRPr>
      </a:lvl1pPr>
      <a:lvl2pPr algn="l" rtl="0" eaLnBrk="0" fontAlgn="base" hangingPunct="0">
        <a:spcBef>
          <a:spcPct val="0"/>
        </a:spcBef>
        <a:spcAft>
          <a:spcPct val="0"/>
        </a:spcAft>
        <a:defRPr sz="2400" b="1">
          <a:solidFill>
            <a:srgbClr val="5378B3"/>
          </a:solidFill>
          <a:latin typeface="Arial" charset="0"/>
          <a:cs typeface="Arial" charset="0"/>
        </a:defRPr>
      </a:lvl2pPr>
      <a:lvl3pPr algn="l" rtl="0" eaLnBrk="0" fontAlgn="base" hangingPunct="0">
        <a:spcBef>
          <a:spcPct val="0"/>
        </a:spcBef>
        <a:spcAft>
          <a:spcPct val="0"/>
        </a:spcAft>
        <a:defRPr sz="2400" b="1">
          <a:solidFill>
            <a:srgbClr val="5378B3"/>
          </a:solidFill>
          <a:latin typeface="Arial" charset="0"/>
          <a:cs typeface="Arial" charset="0"/>
        </a:defRPr>
      </a:lvl3pPr>
      <a:lvl4pPr algn="l" rtl="0" eaLnBrk="0" fontAlgn="base" hangingPunct="0">
        <a:spcBef>
          <a:spcPct val="0"/>
        </a:spcBef>
        <a:spcAft>
          <a:spcPct val="0"/>
        </a:spcAft>
        <a:defRPr sz="2400" b="1">
          <a:solidFill>
            <a:srgbClr val="5378B3"/>
          </a:solidFill>
          <a:latin typeface="Arial" charset="0"/>
          <a:cs typeface="Arial" charset="0"/>
        </a:defRPr>
      </a:lvl4pPr>
      <a:lvl5pPr algn="l" rtl="0" eaLnBrk="0" fontAlgn="base" hangingPunct="0">
        <a:spcBef>
          <a:spcPct val="0"/>
        </a:spcBef>
        <a:spcAft>
          <a:spcPct val="0"/>
        </a:spcAft>
        <a:defRPr sz="2400" b="1">
          <a:solidFill>
            <a:srgbClr val="5378B3"/>
          </a:solidFill>
          <a:latin typeface="Arial" charset="0"/>
          <a:cs typeface="Arial" charset="0"/>
        </a:defRPr>
      </a:lvl5pPr>
      <a:lvl6pPr marL="457200" algn="l" rtl="0" eaLnBrk="1" fontAlgn="base" hangingPunct="1">
        <a:spcBef>
          <a:spcPct val="0"/>
        </a:spcBef>
        <a:spcAft>
          <a:spcPct val="0"/>
        </a:spcAft>
        <a:defRPr sz="2400" b="1">
          <a:solidFill>
            <a:srgbClr val="5378B3"/>
          </a:solidFill>
          <a:latin typeface="Arial" charset="0"/>
          <a:cs typeface="Arial" charset="0"/>
        </a:defRPr>
      </a:lvl6pPr>
      <a:lvl7pPr marL="914400" algn="l" rtl="0" eaLnBrk="1" fontAlgn="base" hangingPunct="1">
        <a:spcBef>
          <a:spcPct val="0"/>
        </a:spcBef>
        <a:spcAft>
          <a:spcPct val="0"/>
        </a:spcAft>
        <a:defRPr sz="2400" b="1">
          <a:solidFill>
            <a:srgbClr val="5378B3"/>
          </a:solidFill>
          <a:latin typeface="Arial" charset="0"/>
          <a:cs typeface="Arial" charset="0"/>
        </a:defRPr>
      </a:lvl7pPr>
      <a:lvl8pPr marL="1371600" algn="l" rtl="0" eaLnBrk="1" fontAlgn="base" hangingPunct="1">
        <a:spcBef>
          <a:spcPct val="0"/>
        </a:spcBef>
        <a:spcAft>
          <a:spcPct val="0"/>
        </a:spcAft>
        <a:defRPr sz="2400" b="1">
          <a:solidFill>
            <a:srgbClr val="5378B3"/>
          </a:solidFill>
          <a:latin typeface="Arial" charset="0"/>
          <a:cs typeface="Arial" charset="0"/>
        </a:defRPr>
      </a:lvl8pPr>
      <a:lvl9pPr marL="1828800" algn="l" rtl="0" eaLnBrk="1" fontAlgn="base" hangingPunct="1">
        <a:spcBef>
          <a:spcPct val="0"/>
        </a:spcBef>
        <a:spcAft>
          <a:spcPct val="0"/>
        </a:spcAft>
        <a:defRPr sz="2400" b="1">
          <a:solidFill>
            <a:srgbClr val="5378B3"/>
          </a:solidFill>
          <a:latin typeface="Arial" charset="0"/>
          <a:cs typeface="Arial" charset="0"/>
        </a:defRPr>
      </a:lvl9pPr>
    </p:titleStyle>
    <p:body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200">
          <a:solidFill>
            <a:schemeClr val="tx1"/>
          </a:solidFill>
          <a:latin typeface="+mn-lt"/>
          <a:cs typeface="+mn-cs"/>
        </a:defRPr>
      </a:lvl2pPr>
      <a:lvl3pPr marL="1143000" indent="-228600" algn="l" rtl="0" eaLnBrk="0" fontAlgn="base" hangingPunct="0">
        <a:spcBef>
          <a:spcPct val="20000"/>
        </a:spcBef>
        <a:spcAft>
          <a:spcPct val="0"/>
        </a:spcAft>
        <a:buClr>
          <a:schemeClr val="accent2"/>
        </a:buClr>
        <a:buChar char="•"/>
        <a:defRPr sz="2000">
          <a:solidFill>
            <a:schemeClr val="tx1"/>
          </a:solidFill>
          <a:latin typeface="+mn-lt"/>
          <a:cs typeface="+mn-cs"/>
        </a:defRPr>
      </a:lvl3pPr>
      <a:lvl4pPr marL="1600200" indent="-228600" algn="l" rtl="0" eaLnBrk="0" fontAlgn="base" hangingPunct="0">
        <a:spcBef>
          <a:spcPct val="20000"/>
        </a:spcBef>
        <a:spcAft>
          <a:spcPct val="0"/>
        </a:spcAft>
        <a:buFont typeface="Arial Unicode MS" panose="020B0604020202020204" pitchFamily="34" charset="-128"/>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eaLnBrk="1" fontAlgn="base" hangingPunct="1">
        <a:spcBef>
          <a:spcPct val="20000"/>
        </a:spcBef>
        <a:spcAft>
          <a:spcPct val="0"/>
        </a:spcAft>
        <a:buChar char="•"/>
        <a:defRPr sz="1400">
          <a:solidFill>
            <a:schemeClr val="tx1"/>
          </a:solidFill>
          <a:latin typeface="+mn-lt"/>
          <a:cs typeface="+mn-cs"/>
        </a:defRPr>
      </a:lvl6pPr>
      <a:lvl7pPr marL="2971800" indent="-228600" algn="l" rtl="0" eaLnBrk="1" fontAlgn="base" hangingPunct="1">
        <a:spcBef>
          <a:spcPct val="20000"/>
        </a:spcBef>
        <a:spcAft>
          <a:spcPct val="0"/>
        </a:spcAft>
        <a:buChar char="•"/>
        <a:defRPr sz="1400">
          <a:solidFill>
            <a:schemeClr val="tx1"/>
          </a:solidFill>
          <a:latin typeface="+mn-lt"/>
          <a:cs typeface="+mn-cs"/>
        </a:defRPr>
      </a:lvl7pPr>
      <a:lvl8pPr marL="3429000" indent="-228600" algn="l" rtl="0" eaLnBrk="1" fontAlgn="base" hangingPunct="1">
        <a:spcBef>
          <a:spcPct val="20000"/>
        </a:spcBef>
        <a:spcAft>
          <a:spcPct val="0"/>
        </a:spcAft>
        <a:buChar char="•"/>
        <a:defRPr sz="1400">
          <a:solidFill>
            <a:schemeClr val="tx1"/>
          </a:solidFill>
          <a:latin typeface="+mn-lt"/>
          <a:cs typeface="+mn-cs"/>
        </a:defRPr>
      </a:lvl8pPr>
      <a:lvl9pPr marL="3886200" indent="-228600" algn="l" rtl="0" eaLnBrk="1" fontAlgn="base" hangingPunct="1">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www.google.com/url?sa=i&amp;rct=j&amp;q=&amp;esrc=s&amp;source=images&amp;cd=&amp;cad=rja&amp;uact=8&amp;ved=0ahUKEwj6qPSkqtrOAhXCFh4KHZaxCmQQjRwIBw&amp;url=http://www.dailygazette.com/photos/galleries/2014/dec/15/usps-busiest-day/&amp;bvm=bv.129759880,d.dmo&amp;psig=AFQjCNEOgzo2q5YqEsGOcdWyZntjUKXthw&amp;ust=1472137041364541" TargetMode="Externa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hyperlink" Target="https://ribbs.usps.gov/index.cfm?page=mtac"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www.npf.org/" TargetMode="External"/><Relationship Id="rId5" Type="http://schemas.openxmlformats.org/officeDocument/2006/relationships/hyperlink" Target="http://postalpro.usps.com/industry-forum/area-mailing-industry-focus-group/calendar" TargetMode="External"/><Relationship Id="rId4" Type="http://schemas.openxmlformats.org/officeDocument/2006/relationships/hyperlink" Target="https://ribbs.usps.gov/index.cfm?page=periodicalsfocu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uspstools.maps.arcgis.com/apps/MapJournal/index.html?appid=24bd5c256cff4707968f52170227ae4c&amp;autoplay" TargetMode="Externa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uspstools.maps.arcgis.com/apps/webappviewer/index.html?id=1fc1c26bb31246b39087606c65b83020" TargetMode="External"/><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upload.wikimedia.org/wikipedia/commons/9/9f/US-NationalGeospatialIntelligenceAgency-2008Seal.svg" TargetMode="External"/><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hyperlink" Target="https://upload.wikimedia.org/wikipedia/commons/f/ff/US-NationalWeatherService-Logo.svg" TargetMode="External"/><Relationship Id="rId9" Type="http://schemas.openxmlformats.org/officeDocument/2006/relationships/hyperlink" Target="https://www.google.com/url?sa=i&amp;rct=j&amp;q=&amp;esrc=s&amp;source=images&amp;cd=&amp;cad=rja&amp;uact=8&amp;ved=0ahUKEwjgsYmZgLbSAhVp5oMKHe5qDZYQjRwIBw&amp;url=https://www.bryantx.gov/theres-still-time-to-register-for-fema-assistance-in-bryan-but-the-deadline-is-aug-10/&amp;bvm=bv.148441817,d.amc&amp;psig=AFQjCNHyOPikM7hkIDznpZ9pz9v4LJadlg&amp;ust=148848158827063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3945"/>
            <a:ext cx="9144000" cy="5190504"/>
          </a:xfrm>
          <a:prstGeom prst="rect">
            <a:avLst/>
          </a:prstGeom>
          <a:solidFill>
            <a:srgbClr val="1B52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dirty="0">
              <a:solidFill>
                <a:srgbClr val="1B5292"/>
              </a:solidFill>
            </a:endParaRPr>
          </a:p>
        </p:txBody>
      </p:sp>
      <p:sp>
        <p:nvSpPr>
          <p:cNvPr id="11" name="TextBox 10"/>
          <p:cNvSpPr txBox="1"/>
          <p:nvPr/>
        </p:nvSpPr>
        <p:spPr>
          <a:xfrm>
            <a:off x="667831" y="1547700"/>
            <a:ext cx="7344270" cy="1938992"/>
          </a:xfrm>
          <a:prstGeom prst="rect">
            <a:avLst/>
          </a:prstGeom>
          <a:noFill/>
        </p:spPr>
        <p:txBody>
          <a:bodyPr wrap="square" rtlCol="0">
            <a:spAutoFit/>
          </a:bodyPr>
          <a:lstStyle/>
          <a:p>
            <a:pPr algn="ctr" defTabSz="457200" fontAlgn="auto">
              <a:spcBef>
                <a:spcPts val="0"/>
              </a:spcBef>
              <a:spcAft>
                <a:spcPts val="0"/>
              </a:spcAft>
            </a:pPr>
            <a:r>
              <a:rPr lang="en-US" sz="4000" dirty="0" smtClean="0">
                <a:solidFill>
                  <a:prstClr val="white"/>
                </a:solidFill>
                <a:latin typeface="Calibri"/>
              </a:rPr>
              <a:t>Welcome</a:t>
            </a:r>
          </a:p>
          <a:p>
            <a:pPr algn="ctr" defTabSz="457200" fontAlgn="auto">
              <a:spcBef>
                <a:spcPts val="0"/>
              </a:spcBef>
              <a:spcAft>
                <a:spcPts val="0"/>
              </a:spcAft>
            </a:pPr>
            <a:r>
              <a:rPr lang="en-US" sz="4000" dirty="0" smtClean="0">
                <a:solidFill>
                  <a:prstClr val="white"/>
                </a:solidFill>
                <a:latin typeface="Calibri"/>
              </a:rPr>
              <a:t>to</a:t>
            </a:r>
          </a:p>
          <a:p>
            <a:pPr algn="ctr" defTabSz="457200" fontAlgn="auto">
              <a:spcBef>
                <a:spcPts val="0"/>
              </a:spcBef>
              <a:spcAft>
                <a:spcPts val="0"/>
              </a:spcAft>
            </a:pPr>
            <a:r>
              <a:rPr lang="en-US" sz="4000" dirty="0" smtClean="0">
                <a:solidFill>
                  <a:prstClr val="white"/>
                </a:solidFill>
                <a:latin typeface="Calibri"/>
              </a:rPr>
              <a:t>MTAC August 2017</a:t>
            </a:r>
          </a:p>
        </p:txBody>
      </p:sp>
      <p:pic>
        <p:nvPicPr>
          <p:cNvPr id="12" name="Picture 11" descr="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304" y="5556948"/>
            <a:ext cx="1184380" cy="940944"/>
          </a:xfrm>
          <a:prstGeom prst="rect">
            <a:avLst/>
          </a:prstGeom>
        </p:spPr>
      </p:pic>
      <p:sp>
        <p:nvSpPr>
          <p:cNvPr id="7" name="TextBox 6"/>
          <p:cNvSpPr txBox="1"/>
          <p:nvPr/>
        </p:nvSpPr>
        <p:spPr>
          <a:xfrm>
            <a:off x="1148452" y="5427670"/>
            <a:ext cx="7344270" cy="830997"/>
          </a:xfrm>
          <a:prstGeom prst="rect">
            <a:avLst/>
          </a:prstGeom>
          <a:noFill/>
        </p:spPr>
        <p:txBody>
          <a:bodyPr wrap="square" rtlCol="0">
            <a:spAutoFit/>
          </a:bodyPr>
          <a:lstStyle/>
          <a:p>
            <a:pPr algn="r" defTabSz="457200" fontAlgn="auto">
              <a:spcBef>
                <a:spcPts val="0"/>
              </a:spcBef>
              <a:spcAft>
                <a:spcPts val="0"/>
              </a:spcAft>
            </a:pPr>
            <a:endParaRPr lang="en-US" sz="2400" b="0" dirty="0">
              <a:solidFill>
                <a:srgbClr val="1B5292"/>
              </a:solidFill>
              <a:latin typeface="Calibri"/>
            </a:endParaRPr>
          </a:p>
          <a:p>
            <a:pPr algn="r" defTabSz="457200" fontAlgn="auto">
              <a:spcBef>
                <a:spcPts val="0"/>
              </a:spcBef>
              <a:spcAft>
                <a:spcPts val="0"/>
              </a:spcAft>
            </a:pPr>
            <a:r>
              <a:rPr lang="en-US" sz="2400" b="0" dirty="0" smtClean="0">
                <a:solidFill>
                  <a:srgbClr val="1B5292"/>
                </a:solidFill>
                <a:latin typeface="Calibri"/>
              </a:rPr>
              <a:t>Date: August 22, 2017</a:t>
            </a:r>
          </a:p>
        </p:txBody>
      </p:sp>
      <p:sp>
        <p:nvSpPr>
          <p:cNvPr id="2" name="Rectangle 1"/>
          <p:cNvSpPr/>
          <p:nvPr/>
        </p:nvSpPr>
        <p:spPr>
          <a:xfrm>
            <a:off x="0" y="5092702"/>
            <a:ext cx="9144000" cy="9780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dirty="0">
              <a:solidFill>
                <a:prstClr val="white"/>
              </a:solidFill>
            </a:endParaRPr>
          </a:p>
        </p:txBody>
      </p:sp>
    </p:spTree>
    <p:extLst>
      <p:ext uri="{BB962C8B-B14F-4D97-AF65-F5344CB8AC3E}">
        <p14:creationId xmlns:p14="http://schemas.microsoft.com/office/powerpoint/2010/main" val="948857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13982856"/>
              </p:ext>
            </p:extLst>
          </p:nvPr>
        </p:nvGraphicFramePr>
        <p:xfrm>
          <a:off x="612973" y="1889727"/>
          <a:ext cx="8289012" cy="4449645"/>
        </p:xfrm>
        <a:graphic>
          <a:graphicData uri="http://schemas.openxmlformats.org/drawingml/2006/table">
            <a:tbl>
              <a:tblPr firstRow="1" bandRow="1">
                <a:tableStyleId>{5C22544A-7EE6-4342-B048-85BDC9FD1C3A}</a:tableStyleId>
              </a:tblPr>
              <a:tblGrid>
                <a:gridCol w="2054027"/>
                <a:gridCol w="2057400"/>
                <a:gridCol w="2057400"/>
                <a:gridCol w="2120185"/>
              </a:tblGrid>
              <a:tr h="4449645">
                <a:tc>
                  <a:txBody>
                    <a:bodyPr/>
                    <a:lstStyle/>
                    <a:p>
                      <a:endParaRPr lang="en-US"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AEFF7">
                        <a:alpha val="40000"/>
                      </a:srgbClr>
                    </a:solidFill>
                  </a:tcPr>
                </a:tc>
                <a:tc>
                  <a:txBody>
                    <a:bodyPr/>
                    <a:lstStyle/>
                    <a:p>
                      <a:endParaRPr lang="en-US"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AEFF7">
                        <a:alpha val="40000"/>
                      </a:srgbClr>
                    </a:solidFill>
                  </a:tcPr>
                </a:tc>
                <a:tc>
                  <a:txBody>
                    <a:bodyPr/>
                    <a:lstStyle/>
                    <a:p>
                      <a:endParaRPr lang="en-US"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44" name="Chart 43"/>
          <p:cNvGraphicFramePr/>
          <p:nvPr>
            <p:extLst>
              <p:ext uri="{D42A27DB-BD31-4B8C-83A1-F6EECF244321}">
                <p14:modId xmlns:p14="http://schemas.microsoft.com/office/powerpoint/2010/main" val="947877001"/>
              </p:ext>
            </p:extLst>
          </p:nvPr>
        </p:nvGraphicFramePr>
        <p:xfrm>
          <a:off x="152401" y="1752600"/>
          <a:ext cx="8862116" cy="4841966"/>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p:cNvSpPr txBox="1"/>
          <p:nvPr/>
        </p:nvSpPr>
        <p:spPr>
          <a:xfrm>
            <a:off x="8588296" y="2816423"/>
            <a:ext cx="631904" cy="307777"/>
          </a:xfrm>
          <a:prstGeom prst="rect">
            <a:avLst/>
          </a:prstGeom>
          <a:noFill/>
          <a:effectLst>
            <a:outerShdw blurRad="50800" dir="5400000" algn="ctr" rotWithShape="0">
              <a:srgbClr val="000000">
                <a:alpha val="43137"/>
              </a:srgbClr>
            </a:outerShdw>
          </a:effectLst>
        </p:spPr>
        <p:txBody>
          <a:bodyPr wrap="none" rtlCol="0">
            <a:spAutoFit/>
          </a:bodyPr>
          <a:lstStyle/>
          <a:p>
            <a:pPr eaLnBrk="0" hangingPunct="0">
              <a:buClrTx/>
              <a:buSzTx/>
              <a:buFontTx/>
              <a:buNone/>
            </a:pPr>
            <a:r>
              <a:rPr lang="en-US" sz="1400" dirty="0" smtClean="0">
                <a:solidFill>
                  <a:srgbClr val="008000"/>
                </a:solidFill>
                <a:latin typeface="Arial"/>
              </a:rPr>
              <a:t>91.00</a:t>
            </a:r>
            <a:endParaRPr lang="en-US" sz="1400" dirty="0">
              <a:solidFill>
                <a:srgbClr val="008000"/>
              </a:solidFill>
              <a:latin typeface="Arial"/>
            </a:endParaRPr>
          </a:p>
        </p:txBody>
      </p:sp>
      <p:sp>
        <p:nvSpPr>
          <p:cNvPr id="35" name="TextBox 34"/>
          <p:cNvSpPr txBox="1"/>
          <p:nvPr/>
        </p:nvSpPr>
        <p:spPr>
          <a:xfrm>
            <a:off x="76199" y="6629400"/>
            <a:ext cx="807720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fontAlgn="base">
              <a:spcBef>
                <a:spcPct val="50000"/>
              </a:spcBef>
              <a:spcAft>
                <a:spcPct val="0"/>
              </a:spcAft>
              <a:buClr>
                <a:srgbClr val="0000CC"/>
              </a:buClr>
              <a:buSzPct val="80000"/>
              <a:buFont typeface="Wingdings" pitchFamily="2" charset="2"/>
              <a:defRPr sz="800">
                <a:solidFill>
                  <a:srgbClr val="808080">
                    <a:lumMod val="60000"/>
                    <a:lumOff val="40000"/>
                  </a:srgbClr>
                </a:solidFill>
                <a:latin typeface="Arial" pitchFamily="34" charset="0"/>
              </a:defRPr>
            </a:lvl1pPr>
          </a:lstStyle>
          <a:p>
            <a:r>
              <a:rPr lang="en-US" b="0" dirty="0"/>
              <a:t>Data through </a:t>
            </a:r>
            <a:r>
              <a:rPr lang="en-US" b="0" dirty="0" smtClean="0"/>
              <a:t>June 30, 2017</a:t>
            </a:r>
            <a:endParaRPr lang="en-US" b="0" dirty="0"/>
          </a:p>
        </p:txBody>
      </p:sp>
      <p:sp>
        <p:nvSpPr>
          <p:cNvPr id="3" name="Title 2"/>
          <p:cNvSpPr>
            <a:spLocks noGrp="1"/>
          </p:cNvSpPr>
          <p:nvPr>
            <p:ph type="title"/>
          </p:nvPr>
        </p:nvSpPr>
        <p:spPr>
          <a:noFill/>
          <a:effectLst>
            <a:outerShdw blurRad="50800" dist="38100" dir="2700000" algn="tl" rotWithShape="0">
              <a:prstClr val="black">
                <a:alpha val="40000"/>
              </a:prstClr>
            </a:outerShdw>
          </a:effectLst>
        </p:spPr>
        <p:txBody>
          <a:bodyPr wrap="none" anchor="ctr">
            <a:spAutoFit/>
          </a:bodyPr>
          <a:lstStyle/>
          <a:p>
            <a:r>
              <a:rPr lang="en-US" sz="2400" dirty="0" smtClean="0">
                <a:latin typeface="Arial" pitchFamily="34" charset="0"/>
              </a:rPr>
              <a:t>Marketing Mail Composite</a:t>
            </a:r>
            <a:endParaRPr lang="en-US" sz="2400" dirty="0">
              <a:latin typeface="Arial" pitchFamily="34" charset="0"/>
            </a:endParaRPr>
          </a:p>
        </p:txBody>
      </p:sp>
      <p:sp>
        <p:nvSpPr>
          <p:cNvPr id="38" name="TextBox 37"/>
          <p:cNvSpPr txBox="1"/>
          <p:nvPr/>
        </p:nvSpPr>
        <p:spPr>
          <a:xfrm>
            <a:off x="3499820" y="6642872"/>
            <a:ext cx="56109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fontAlgn="base">
              <a:spcBef>
                <a:spcPct val="50000"/>
              </a:spcBef>
              <a:spcAft>
                <a:spcPct val="0"/>
              </a:spcAft>
              <a:buClr>
                <a:srgbClr val="0000CC"/>
              </a:buClr>
              <a:buSzPct val="80000"/>
              <a:buFont typeface="Wingdings" pitchFamily="2" charset="2"/>
              <a:defRPr sz="800">
                <a:solidFill>
                  <a:srgbClr val="808080">
                    <a:lumMod val="60000"/>
                    <a:lumOff val="40000"/>
                  </a:srgbClr>
                </a:solidFill>
                <a:latin typeface="Arial" pitchFamily="34" charset="0"/>
              </a:defRPr>
            </a:lvl1pPr>
          </a:lstStyle>
          <a:p>
            <a:r>
              <a:rPr lang="en-US" b="0" dirty="0"/>
              <a:t>Notes: Includes Letters, Flats and Parcels. Data through December 31, 2016</a:t>
            </a:r>
          </a:p>
        </p:txBody>
      </p:sp>
      <p:graphicFrame>
        <p:nvGraphicFramePr>
          <p:cNvPr id="2" name="Table 1"/>
          <p:cNvGraphicFramePr>
            <a:graphicFrameLocks noGrp="1"/>
          </p:cNvGraphicFramePr>
          <p:nvPr>
            <p:extLst/>
          </p:nvPr>
        </p:nvGraphicFramePr>
        <p:xfrm>
          <a:off x="585216" y="4495800"/>
          <a:ext cx="8253983" cy="914400"/>
        </p:xfrm>
        <a:graphic>
          <a:graphicData uri="http://schemas.openxmlformats.org/drawingml/2006/table">
            <a:tbl>
              <a:tblPr firstRow="1" bandRow="1">
                <a:tableStyleId>{5C22544A-7EE6-4342-B048-85BDC9FD1C3A}</a:tableStyleId>
              </a:tblPr>
              <a:tblGrid>
                <a:gridCol w="2081784"/>
                <a:gridCol w="2057400"/>
                <a:gridCol w="2057400"/>
                <a:gridCol w="2057399"/>
              </a:tblGrid>
              <a:tr h="2215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all" spc="0" normalizeH="0" baseline="0" noProof="0" dirty="0" smtClean="0">
                          <a:ln w="9000" cmpd="sng">
                            <a:solidFill>
                              <a:srgbClr val="FFFFFF"/>
                            </a:solidFill>
                            <a:prstDash val="solid"/>
                          </a:ln>
                          <a:effectLst/>
                          <a:uLnTx/>
                          <a:uFillTx/>
                        </a:rPr>
                        <a:t>Q4 FY16</a:t>
                      </a:r>
                      <a:endParaRPr kumimoji="0" lang="en-US" sz="1400" b="0" i="0" u="none" strike="noStrike" kern="1200" cap="all" spc="0" normalizeH="0" baseline="0" noProof="0" dirty="0" smtClean="0">
                        <a:ln w="9000" cmpd="sng">
                          <a:solidFill>
                            <a:srgbClr val="FFFFFF"/>
                          </a:solidFill>
                          <a:prstDash val="solid"/>
                        </a:ln>
                        <a:solidFill>
                          <a:srgbClr val="FFFFFF"/>
                        </a:solidFill>
                        <a:effectLst/>
                        <a:uLnTx/>
                        <a:uFillTx/>
                        <a:latin typeface="Arial" pitchFamily="34" charset="0"/>
                        <a:ea typeface="+mn-ea"/>
                        <a:cs typeface="+mn-cs"/>
                      </a:endParaRPr>
                    </a:p>
                  </a:txBody>
                  <a:tcPr marL="0" marR="0" anchor="ctr">
                    <a:solidFill>
                      <a:srgbClr val="5B9BD5">
                        <a:alpha val="6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all" spc="0" normalizeH="0" baseline="0" noProof="0" dirty="0" smtClean="0">
                          <a:ln w="9000" cmpd="sng">
                            <a:solidFill>
                              <a:srgbClr val="FFFFFF"/>
                            </a:solidFill>
                            <a:prstDash val="solid"/>
                          </a:ln>
                          <a:effectLst/>
                          <a:uLnTx/>
                          <a:uFillTx/>
                        </a:rPr>
                        <a:t>Q1 FY17</a:t>
                      </a:r>
                      <a:endParaRPr kumimoji="0" lang="en-US" sz="1400" b="0" i="0" u="none" strike="noStrike" kern="1200" cap="all" spc="0" normalizeH="0" baseline="0" noProof="0" dirty="0" smtClean="0">
                        <a:ln w="9000" cmpd="sng">
                          <a:solidFill>
                            <a:srgbClr val="FFFFFF"/>
                          </a:solidFill>
                          <a:prstDash val="solid"/>
                        </a:ln>
                        <a:solidFill>
                          <a:srgbClr val="FFFFFF"/>
                        </a:solidFill>
                        <a:effectLst/>
                        <a:uLnTx/>
                        <a:uFillTx/>
                        <a:latin typeface="Arial" pitchFamily="34" charset="0"/>
                        <a:ea typeface="+mn-ea"/>
                        <a:cs typeface="+mn-cs"/>
                      </a:endParaRPr>
                    </a:p>
                  </a:txBody>
                  <a:tcPr marL="0" marR="0" anchor="ctr">
                    <a:solidFill>
                      <a:srgbClr val="5B9BD5">
                        <a:alpha val="6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all" spc="0" normalizeH="0" baseline="0" noProof="0" dirty="0" smtClean="0">
                          <a:ln w="9000" cmpd="sng">
                            <a:solidFill>
                              <a:srgbClr val="FFFFFF"/>
                            </a:solidFill>
                            <a:prstDash val="solid"/>
                          </a:ln>
                          <a:effectLst/>
                          <a:uLnTx/>
                          <a:uFillTx/>
                        </a:rPr>
                        <a:t>Q2 FY17</a:t>
                      </a:r>
                      <a:endParaRPr kumimoji="0" lang="en-US" sz="1400" b="0" i="0" u="none" strike="noStrike" kern="1200" cap="all" spc="0" normalizeH="0" baseline="0" noProof="0" dirty="0" smtClean="0">
                        <a:ln w="9000" cmpd="sng">
                          <a:solidFill>
                            <a:srgbClr val="FFFFFF"/>
                          </a:solidFill>
                          <a:prstDash val="solid"/>
                        </a:ln>
                        <a:solidFill>
                          <a:srgbClr val="FFFFFF"/>
                        </a:solidFill>
                        <a:effectLst/>
                        <a:uLnTx/>
                        <a:uFillTx/>
                        <a:latin typeface="Arial" pitchFamily="34" charset="0"/>
                        <a:ea typeface="+mn-ea"/>
                        <a:cs typeface="+mn-cs"/>
                      </a:endParaRPr>
                    </a:p>
                  </a:txBody>
                  <a:tcPr marL="0" marR="0" anchor="ctr">
                    <a:solidFill>
                      <a:srgbClr val="5B9BD5">
                        <a:alpha val="6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all" spc="0" normalizeH="0" baseline="0" noProof="0" dirty="0" smtClean="0">
                          <a:ln w="9000" cmpd="sng">
                            <a:solidFill>
                              <a:srgbClr val="FFFFFF"/>
                            </a:solidFill>
                            <a:prstDash val="solid"/>
                          </a:ln>
                          <a:effectLst/>
                          <a:uLnTx/>
                          <a:uFillTx/>
                        </a:rPr>
                        <a:t>Q3 FY17</a:t>
                      </a:r>
                      <a:endParaRPr kumimoji="0" lang="en-US" sz="1400" b="0" i="0" u="none" strike="noStrike" kern="1200" cap="all" spc="0" normalizeH="0" baseline="0" noProof="0" dirty="0" smtClean="0">
                        <a:ln w="9000" cmpd="sng">
                          <a:solidFill>
                            <a:srgbClr val="FFFFFF"/>
                          </a:solidFill>
                          <a:prstDash val="solid"/>
                        </a:ln>
                        <a:solidFill>
                          <a:srgbClr val="FFFFFF"/>
                        </a:solidFill>
                        <a:effectLst/>
                        <a:uLnTx/>
                        <a:uFillTx/>
                        <a:latin typeface="Arial" pitchFamily="34" charset="0"/>
                        <a:ea typeface="+mn-ea"/>
                        <a:cs typeface="+mn-cs"/>
                      </a:endParaRPr>
                    </a:p>
                  </a:txBody>
                  <a:tcPr marL="0" marR="0" anchor="ctr">
                    <a:solidFill>
                      <a:srgbClr val="5B9BD5">
                        <a:alpha val="69804"/>
                      </a:srgbClr>
                    </a:solidFill>
                  </a:tcPr>
                </a:tc>
              </a:tr>
              <a:tr h="2215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smtClean="0">
                          <a:solidFill>
                            <a:srgbClr val="006600"/>
                          </a:solidFill>
                        </a:rPr>
                        <a:t>92.37%</a:t>
                      </a:r>
                      <a:endParaRPr lang="en-US" sz="1400" b="1" kern="1200" noProof="0" dirty="0" smtClean="0">
                        <a:solidFill>
                          <a:srgbClr val="00660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noProof="0" dirty="0" smtClean="0">
                          <a:solidFill>
                            <a:schemeClr val="tx1"/>
                          </a:solidFill>
                        </a:rPr>
                        <a:t>89.30%</a:t>
                      </a:r>
                      <a:endParaRPr lang="en-US" sz="1400" b="0" kern="1200" noProof="0" dirty="0" smtClean="0">
                        <a:solidFill>
                          <a:schemeClr val="tx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smtClean="0">
                          <a:solidFill>
                            <a:srgbClr val="006600"/>
                          </a:solidFill>
                        </a:rPr>
                        <a:t>91.12%</a:t>
                      </a:r>
                      <a:endParaRPr lang="en-US" sz="1400" b="1" kern="1200" noProof="0" dirty="0" smtClean="0">
                        <a:solidFill>
                          <a:srgbClr val="00660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noProof="0" dirty="0" smtClean="0">
                          <a:solidFill>
                            <a:srgbClr val="006600"/>
                          </a:solidFill>
                        </a:rPr>
                        <a:t>92.70%</a:t>
                      </a:r>
                      <a:endParaRPr lang="en-US" sz="1400" b="1" kern="1200" noProof="0" dirty="0" smtClean="0">
                        <a:solidFill>
                          <a:srgbClr val="006600"/>
                        </a:solidFill>
                        <a:latin typeface="+mn-lt"/>
                        <a:ea typeface="+mn-ea"/>
                        <a:cs typeface="+mn-cs"/>
                      </a:endParaRPr>
                    </a:p>
                  </a:txBody>
                  <a:tcPr marL="0" marR="0"/>
                </a:tc>
              </a:tr>
              <a:tr h="2215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+5.47 Q4 FY15</a:t>
                      </a:r>
                      <a:endParaRPr lang="en-US" sz="1400" kern="120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+4.51 Q1 FY16</a:t>
                      </a:r>
                      <a:endParaRPr lang="en-US" sz="1400" kern="120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+3.40 Q2 FY16</a:t>
                      </a:r>
                      <a:endParaRPr lang="en-US" sz="1400" kern="120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+0.64 Q3 FY16</a:t>
                      </a:r>
                      <a:endParaRPr lang="en-US" sz="1400" kern="1200" dirty="0" smtClean="0">
                        <a:solidFill>
                          <a:schemeClr val="dk1"/>
                        </a:solidFill>
                        <a:latin typeface="+mn-lt"/>
                        <a:ea typeface="+mn-ea"/>
                        <a:cs typeface="+mn-cs"/>
                      </a:endParaRPr>
                    </a:p>
                  </a:txBody>
                  <a:tcPr marL="0" marR="0"/>
                </a:tc>
              </a:tr>
            </a:tbl>
          </a:graphicData>
        </a:graphic>
      </p:graphicFrame>
      <p:graphicFrame>
        <p:nvGraphicFramePr>
          <p:cNvPr id="5" name="Table 4"/>
          <p:cNvGraphicFramePr>
            <a:graphicFrameLocks noGrp="1"/>
          </p:cNvGraphicFramePr>
          <p:nvPr/>
        </p:nvGraphicFramePr>
        <p:xfrm>
          <a:off x="8525022" y="6471138"/>
          <a:ext cx="208280" cy="365760"/>
        </p:xfrm>
        <a:graphic>
          <a:graphicData uri="http://schemas.openxmlformats.org/drawingml/2006/table">
            <a:tbl>
              <a:tblPr/>
              <a:tblGrid>
                <a:gridCol w="208280"/>
              </a:tblGrid>
              <a:tr h="0">
                <a:tc>
                  <a:txBody>
                    <a:bodyPr/>
                    <a:lstStyle/>
                    <a:p>
                      <a:endParaRPr lang="en-US"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tr>
            </a:tbl>
          </a:graphicData>
        </a:graphic>
      </p:graphicFrame>
      <p:graphicFrame>
        <p:nvGraphicFramePr>
          <p:cNvPr id="7" name="Table 6"/>
          <p:cNvGraphicFramePr>
            <a:graphicFrameLocks noGrp="1"/>
          </p:cNvGraphicFramePr>
          <p:nvPr/>
        </p:nvGraphicFramePr>
        <p:xfrm>
          <a:off x="8124092" y="1969477"/>
          <a:ext cx="208280" cy="365760"/>
        </p:xfrm>
        <a:graphic>
          <a:graphicData uri="http://schemas.openxmlformats.org/drawingml/2006/table">
            <a:tbl>
              <a:tblPr/>
              <a:tblGrid>
                <a:gridCol w="208280"/>
              </a:tblGrid>
              <a:tr h="0">
                <a:tc>
                  <a:txBody>
                    <a:bodyPr/>
                    <a:lstStyle/>
                    <a:p>
                      <a:endParaRPr lang="en-US" dirty="0"/>
                    </a:p>
                  </a:txBody>
                  <a:tcPr>
                    <a:lnL>
                      <a:noFill/>
                    </a:lnL>
                    <a:lnR>
                      <a:noFill/>
                    </a:lnR>
                    <a:lnT>
                      <a:noFill/>
                    </a:lnT>
                    <a:lnB>
                      <a:noFill/>
                    </a:lnB>
                  </a:tcPr>
                </a:tc>
              </a:tr>
            </a:tbl>
          </a:graphicData>
        </a:graphic>
      </p:graphicFrame>
      <p:graphicFrame>
        <p:nvGraphicFramePr>
          <p:cNvPr id="9" name="Table 8"/>
          <p:cNvGraphicFramePr>
            <a:graphicFrameLocks noGrp="1"/>
          </p:cNvGraphicFramePr>
          <p:nvPr>
            <p:extLst/>
          </p:nvPr>
        </p:nvGraphicFramePr>
        <p:xfrm>
          <a:off x="5271249" y="853869"/>
          <a:ext cx="3628877" cy="98755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371599"/>
                <a:gridCol w="1128639"/>
                <a:gridCol w="1128639"/>
              </a:tblGrid>
              <a:tr h="298547">
                <a:tc>
                  <a:txBody>
                    <a:bodyPr/>
                    <a:lstStyle/>
                    <a:p>
                      <a:endParaRPr lang="en-US" b="1" dirty="0">
                        <a:solidFill>
                          <a:schemeClr val="bg1"/>
                        </a:solidFill>
                      </a:endParaRPr>
                    </a:p>
                  </a:txBody>
                  <a:tcPr marL="27432" marR="27432" marT="27432" marB="27432" anchor="ctr">
                    <a:lnL w="12700" cmpd="sng">
                      <a:noFill/>
                    </a:lnL>
                    <a:lnR w="381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b="1" dirty="0" smtClean="0">
                          <a:solidFill>
                            <a:schemeClr val="bg1"/>
                          </a:solidFill>
                          <a:effectLst>
                            <a:outerShdw blurRad="50800" dist="38100" dir="2700000" algn="tl" rotWithShape="0">
                              <a:prstClr val="black">
                                <a:alpha val="40000"/>
                              </a:prstClr>
                            </a:outerShdw>
                          </a:effectLst>
                        </a:rPr>
                        <a:t>YTD</a:t>
                      </a:r>
                      <a:endParaRPr lang="en-US" b="1" dirty="0">
                        <a:solidFill>
                          <a:schemeClr val="bg1"/>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b="1" dirty="0" smtClean="0">
                          <a:solidFill>
                            <a:schemeClr val="bg1"/>
                          </a:solidFill>
                          <a:effectLst>
                            <a:outerShdw blurRad="50800" dist="38100" dir="2700000" algn="tl" rotWithShape="0">
                              <a:prstClr val="black">
                                <a:alpha val="40000"/>
                              </a:prstClr>
                            </a:outerShdw>
                          </a:effectLst>
                        </a:rPr>
                        <a:t>Q3TD</a:t>
                      </a:r>
                      <a:endParaRPr lang="en-US" b="1" dirty="0">
                        <a:solidFill>
                          <a:schemeClr val="bg1"/>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298547">
                <a:tc>
                  <a:txBody>
                    <a:bodyPr/>
                    <a:lstStyle/>
                    <a:p>
                      <a:pPr algn="r"/>
                      <a:r>
                        <a:rPr lang="en-US" dirty="0" smtClean="0">
                          <a:effectLst>
                            <a:outerShdw blurRad="50800" dist="38100" dir="2700000" algn="tl" rotWithShape="0">
                              <a:prstClr val="black">
                                <a:alpha val="40000"/>
                              </a:prstClr>
                            </a:outerShdw>
                          </a:effectLst>
                        </a:rPr>
                        <a:t>Actual</a:t>
                      </a:r>
                      <a:endParaRPr lang="en-US" dirty="0">
                        <a:effectLst>
                          <a:outerShdw blurRad="50800" dist="38100" dir="2700000" algn="tl" rotWithShape="0">
                            <a:prstClr val="black">
                              <a:alpha val="40000"/>
                            </a:prstClr>
                          </a:outerShdw>
                        </a:effectLst>
                      </a:endParaRPr>
                    </a:p>
                  </a:txBody>
                  <a:tcPr marL="27432" marT="27432" marB="27432" anchor="ctr">
                    <a:lnL w="12700" cmpd="sng">
                      <a:noFill/>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1" dirty="0" smtClean="0">
                          <a:solidFill>
                            <a:srgbClr val="002060"/>
                          </a:solidFill>
                          <a:effectLst>
                            <a:outerShdw blurRad="50800" dist="38100" dir="2700000" algn="tl" rotWithShape="0">
                              <a:prstClr val="black">
                                <a:alpha val="40000"/>
                              </a:prstClr>
                            </a:outerShdw>
                          </a:effectLst>
                        </a:rPr>
                        <a:t>90.95</a:t>
                      </a:r>
                      <a:endParaRPr lang="en-US" b="1" dirty="0">
                        <a:solidFill>
                          <a:srgbClr val="002060"/>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smtClean="0">
                          <a:solidFill>
                            <a:srgbClr val="006600"/>
                          </a:solidFill>
                          <a:effectLst>
                            <a:outerShdw blurRad="50800" dist="38100" dir="2700000" algn="tl" rotWithShape="0">
                              <a:prstClr val="black">
                                <a:alpha val="40000"/>
                              </a:prstClr>
                            </a:outerShdw>
                          </a:effectLst>
                        </a:rPr>
                        <a:t>92.70</a:t>
                      </a:r>
                      <a:endParaRPr lang="en-US" b="1" dirty="0">
                        <a:solidFill>
                          <a:srgbClr val="006600"/>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8547">
                <a:tc>
                  <a:txBody>
                    <a:bodyPr/>
                    <a:lstStyle/>
                    <a:p>
                      <a:pPr algn="r"/>
                      <a:r>
                        <a:rPr lang="en-US" dirty="0" smtClean="0">
                          <a:effectLst>
                            <a:outerShdw blurRad="50800" dist="38100" dir="2700000" algn="tl" rotWithShape="0">
                              <a:prstClr val="black">
                                <a:alpha val="40000"/>
                              </a:prstClr>
                            </a:outerShdw>
                          </a:effectLst>
                        </a:rPr>
                        <a:t>SPLY Var</a:t>
                      </a:r>
                      <a:endParaRPr lang="en-US" dirty="0">
                        <a:effectLst>
                          <a:outerShdw blurRad="50800" dist="38100" dir="2700000" algn="tl" rotWithShape="0">
                            <a:prstClr val="black">
                              <a:alpha val="40000"/>
                            </a:prstClr>
                          </a:outerShdw>
                        </a:effectLst>
                      </a:endParaRPr>
                    </a:p>
                  </a:txBody>
                  <a:tcPr marL="27432" marT="27432" marB="27432"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dirty="0" smtClean="0">
                          <a:solidFill>
                            <a:srgbClr val="002060"/>
                          </a:solidFill>
                          <a:effectLst>
                            <a:outerShdw blurRad="50800" dist="38100" dir="2700000" algn="tl" rotWithShape="0">
                              <a:prstClr val="black">
                                <a:alpha val="40000"/>
                              </a:prstClr>
                            </a:outerShdw>
                          </a:effectLst>
                        </a:rPr>
                        <a:t>+3.00</a:t>
                      </a:r>
                      <a:endParaRPr lang="en-US" b="1" dirty="0">
                        <a:solidFill>
                          <a:srgbClr val="002060"/>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smtClean="0">
                          <a:solidFill>
                            <a:srgbClr val="002060"/>
                          </a:solidFill>
                          <a:effectLst>
                            <a:outerShdw blurRad="50800" dist="38100" dir="2700000" algn="tl" rotWithShape="0">
                              <a:prstClr val="black">
                                <a:alpha val="40000"/>
                              </a:prstClr>
                            </a:outerShdw>
                          </a:effectLst>
                        </a:rPr>
                        <a:t>+0.64</a:t>
                      </a:r>
                      <a:endParaRPr lang="en-US" b="1" dirty="0">
                        <a:solidFill>
                          <a:srgbClr val="002060"/>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0" name="Table 9"/>
          <p:cNvGraphicFramePr>
            <a:graphicFrameLocks noGrp="1"/>
          </p:cNvGraphicFramePr>
          <p:nvPr/>
        </p:nvGraphicFramePr>
        <p:xfrm>
          <a:off x="5829300" y="863600"/>
          <a:ext cx="208280" cy="365760"/>
        </p:xfrm>
        <a:graphic>
          <a:graphicData uri="http://schemas.openxmlformats.org/drawingml/2006/table">
            <a:tbl>
              <a:tblPr/>
              <a:tblGrid>
                <a:gridCol w="208280"/>
              </a:tblGrid>
              <a:tr h="0">
                <a:tc>
                  <a:txBody>
                    <a:bodyPr/>
                    <a:lstStyle/>
                    <a:p>
                      <a:endParaRPr lang="en-US" dirty="0"/>
                    </a:p>
                  </a:txBody>
                  <a:tcPr>
                    <a:lnL>
                      <a:noFill/>
                    </a:lnL>
                    <a:lnR>
                      <a:noFill/>
                    </a:lnR>
                    <a:lnT>
                      <a:noFill/>
                    </a:lnT>
                    <a:lnB>
                      <a:noFill/>
                    </a:lnB>
                  </a:tcPr>
                </a:tc>
              </a:tr>
            </a:tbl>
          </a:graphicData>
        </a:graphic>
      </p:graphicFrame>
    </p:spTree>
    <p:extLst>
      <p:ext uri="{BB962C8B-B14F-4D97-AF65-F5344CB8AC3E}">
        <p14:creationId xmlns:p14="http://schemas.microsoft.com/office/powerpoint/2010/main" val="284709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762000" y="1142226"/>
          <a:ext cx="7271657" cy="419885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a:xfrm>
            <a:off x="2362200" y="2743200"/>
            <a:ext cx="1106113" cy="3291248"/>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buClrTx/>
              <a:buSzTx/>
              <a:buFontTx/>
              <a:buNone/>
            </a:pPr>
            <a:endParaRPr lang="en-US" b="0" dirty="0">
              <a:solidFill>
                <a:prstClr val="white"/>
              </a:solidFill>
            </a:endParaRPr>
          </a:p>
        </p:txBody>
      </p:sp>
      <p:sp>
        <p:nvSpPr>
          <p:cNvPr id="14" name="Rectangle 13"/>
          <p:cNvSpPr/>
          <p:nvPr/>
        </p:nvSpPr>
        <p:spPr>
          <a:xfrm>
            <a:off x="4574471" y="1600200"/>
            <a:ext cx="1106113" cy="4434248"/>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buClrTx/>
              <a:buSzTx/>
              <a:buFontTx/>
              <a:buNone/>
            </a:pPr>
            <a:endParaRPr lang="en-US" b="0" dirty="0">
              <a:solidFill>
                <a:prstClr val="white"/>
              </a:solidFill>
            </a:endParaRPr>
          </a:p>
        </p:txBody>
      </p:sp>
      <p:sp>
        <p:nvSpPr>
          <p:cNvPr id="15" name="Rectangle 14"/>
          <p:cNvSpPr/>
          <p:nvPr/>
        </p:nvSpPr>
        <p:spPr>
          <a:xfrm>
            <a:off x="6785271" y="1295400"/>
            <a:ext cx="1106113" cy="469722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buClrTx/>
              <a:buSzTx/>
              <a:buFontTx/>
              <a:buNone/>
            </a:pPr>
            <a:endParaRPr lang="en-US" b="0" dirty="0">
              <a:solidFill>
                <a:prstClr val="white"/>
              </a:solidFill>
            </a:endParaRPr>
          </a:p>
        </p:txBody>
      </p:sp>
      <p:graphicFrame>
        <p:nvGraphicFramePr>
          <p:cNvPr id="8" name="Table 7"/>
          <p:cNvGraphicFramePr>
            <a:graphicFrameLocks noGrp="1"/>
          </p:cNvGraphicFramePr>
          <p:nvPr>
            <p:extLst/>
          </p:nvPr>
        </p:nvGraphicFramePr>
        <p:xfrm>
          <a:off x="152400" y="5341078"/>
          <a:ext cx="8842248" cy="1112520"/>
        </p:xfrm>
        <a:graphic>
          <a:graphicData uri="http://schemas.openxmlformats.org/drawingml/2006/table">
            <a:tbl>
              <a:tblPr firstRow="1" bandRow="1">
                <a:tableStyleId>{5C22544A-7EE6-4342-B048-85BDC9FD1C3A}</a:tableStyleId>
              </a:tblPr>
              <a:tblGrid>
                <a:gridCol w="1105281"/>
                <a:gridCol w="1105281"/>
                <a:gridCol w="1105281"/>
                <a:gridCol w="1105281"/>
                <a:gridCol w="1105281"/>
                <a:gridCol w="1105281"/>
                <a:gridCol w="1105281"/>
                <a:gridCol w="1105281"/>
              </a:tblGrid>
              <a:tr h="370840">
                <a:tc>
                  <a:txBody>
                    <a:bodyPr/>
                    <a:lstStyle/>
                    <a:p>
                      <a:pPr algn="ctr"/>
                      <a:endParaRPr lang="en-US" sz="1400" b="1"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0-1 Day</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2 Days</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3</a:t>
                      </a:r>
                      <a:r>
                        <a:rPr lang="en-US" sz="1400" b="0" baseline="0" dirty="0" smtClean="0">
                          <a:solidFill>
                            <a:schemeClr val="tx1">
                              <a:lumMod val="85000"/>
                              <a:lumOff val="15000"/>
                            </a:schemeClr>
                          </a:solidFill>
                        </a:rPr>
                        <a:t> Days</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4 Days</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5 Days</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6+ Days</a:t>
                      </a:r>
                      <a:endParaRPr lang="en-US" sz="1400" b="0" dirty="0">
                        <a:solidFill>
                          <a:schemeClr val="tx1">
                            <a:lumMod val="85000"/>
                            <a:lumOff val="15000"/>
                          </a:schemeClr>
                        </a:solidFill>
                      </a:endParaRPr>
                    </a:p>
                  </a:txBody>
                  <a:tcPr anchor="ctr">
                    <a:noFill/>
                  </a:tcPr>
                </a:tc>
                <a:tc>
                  <a:txBody>
                    <a:bodyPr/>
                    <a:lstStyle/>
                    <a:p>
                      <a:pPr algn="ctr"/>
                      <a:r>
                        <a:rPr lang="en-US" sz="1400" b="1" dirty="0" smtClean="0">
                          <a:solidFill>
                            <a:schemeClr val="tx1">
                              <a:lumMod val="85000"/>
                              <a:lumOff val="15000"/>
                            </a:schemeClr>
                          </a:solidFill>
                        </a:rPr>
                        <a:t>Avg. Days</a:t>
                      </a:r>
                    </a:p>
                  </a:txBody>
                  <a:tcPr anchor="ctr">
                    <a:noFill/>
                  </a:tcPr>
                </a:tc>
              </a:tr>
              <a:tr h="370840">
                <a:tc>
                  <a:txBody>
                    <a:bodyPr/>
                    <a:lstStyle/>
                    <a:p>
                      <a:pPr algn="ctr"/>
                      <a:r>
                        <a:rPr lang="en-US" sz="1400" b="1" dirty="0" smtClean="0">
                          <a:solidFill>
                            <a:schemeClr val="bg1"/>
                          </a:solidFill>
                        </a:rPr>
                        <a:t>FY17</a:t>
                      </a:r>
                      <a:r>
                        <a:rPr lang="en-US" sz="1400" b="1" baseline="0" dirty="0" smtClean="0">
                          <a:solidFill>
                            <a:schemeClr val="bg1"/>
                          </a:solidFill>
                        </a:rPr>
                        <a:t> Q3</a:t>
                      </a:r>
                      <a:endParaRPr lang="en-US" sz="1400" b="1" dirty="0">
                        <a:solidFill>
                          <a:schemeClr val="bg1"/>
                        </a:solidFill>
                      </a:endParaRPr>
                    </a:p>
                  </a:txBody>
                  <a:tcPr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13.4%</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35.0%</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27.1%</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13.8%</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3.8%</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6.9%</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b="1" kern="1200" dirty="0" smtClean="0">
                          <a:solidFill>
                            <a:schemeClr val="bg1"/>
                          </a:solidFill>
                        </a:rPr>
                        <a:t>3.0</a:t>
                      </a:r>
                      <a:endParaRPr lang="en-US" sz="1400" b="1" kern="1200" dirty="0">
                        <a:solidFill>
                          <a:schemeClr val="bg1"/>
                        </a:solidFill>
                        <a:latin typeface="+mn-lt"/>
                        <a:ea typeface="+mn-ea"/>
                        <a:cs typeface="+mn-cs"/>
                      </a:endParaRPr>
                    </a:p>
                  </a:txBody>
                  <a:tcPr marL="9525" marR="9525" marT="9525" marB="0" anchor="ctr">
                    <a:solidFill>
                      <a:schemeClr val="accent1">
                        <a:lumMod val="75000"/>
                      </a:schemeClr>
                    </a:solidFill>
                  </a:tcPr>
                </a:tc>
              </a:tr>
              <a:tr h="370840">
                <a:tc>
                  <a:txBody>
                    <a:bodyPr/>
                    <a:lstStyle/>
                    <a:p>
                      <a:pPr algn="ctr"/>
                      <a:r>
                        <a:rPr lang="en-US" sz="1400" b="1" dirty="0" smtClean="0"/>
                        <a:t>FY16</a:t>
                      </a:r>
                      <a:r>
                        <a:rPr lang="en-US" sz="1400" b="1" baseline="0" dirty="0" smtClean="0"/>
                        <a:t> Q3</a:t>
                      </a:r>
                      <a:endParaRPr lang="en-US" sz="1400" b="1" dirty="0"/>
                    </a:p>
                  </a:txBody>
                  <a:tcPr anchor="ctr">
                    <a:solidFill>
                      <a:schemeClr val="accent1">
                        <a:lumMod val="40000"/>
                        <a:lumOff val="60000"/>
                      </a:schemeClr>
                    </a:solidFill>
                  </a:tcPr>
                </a:tc>
                <a:tc>
                  <a:txBody>
                    <a:bodyPr/>
                    <a:lstStyle/>
                    <a:p>
                      <a:pPr algn="ctr"/>
                      <a:r>
                        <a:rPr lang="en-US" sz="1400" dirty="0" smtClean="0"/>
                        <a:t>13.0%</a:t>
                      </a:r>
                      <a:endParaRPr lang="en-US" sz="1400" dirty="0"/>
                    </a:p>
                  </a:txBody>
                  <a:tcPr anchor="ctr">
                    <a:solidFill>
                      <a:schemeClr val="accent1">
                        <a:lumMod val="40000"/>
                        <a:lumOff val="60000"/>
                      </a:schemeClr>
                    </a:solidFill>
                  </a:tcPr>
                </a:tc>
                <a:tc>
                  <a:txBody>
                    <a:bodyPr/>
                    <a:lstStyle/>
                    <a:p>
                      <a:pPr algn="ctr"/>
                      <a:r>
                        <a:rPr lang="en-US" sz="1400" dirty="0" smtClean="0"/>
                        <a:t>34.6%</a:t>
                      </a:r>
                      <a:endParaRPr lang="en-US" sz="1400" dirty="0"/>
                    </a:p>
                  </a:txBody>
                  <a:tcPr anchor="ctr">
                    <a:solidFill>
                      <a:schemeClr val="accent1">
                        <a:lumMod val="40000"/>
                        <a:lumOff val="60000"/>
                      </a:schemeClr>
                    </a:solidFill>
                  </a:tcPr>
                </a:tc>
                <a:tc>
                  <a:txBody>
                    <a:bodyPr/>
                    <a:lstStyle/>
                    <a:p>
                      <a:pPr algn="ctr"/>
                      <a:r>
                        <a:rPr lang="en-US" sz="1400" dirty="0" smtClean="0"/>
                        <a:t>26.2%</a:t>
                      </a:r>
                      <a:endParaRPr lang="en-US" sz="1400" dirty="0"/>
                    </a:p>
                  </a:txBody>
                  <a:tcPr anchor="ctr">
                    <a:solidFill>
                      <a:schemeClr val="accent1">
                        <a:lumMod val="40000"/>
                        <a:lumOff val="60000"/>
                      </a:schemeClr>
                    </a:solidFill>
                  </a:tcPr>
                </a:tc>
                <a:tc>
                  <a:txBody>
                    <a:bodyPr/>
                    <a:lstStyle/>
                    <a:p>
                      <a:pPr algn="ctr"/>
                      <a:r>
                        <a:rPr lang="en-US" sz="1400" dirty="0" smtClean="0"/>
                        <a:t>14.2%</a:t>
                      </a:r>
                      <a:endParaRPr lang="en-US" sz="1400" dirty="0"/>
                    </a:p>
                  </a:txBody>
                  <a:tcPr anchor="ctr">
                    <a:solidFill>
                      <a:schemeClr val="accent1">
                        <a:lumMod val="40000"/>
                        <a:lumOff val="60000"/>
                      </a:schemeClr>
                    </a:solidFill>
                  </a:tcPr>
                </a:tc>
                <a:tc>
                  <a:txBody>
                    <a:bodyPr/>
                    <a:lstStyle/>
                    <a:p>
                      <a:pPr algn="ctr"/>
                      <a:r>
                        <a:rPr lang="en-US" sz="1400" dirty="0" smtClean="0"/>
                        <a:t>4.3%</a:t>
                      </a:r>
                      <a:endParaRPr lang="en-US" sz="1400" dirty="0"/>
                    </a:p>
                  </a:txBody>
                  <a:tcPr anchor="ctr">
                    <a:solidFill>
                      <a:schemeClr val="accent1">
                        <a:lumMod val="40000"/>
                        <a:lumOff val="60000"/>
                      </a:schemeClr>
                    </a:solidFill>
                  </a:tcPr>
                </a:tc>
                <a:tc>
                  <a:txBody>
                    <a:bodyPr/>
                    <a:lstStyle/>
                    <a:p>
                      <a:pPr algn="ctr"/>
                      <a:r>
                        <a:rPr lang="en-US" sz="1400" dirty="0" smtClean="0"/>
                        <a:t>7.7%</a:t>
                      </a:r>
                      <a:endParaRPr lang="en-US" sz="1400" dirty="0"/>
                    </a:p>
                  </a:txBody>
                  <a:tcPr anchor="ctr">
                    <a:solidFill>
                      <a:schemeClr val="accent1">
                        <a:lumMod val="40000"/>
                        <a:lumOff val="60000"/>
                      </a:schemeClr>
                    </a:solidFill>
                  </a:tcPr>
                </a:tc>
                <a:tc>
                  <a:txBody>
                    <a:bodyPr/>
                    <a:lstStyle/>
                    <a:p>
                      <a:pPr algn="ctr"/>
                      <a:r>
                        <a:rPr lang="en-US" sz="1400" b="1" dirty="0" smtClean="0"/>
                        <a:t>3.0</a:t>
                      </a:r>
                    </a:p>
                  </a:txBody>
                  <a:tcPr anchor="ctr">
                    <a:solidFill>
                      <a:schemeClr val="accent1">
                        <a:lumMod val="40000"/>
                        <a:lumOff val="60000"/>
                      </a:schemeClr>
                    </a:solidFill>
                  </a:tcPr>
                </a:tc>
              </a:tr>
            </a:tbl>
          </a:graphicData>
        </a:graphic>
      </p:graphicFrame>
      <p:graphicFrame>
        <p:nvGraphicFramePr>
          <p:cNvPr id="13" name="Table 12"/>
          <p:cNvGraphicFramePr>
            <a:graphicFrameLocks noGrp="1"/>
          </p:cNvGraphicFramePr>
          <p:nvPr>
            <p:extLst/>
          </p:nvPr>
        </p:nvGraphicFramePr>
        <p:xfrm>
          <a:off x="152400" y="837426"/>
          <a:ext cx="8842248" cy="304800"/>
        </p:xfrm>
        <a:graphic>
          <a:graphicData uri="http://schemas.openxmlformats.org/drawingml/2006/table">
            <a:tbl>
              <a:tblPr firstRow="1" bandRow="1">
                <a:tableStyleId>{5C22544A-7EE6-4342-B048-85BDC9FD1C3A}</a:tableStyleId>
              </a:tblPr>
              <a:tblGrid>
                <a:gridCol w="8842248"/>
              </a:tblGrid>
              <a:tr h="142240">
                <a:tc>
                  <a:txBody>
                    <a:bodyPr/>
                    <a:lstStyle/>
                    <a:p>
                      <a:pPr algn="ctr"/>
                      <a:r>
                        <a:rPr lang="en-US" sz="1400" dirty="0" smtClean="0"/>
                        <a:t>Proportion of Mail Delivered in Days</a:t>
                      </a:r>
                      <a:endParaRPr lang="en-US" sz="1400" b="1" dirty="0">
                        <a:solidFill>
                          <a:schemeClr val="tx1"/>
                        </a:solidFill>
                      </a:endParaRPr>
                    </a:p>
                  </a:txBody>
                  <a:tcPr anchor="ctr"/>
                </a:tc>
              </a:tr>
            </a:tbl>
          </a:graphicData>
        </a:graphic>
      </p:graphicFrame>
      <p:sp>
        <p:nvSpPr>
          <p:cNvPr id="10" name="TextBox 9"/>
          <p:cNvSpPr txBox="1"/>
          <p:nvPr/>
        </p:nvSpPr>
        <p:spPr>
          <a:xfrm>
            <a:off x="0" y="6611779"/>
            <a:ext cx="3468313" cy="246221"/>
          </a:xfrm>
          <a:prstGeom prst="rect">
            <a:avLst/>
          </a:prstGeom>
          <a:noFill/>
        </p:spPr>
        <p:txBody>
          <a:bodyPr wrap="square" rtlCol="0">
            <a:spAutoFit/>
          </a:bodyPr>
          <a:lstStyle/>
          <a:p>
            <a:pPr fontAlgn="auto">
              <a:spcBef>
                <a:spcPts val="0"/>
              </a:spcBef>
              <a:spcAft>
                <a:spcPts val="0"/>
              </a:spcAft>
              <a:buClrTx/>
              <a:buSzTx/>
              <a:buFontTx/>
              <a:buNone/>
            </a:pPr>
            <a:r>
              <a:rPr lang="en-US" sz="1000" b="0" dirty="0" smtClean="0">
                <a:solidFill>
                  <a:prstClr val="black"/>
                </a:solidFill>
                <a:latin typeface="Arial"/>
              </a:rPr>
              <a:t>FY17 Q3 thru 06/30/17, FY16 Q3 thru 06/30/16</a:t>
            </a:r>
            <a:endParaRPr lang="en-US" sz="1000" b="0" dirty="0">
              <a:solidFill>
                <a:prstClr val="black"/>
              </a:solidFill>
              <a:latin typeface="Arial"/>
            </a:endParaRPr>
          </a:p>
        </p:txBody>
      </p:sp>
      <p:sp>
        <p:nvSpPr>
          <p:cNvPr id="12" name="Title 2"/>
          <p:cNvSpPr>
            <a:spLocks noGrp="1"/>
          </p:cNvSpPr>
          <p:nvPr>
            <p:ph type="title"/>
          </p:nvPr>
        </p:nvSpPr>
        <p:spPr>
          <a:xfrm>
            <a:off x="5060657" y="137817"/>
            <a:ext cx="3996607" cy="461665"/>
          </a:xfrm>
          <a:noFill/>
          <a:effectLst>
            <a:outerShdw blurRad="50800" dist="38100" dir="2700000" algn="tl" rotWithShape="0">
              <a:prstClr val="black">
                <a:alpha val="40000"/>
              </a:prstClr>
            </a:outerShdw>
          </a:effectLst>
        </p:spPr>
        <p:txBody>
          <a:bodyPr wrap="none" anchor="ctr">
            <a:spAutoFit/>
          </a:bodyPr>
          <a:lstStyle/>
          <a:p>
            <a:r>
              <a:rPr lang="en-US" sz="2400" dirty="0" smtClean="0">
                <a:latin typeface="Arial" pitchFamily="34" charset="0"/>
              </a:rPr>
              <a:t>Marketing Mail Composite</a:t>
            </a:r>
            <a:endParaRPr lang="en-US" sz="2400" dirty="0">
              <a:latin typeface="Arial" pitchFamily="34" charset="0"/>
            </a:endParaRPr>
          </a:p>
        </p:txBody>
      </p:sp>
    </p:spTree>
    <p:extLst>
      <p:ext uri="{BB962C8B-B14F-4D97-AF65-F5344CB8AC3E}">
        <p14:creationId xmlns:p14="http://schemas.microsoft.com/office/powerpoint/2010/main" val="267078117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65629798"/>
              </p:ext>
            </p:extLst>
          </p:nvPr>
        </p:nvGraphicFramePr>
        <p:xfrm>
          <a:off x="685799" y="1969478"/>
          <a:ext cx="8216186" cy="4355124"/>
        </p:xfrm>
        <a:graphic>
          <a:graphicData uri="http://schemas.openxmlformats.org/drawingml/2006/table">
            <a:tbl>
              <a:tblPr firstRow="1" bandRow="1">
                <a:tableStyleId>{5C22544A-7EE6-4342-B048-85BDC9FD1C3A}</a:tableStyleId>
              </a:tblPr>
              <a:tblGrid>
                <a:gridCol w="2111511"/>
                <a:gridCol w="2039324"/>
                <a:gridCol w="2039324"/>
                <a:gridCol w="2026027"/>
              </a:tblGrid>
              <a:tr h="4355124">
                <a:tc>
                  <a:txBody>
                    <a:bodyPr/>
                    <a:lstStyle/>
                    <a:p>
                      <a:endParaRPr lang="en-US"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AEFF7">
                        <a:alpha val="40000"/>
                      </a:srgbClr>
                    </a:solidFill>
                  </a:tcPr>
                </a:tc>
                <a:tc>
                  <a:txBody>
                    <a:bodyPr/>
                    <a:lstStyle/>
                    <a:p>
                      <a:endParaRPr lang="en-US"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EAEFF7">
                        <a:alpha val="40000"/>
                      </a:srgbClr>
                    </a:solidFill>
                  </a:tcPr>
                </a:tc>
                <a:tc>
                  <a:txBody>
                    <a:bodyPr/>
                    <a:lstStyle/>
                    <a:p>
                      <a:endParaRPr lang="en-US" dirty="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44" name="Chart 43"/>
          <p:cNvGraphicFramePr/>
          <p:nvPr>
            <p:extLst>
              <p:ext uri="{D42A27DB-BD31-4B8C-83A1-F6EECF244321}">
                <p14:modId xmlns:p14="http://schemas.microsoft.com/office/powerpoint/2010/main" val="1336155375"/>
              </p:ext>
            </p:extLst>
          </p:nvPr>
        </p:nvGraphicFramePr>
        <p:xfrm>
          <a:off x="152399" y="1832154"/>
          <a:ext cx="8862117" cy="4762412"/>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p:cNvSpPr txBox="1"/>
          <p:nvPr/>
        </p:nvSpPr>
        <p:spPr>
          <a:xfrm>
            <a:off x="8588296" y="2438400"/>
            <a:ext cx="631904" cy="307777"/>
          </a:xfrm>
          <a:prstGeom prst="rect">
            <a:avLst/>
          </a:prstGeom>
          <a:noFill/>
          <a:effectLst>
            <a:outerShdw blurRad="50800" dir="5400000" algn="ctr" rotWithShape="0">
              <a:srgbClr val="000000">
                <a:alpha val="43137"/>
              </a:srgbClr>
            </a:outerShdw>
          </a:effectLst>
        </p:spPr>
        <p:txBody>
          <a:bodyPr wrap="none" rtlCol="0">
            <a:spAutoFit/>
          </a:bodyPr>
          <a:lstStyle/>
          <a:p>
            <a:pPr eaLnBrk="0" hangingPunct="0">
              <a:buClrTx/>
              <a:buSzTx/>
              <a:buFontTx/>
              <a:buNone/>
            </a:pPr>
            <a:r>
              <a:rPr lang="en-US" sz="1400" dirty="0" smtClean="0">
                <a:solidFill>
                  <a:srgbClr val="008000"/>
                </a:solidFill>
                <a:latin typeface="Arial"/>
              </a:rPr>
              <a:t>91.00</a:t>
            </a:r>
            <a:endParaRPr lang="en-US" sz="1400" dirty="0">
              <a:solidFill>
                <a:srgbClr val="008000"/>
              </a:solidFill>
              <a:latin typeface="Arial"/>
            </a:endParaRPr>
          </a:p>
        </p:txBody>
      </p:sp>
      <p:sp>
        <p:nvSpPr>
          <p:cNvPr id="35" name="TextBox 34"/>
          <p:cNvSpPr txBox="1"/>
          <p:nvPr/>
        </p:nvSpPr>
        <p:spPr>
          <a:xfrm>
            <a:off x="76199" y="6629400"/>
            <a:ext cx="807720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fontAlgn="base">
              <a:spcBef>
                <a:spcPct val="50000"/>
              </a:spcBef>
              <a:spcAft>
                <a:spcPct val="0"/>
              </a:spcAft>
              <a:buClr>
                <a:srgbClr val="0000CC"/>
              </a:buClr>
              <a:buSzPct val="80000"/>
              <a:buFont typeface="Wingdings" pitchFamily="2" charset="2"/>
              <a:defRPr sz="800">
                <a:solidFill>
                  <a:srgbClr val="808080">
                    <a:lumMod val="60000"/>
                    <a:lumOff val="40000"/>
                  </a:srgbClr>
                </a:solidFill>
                <a:latin typeface="Arial" pitchFamily="34" charset="0"/>
              </a:defRPr>
            </a:lvl1pPr>
          </a:lstStyle>
          <a:p>
            <a:r>
              <a:rPr lang="en-US" b="0" dirty="0"/>
              <a:t>Data through </a:t>
            </a:r>
            <a:r>
              <a:rPr lang="en-US" b="0" dirty="0" smtClean="0"/>
              <a:t>June 30, 2017</a:t>
            </a:r>
            <a:endParaRPr lang="en-US" b="0" dirty="0"/>
          </a:p>
        </p:txBody>
      </p:sp>
      <p:sp>
        <p:nvSpPr>
          <p:cNvPr id="3" name="Title 2"/>
          <p:cNvSpPr>
            <a:spLocks noGrp="1"/>
          </p:cNvSpPr>
          <p:nvPr>
            <p:ph type="title"/>
          </p:nvPr>
        </p:nvSpPr>
        <p:spPr>
          <a:noFill/>
          <a:effectLst>
            <a:outerShdw blurRad="50800" dist="38100" dir="2700000" algn="tl" rotWithShape="0">
              <a:prstClr val="black">
                <a:alpha val="40000"/>
              </a:prstClr>
            </a:outerShdw>
          </a:effectLst>
        </p:spPr>
        <p:txBody>
          <a:bodyPr wrap="none" anchor="ctr">
            <a:spAutoFit/>
          </a:bodyPr>
          <a:lstStyle/>
          <a:p>
            <a:r>
              <a:rPr lang="en-US" sz="2400" dirty="0" smtClean="0">
                <a:latin typeface="Arial" pitchFamily="34" charset="0"/>
              </a:rPr>
              <a:t>Periodicals Composite</a:t>
            </a:r>
            <a:endParaRPr lang="en-US" sz="2400" dirty="0">
              <a:latin typeface="Arial" pitchFamily="34" charset="0"/>
            </a:endParaRPr>
          </a:p>
        </p:txBody>
      </p:sp>
      <p:sp>
        <p:nvSpPr>
          <p:cNvPr id="38" name="TextBox 37"/>
          <p:cNvSpPr txBox="1"/>
          <p:nvPr/>
        </p:nvSpPr>
        <p:spPr>
          <a:xfrm>
            <a:off x="3499820" y="6642872"/>
            <a:ext cx="561091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fontAlgn="base">
              <a:spcBef>
                <a:spcPct val="50000"/>
              </a:spcBef>
              <a:spcAft>
                <a:spcPct val="0"/>
              </a:spcAft>
              <a:buClr>
                <a:srgbClr val="0000CC"/>
              </a:buClr>
              <a:buSzPct val="80000"/>
              <a:buFont typeface="Wingdings" pitchFamily="2" charset="2"/>
              <a:defRPr sz="800">
                <a:solidFill>
                  <a:srgbClr val="808080">
                    <a:lumMod val="60000"/>
                    <a:lumOff val="40000"/>
                  </a:srgbClr>
                </a:solidFill>
                <a:latin typeface="Arial" pitchFamily="34" charset="0"/>
              </a:defRPr>
            </a:lvl1pPr>
          </a:lstStyle>
          <a:p>
            <a:r>
              <a:rPr lang="en-US" b="0" dirty="0"/>
              <a:t>Notes: Includes Letters, Flats and Parcels. Data through December 31, 2016</a:t>
            </a:r>
          </a:p>
        </p:txBody>
      </p:sp>
      <p:graphicFrame>
        <p:nvGraphicFramePr>
          <p:cNvPr id="2" name="Table 1"/>
          <p:cNvGraphicFramePr>
            <a:graphicFrameLocks noGrp="1"/>
          </p:cNvGraphicFramePr>
          <p:nvPr>
            <p:extLst/>
          </p:nvPr>
        </p:nvGraphicFramePr>
        <p:xfrm>
          <a:off x="685800" y="4495800"/>
          <a:ext cx="8229600" cy="914400"/>
        </p:xfrm>
        <a:graphic>
          <a:graphicData uri="http://schemas.openxmlformats.org/drawingml/2006/table">
            <a:tbl>
              <a:tblPr firstRow="1" bandRow="1">
                <a:tableStyleId>{5C22544A-7EE6-4342-B048-85BDC9FD1C3A}</a:tableStyleId>
              </a:tblPr>
              <a:tblGrid>
                <a:gridCol w="2057400"/>
                <a:gridCol w="2057400"/>
                <a:gridCol w="2057400"/>
                <a:gridCol w="2057400"/>
              </a:tblGrid>
              <a:tr h="2215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all" spc="0" normalizeH="0" baseline="0" noProof="0" dirty="0" smtClean="0">
                          <a:ln w="9000" cmpd="sng">
                            <a:solidFill>
                              <a:srgbClr val="FFFFFF"/>
                            </a:solidFill>
                            <a:prstDash val="solid"/>
                          </a:ln>
                          <a:effectLst/>
                          <a:uLnTx/>
                          <a:uFillTx/>
                        </a:rPr>
                        <a:t>Q4 FY16</a:t>
                      </a:r>
                      <a:endParaRPr kumimoji="0" lang="en-US" sz="1400" b="0" i="0" u="none" strike="noStrike" kern="1200" cap="all" spc="0" normalizeH="0" baseline="0" noProof="0" dirty="0" smtClean="0">
                        <a:ln w="9000" cmpd="sng">
                          <a:solidFill>
                            <a:srgbClr val="FFFFFF"/>
                          </a:solidFill>
                          <a:prstDash val="solid"/>
                        </a:ln>
                        <a:solidFill>
                          <a:srgbClr val="FFFFFF"/>
                        </a:solidFill>
                        <a:effectLst/>
                        <a:uLnTx/>
                        <a:uFillTx/>
                        <a:latin typeface="Arial" pitchFamily="34" charset="0"/>
                        <a:ea typeface="+mn-ea"/>
                        <a:cs typeface="+mn-cs"/>
                      </a:endParaRPr>
                    </a:p>
                  </a:txBody>
                  <a:tcPr marL="0" marR="0" anchor="ctr">
                    <a:solidFill>
                      <a:srgbClr val="5B9BD5">
                        <a:alpha val="6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all" spc="0" normalizeH="0" baseline="0" noProof="0" dirty="0" smtClean="0">
                          <a:ln w="9000" cmpd="sng">
                            <a:solidFill>
                              <a:srgbClr val="FFFFFF"/>
                            </a:solidFill>
                            <a:prstDash val="solid"/>
                          </a:ln>
                          <a:effectLst/>
                          <a:uLnTx/>
                          <a:uFillTx/>
                        </a:rPr>
                        <a:t>Q1 FY17</a:t>
                      </a:r>
                      <a:endParaRPr kumimoji="0" lang="en-US" sz="1400" b="0" i="0" u="none" strike="noStrike" kern="1200" cap="all" spc="0" normalizeH="0" baseline="0" noProof="0" dirty="0" smtClean="0">
                        <a:ln w="9000" cmpd="sng">
                          <a:solidFill>
                            <a:srgbClr val="FFFFFF"/>
                          </a:solidFill>
                          <a:prstDash val="solid"/>
                        </a:ln>
                        <a:solidFill>
                          <a:srgbClr val="FFFFFF"/>
                        </a:solidFill>
                        <a:effectLst/>
                        <a:uLnTx/>
                        <a:uFillTx/>
                        <a:latin typeface="Arial" pitchFamily="34" charset="0"/>
                        <a:ea typeface="+mn-ea"/>
                        <a:cs typeface="+mn-cs"/>
                      </a:endParaRPr>
                    </a:p>
                  </a:txBody>
                  <a:tcPr marL="0" marR="0" anchor="ctr">
                    <a:solidFill>
                      <a:srgbClr val="5B9BD5">
                        <a:alpha val="6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all" spc="0" normalizeH="0" baseline="0" noProof="0" dirty="0" smtClean="0">
                          <a:ln w="9000" cmpd="sng">
                            <a:solidFill>
                              <a:srgbClr val="FFFFFF"/>
                            </a:solidFill>
                            <a:prstDash val="solid"/>
                          </a:ln>
                          <a:effectLst/>
                          <a:uLnTx/>
                          <a:uFillTx/>
                        </a:rPr>
                        <a:t>Q2 FY17</a:t>
                      </a:r>
                      <a:endParaRPr kumimoji="0" lang="en-US" sz="1400" b="0" i="0" u="none" strike="noStrike" kern="1200" cap="all" spc="0" normalizeH="0" baseline="0" noProof="0" dirty="0" smtClean="0">
                        <a:ln w="9000" cmpd="sng">
                          <a:solidFill>
                            <a:srgbClr val="FFFFFF"/>
                          </a:solidFill>
                          <a:prstDash val="solid"/>
                        </a:ln>
                        <a:solidFill>
                          <a:srgbClr val="FFFFFF"/>
                        </a:solidFill>
                        <a:effectLst/>
                        <a:uLnTx/>
                        <a:uFillTx/>
                        <a:latin typeface="Arial" pitchFamily="34" charset="0"/>
                        <a:ea typeface="+mn-ea"/>
                        <a:cs typeface="+mn-cs"/>
                      </a:endParaRPr>
                    </a:p>
                  </a:txBody>
                  <a:tcPr marL="0" marR="0" anchor="ctr">
                    <a:solidFill>
                      <a:srgbClr val="5B9BD5">
                        <a:alpha val="6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all" spc="0" normalizeH="0" baseline="0" noProof="0" dirty="0" smtClean="0">
                          <a:ln w="9000" cmpd="sng">
                            <a:solidFill>
                              <a:srgbClr val="FFFFFF"/>
                            </a:solidFill>
                            <a:prstDash val="solid"/>
                          </a:ln>
                          <a:effectLst/>
                          <a:uLnTx/>
                          <a:uFillTx/>
                        </a:rPr>
                        <a:t>Q3 FY17</a:t>
                      </a:r>
                      <a:endParaRPr kumimoji="0" lang="en-US" sz="1400" b="0" i="0" u="none" strike="noStrike" kern="1200" cap="all" spc="0" normalizeH="0" baseline="0" noProof="0" dirty="0" smtClean="0">
                        <a:ln w="9000" cmpd="sng">
                          <a:solidFill>
                            <a:srgbClr val="FFFFFF"/>
                          </a:solidFill>
                          <a:prstDash val="solid"/>
                        </a:ln>
                        <a:solidFill>
                          <a:srgbClr val="FFFFFF"/>
                        </a:solidFill>
                        <a:effectLst/>
                        <a:uLnTx/>
                        <a:uFillTx/>
                        <a:latin typeface="Arial" pitchFamily="34" charset="0"/>
                        <a:ea typeface="+mn-ea"/>
                        <a:cs typeface="+mn-cs"/>
                      </a:endParaRPr>
                    </a:p>
                  </a:txBody>
                  <a:tcPr marL="0" marR="0" anchor="ctr">
                    <a:solidFill>
                      <a:srgbClr val="5B9BD5">
                        <a:alpha val="69804"/>
                      </a:srgbClr>
                    </a:solidFill>
                  </a:tcPr>
                </a:tc>
              </a:tr>
              <a:tr h="2215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noProof="0" dirty="0" smtClean="0"/>
                        <a:t>83.66%</a:t>
                      </a:r>
                      <a:endParaRPr lang="en-US" sz="1400" kern="1200" noProof="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noProof="0" dirty="0" smtClean="0"/>
                        <a:t>81.83%</a:t>
                      </a:r>
                      <a:endParaRPr lang="en-US" sz="1400" kern="1200" noProof="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noProof="0" dirty="0" smtClean="0"/>
                        <a:t>85.46%</a:t>
                      </a:r>
                      <a:endParaRPr lang="en-US" sz="1400" kern="1200" noProof="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noProof="0" dirty="0" smtClean="0"/>
                        <a:t>87.98%</a:t>
                      </a:r>
                      <a:endParaRPr lang="en-US" sz="1400" kern="1200" noProof="0" dirty="0" smtClean="0">
                        <a:solidFill>
                          <a:schemeClr val="dk1"/>
                        </a:solidFill>
                        <a:latin typeface="+mn-lt"/>
                        <a:ea typeface="+mn-ea"/>
                        <a:cs typeface="+mn-cs"/>
                      </a:endParaRPr>
                    </a:p>
                  </a:txBody>
                  <a:tcPr marL="0" marR="0"/>
                </a:tc>
              </a:tr>
              <a:tr h="2215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+6.13 Q4 FY15</a:t>
                      </a:r>
                      <a:endParaRPr lang="en-US" sz="1400" kern="120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+7.49 Q1 FY16</a:t>
                      </a:r>
                      <a:endParaRPr lang="en-US" sz="1400" kern="120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+6.67 Q2 FY16</a:t>
                      </a:r>
                      <a:endParaRPr lang="en-US" sz="1400" kern="120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+4.29 Q3 FY16</a:t>
                      </a:r>
                      <a:endParaRPr lang="en-US" sz="1400" kern="1200" dirty="0" smtClean="0">
                        <a:solidFill>
                          <a:schemeClr val="dk1"/>
                        </a:solidFill>
                        <a:latin typeface="+mn-lt"/>
                        <a:ea typeface="+mn-ea"/>
                        <a:cs typeface="+mn-cs"/>
                      </a:endParaRPr>
                    </a:p>
                  </a:txBody>
                  <a:tcPr marL="0" marR="0"/>
                </a:tc>
              </a:tr>
            </a:tbl>
          </a:graphicData>
        </a:graphic>
      </p:graphicFrame>
      <p:graphicFrame>
        <p:nvGraphicFramePr>
          <p:cNvPr id="5" name="Table 4"/>
          <p:cNvGraphicFramePr>
            <a:graphicFrameLocks noGrp="1"/>
          </p:cNvGraphicFramePr>
          <p:nvPr/>
        </p:nvGraphicFramePr>
        <p:xfrm>
          <a:off x="8525022" y="6471138"/>
          <a:ext cx="208280" cy="365760"/>
        </p:xfrm>
        <a:graphic>
          <a:graphicData uri="http://schemas.openxmlformats.org/drawingml/2006/table">
            <a:tbl>
              <a:tblPr/>
              <a:tblGrid>
                <a:gridCol w="208280"/>
              </a:tblGrid>
              <a:tr h="0">
                <a:tc>
                  <a:txBody>
                    <a:bodyPr/>
                    <a:lstStyle/>
                    <a:p>
                      <a:endParaRPr lang="en-US"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tr>
            </a:tbl>
          </a:graphicData>
        </a:graphic>
      </p:graphicFrame>
      <p:graphicFrame>
        <p:nvGraphicFramePr>
          <p:cNvPr id="7" name="Table 6"/>
          <p:cNvGraphicFramePr>
            <a:graphicFrameLocks noGrp="1"/>
          </p:cNvGraphicFramePr>
          <p:nvPr/>
        </p:nvGraphicFramePr>
        <p:xfrm>
          <a:off x="8124092" y="1969477"/>
          <a:ext cx="208280" cy="365760"/>
        </p:xfrm>
        <a:graphic>
          <a:graphicData uri="http://schemas.openxmlformats.org/drawingml/2006/table">
            <a:tbl>
              <a:tblPr/>
              <a:tblGrid>
                <a:gridCol w="208280"/>
              </a:tblGrid>
              <a:tr h="0">
                <a:tc>
                  <a:txBody>
                    <a:bodyPr/>
                    <a:lstStyle/>
                    <a:p>
                      <a:endParaRPr lang="en-US" dirty="0"/>
                    </a:p>
                  </a:txBody>
                  <a:tcPr>
                    <a:lnL>
                      <a:noFill/>
                    </a:lnL>
                    <a:lnR>
                      <a:noFill/>
                    </a:lnR>
                    <a:lnT>
                      <a:noFill/>
                    </a:lnT>
                    <a:lnB>
                      <a:noFill/>
                    </a:lnB>
                  </a:tcPr>
                </a:tc>
              </a:tr>
            </a:tbl>
          </a:graphicData>
        </a:graphic>
      </p:graphicFrame>
      <p:graphicFrame>
        <p:nvGraphicFramePr>
          <p:cNvPr id="9" name="Table 8"/>
          <p:cNvGraphicFramePr>
            <a:graphicFrameLocks noGrp="1"/>
          </p:cNvGraphicFramePr>
          <p:nvPr>
            <p:extLst/>
          </p:nvPr>
        </p:nvGraphicFramePr>
        <p:xfrm>
          <a:off x="5271249" y="853869"/>
          <a:ext cx="3628877" cy="98755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371599"/>
                <a:gridCol w="1128639"/>
                <a:gridCol w="1128639"/>
              </a:tblGrid>
              <a:tr h="298547">
                <a:tc>
                  <a:txBody>
                    <a:bodyPr/>
                    <a:lstStyle/>
                    <a:p>
                      <a:endParaRPr lang="en-US" b="1" dirty="0">
                        <a:solidFill>
                          <a:schemeClr val="bg1"/>
                        </a:solidFill>
                      </a:endParaRPr>
                    </a:p>
                  </a:txBody>
                  <a:tcPr marL="27432" marR="27432" marT="27432" marB="27432" anchor="ctr">
                    <a:lnL w="12700" cmpd="sng">
                      <a:noFill/>
                    </a:lnL>
                    <a:lnR w="381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b="1" dirty="0" smtClean="0">
                          <a:solidFill>
                            <a:schemeClr val="bg1"/>
                          </a:solidFill>
                          <a:effectLst>
                            <a:outerShdw blurRad="50800" dist="38100" dir="2700000" algn="tl" rotWithShape="0">
                              <a:prstClr val="black">
                                <a:alpha val="40000"/>
                              </a:prstClr>
                            </a:outerShdw>
                          </a:effectLst>
                        </a:rPr>
                        <a:t>YTD</a:t>
                      </a:r>
                      <a:endParaRPr lang="en-US" b="1" dirty="0">
                        <a:solidFill>
                          <a:schemeClr val="bg1"/>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b="1" dirty="0" smtClean="0">
                          <a:solidFill>
                            <a:schemeClr val="bg1"/>
                          </a:solidFill>
                          <a:effectLst>
                            <a:outerShdw blurRad="50800" dist="38100" dir="2700000" algn="tl" rotWithShape="0">
                              <a:prstClr val="black">
                                <a:alpha val="40000"/>
                              </a:prstClr>
                            </a:outerShdw>
                          </a:effectLst>
                        </a:rPr>
                        <a:t>Q3TD</a:t>
                      </a:r>
                      <a:endParaRPr lang="en-US" b="1" dirty="0">
                        <a:solidFill>
                          <a:schemeClr val="bg1"/>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298547">
                <a:tc>
                  <a:txBody>
                    <a:bodyPr/>
                    <a:lstStyle/>
                    <a:p>
                      <a:pPr algn="r"/>
                      <a:r>
                        <a:rPr lang="en-US" dirty="0" smtClean="0">
                          <a:effectLst>
                            <a:outerShdw blurRad="50800" dist="38100" dir="2700000" algn="tl" rotWithShape="0">
                              <a:prstClr val="black">
                                <a:alpha val="40000"/>
                              </a:prstClr>
                            </a:outerShdw>
                          </a:effectLst>
                        </a:rPr>
                        <a:t>Actual</a:t>
                      </a:r>
                      <a:endParaRPr lang="en-US" dirty="0">
                        <a:effectLst>
                          <a:outerShdw blurRad="50800" dist="38100" dir="2700000" algn="tl" rotWithShape="0">
                            <a:prstClr val="black">
                              <a:alpha val="40000"/>
                            </a:prstClr>
                          </a:outerShdw>
                        </a:effectLst>
                      </a:endParaRPr>
                    </a:p>
                  </a:txBody>
                  <a:tcPr marL="27432" marT="27432" marB="27432" anchor="ctr">
                    <a:lnL w="12700" cmpd="sng">
                      <a:noFill/>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1" dirty="0" smtClean="0">
                          <a:solidFill>
                            <a:srgbClr val="002060"/>
                          </a:solidFill>
                          <a:effectLst>
                            <a:outerShdw blurRad="50800" dist="38100" dir="2700000" algn="tl" rotWithShape="0">
                              <a:prstClr val="black">
                                <a:alpha val="40000"/>
                              </a:prstClr>
                            </a:outerShdw>
                          </a:effectLst>
                        </a:rPr>
                        <a:t>85.12</a:t>
                      </a:r>
                      <a:endParaRPr lang="en-US" b="1" dirty="0">
                        <a:solidFill>
                          <a:srgbClr val="002060"/>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smtClean="0">
                          <a:solidFill>
                            <a:srgbClr val="002060"/>
                          </a:solidFill>
                          <a:effectLst>
                            <a:outerShdw blurRad="50800" dist="38100" dir="2700000" algn="tl" rotWithShape="0">
                              <a:prstClr val="black">
                                <a:alpha val="40000"/>
                              </a:prstClr>
                            </a:outerShdw>
                          </a:effectLst>
                        </a:rPr>
                        <a:t>87.98</a:t>
                      </a:r>
                      <a:endParaRPr lang="en-US" b="1" dirty="0">
                        <a:solidFill>
                          <a:srgbClr val="002060"/>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8547">
                <a:tc>
                  <a:txBody>
                    <a:bodyPr/>
                    <a:lstStyle/>
                    <a:p>
                      <a:pPr algn="r"/>
                      <a:r>
                        <a:rPr lang="en-US" dirty="0" smtClean="0">
                          <a:effectLst>
                            <a:outerShdw blurRad="50800" dist="38100" dir="2700000" algn="tl" rotWithShape="0">
                              <a:prstClr val="black">
                                <a:alpha val="40000"/>
                              </a:prstClr>
                            </a:outerShdw>
                          </a:effectLst>
                        </a:rPr>
                        <a:t>SPLY Var</a:t>
                      </a:r>
                      <a:endParaRPr lang="en-US" dirty="0">
                        <a:effectLst>
                          <a:outerShdw blurRad="50800" dist="38100" dir="2700000" algn="tl" rotWithShape="0">
                            <a:prstClr val="black">
                              <a:alpha val="40000"/>
                            </a:prstClr>
                          </a:outerShdw>
                        </a:effectLst>
                      </a:endParaRPr>
                    </a:p>
                  </a:txBody>
                  <a:tcPr marL="27432" marT="27432" marB="27432"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dirty="0" smtClean="0">
                          <a:solidFill>
                            <a:srgbClr val="002060"/>
                          </a:solidFill>
                          <a:effectLst>
                            <a:outerShdw blurRad="50800" dist="38100" dir="2700000" algn="tl" rotWithShape="0">
                              <a:prstClr val="black">
                                <a:alpha val="40000"/>
                              </a:prstClr>
                            </a:outerShdw>
                          </a:effectLst>
                        </a:rPr>
                        <a:t>+6.18</a:t>
                      </a:r>
                      <a:endParaRPr lang="en-US" b="1" dirty="0">
                        <a:solidFill>
                          <a:srgbClr val="002060"/>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smtClean="0">
                          <a:solidFill>
                            <a:srgbClr val="002060"/>
                          </a:solidFill>
                          <a:effectLst>
                            <a:outerShdw blurRad="50800" dist="38100" dir="2700000" algn="tl" rotWithShape="0">
                              <a:prstClr val="black">
                                <a:alpha val="40000"/>
                              </a:prstClr>
                            </a:outerShdw>
                          </a:effectLst>
                        </a:rPr>
                        <a:t>+4.29</a:t>
                      </a:r>
                      <a:endParaRPr lang="en-US" b="1" dirty="0">
                        <a:solidFill>
                          <a:srgbClr val="002060"/>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0" name="Table 9"/>
          <p:cNvGraphicFramePr>
            <a:graphicFrameLocks noGrp="1"/>
          </p:cNvGraphicFramePr>
          <p:nvPr/>
        </p:nvGraphicFramePr>
        <p:xfrm>
          <a:off x="5829300" y="863600"/>
          <a:ext cx="208280" cy="365760"/>
        </p:xfrm>
        <a:graphic>
          <a:graphicData uri="http://schemas.openxmlformats.org/drawingml/2006/table">
            <a:tbl>
              <a:tblPr/>
              <a:tblGrid>
                <a:gridCol w="208280"/>
              </a:tblGrid>
              <a:tr h="0">
                <a:tc>
                  <a:txBody>
                    <a:bodyPr/>
                    <a:lstStyle/>
                    <a:p>
                      <a:endParaRPr lang="en-US" dirty="0"/>
                    </a:p>
                  </a:txBody>
                  <a:tcPr>
                    <a:lnL>
                      <a:noFill/>
                    </a:lnL>
                    <a:lnR>
                      <a:noFill/>
                    </a:lnR>
                    <a:lnT>
                      <a:noFill/>
                    </a:lnT>
                    <a:lnB>
                      <a:noFill/>
                    </a:lnB>
                  </a:tcPr>
                </a:tc>
              </a:tr>
            </a:tbl>
          </a:graphicData>
        </a:graphic>
      </p:graphicFrame>
    </p:spTree>
    <p:extLst>
      <p:ext uri="{BB962C8B-B14F-4D97-AF65-F5344CB8AC3E}">
        <p14:creationId xmlns:p14="http://schemas.microsoft.com/office/powerpoint/2010/main" val="41503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762000" y="1142226"/>
          <a:ext cx="7271657" cy="419885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a:xfrm>
            <a:off x="2373745" y="3200400"/>
            <a:ext cx="1106113" cy="2813891"/>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buClrTx/>
              <a:buSzTx/>
              <a:buFontTx/>
              <a:buNone/>
            </a:pPr>
            <a:endParaRPr lang="en-US" b="0" dirty="0">
              <a:solidFill>
                <a:prstClr val="white"/>
              </a:solidFill>
            </a:endParaRPr>
          </a:p>
        </p:txBody>
      </p:sp>
      <p:sp>
        <p:nvSpPr>
          <p:cNvPr id="14" name="Rectangle 13"/>
          <p:cNvSpPr/>
          <p:nvPr/>
        </p:nvSpPr>
        <p:spPr>
          <a:xfrm>
            <a:off x="4546582" y="1981201"/>
            <a:ext cx="1106113" cy="3951382"/>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buClrTx/>
              <a:buSzTx/>
              <a:buFontTx/>
              <a:buNone/>
            </a:pPr>
            <a:endParaRPr lang="en-US" b="0" dirty="0">
              <a:solidFill>
                <a:prstClr val="white"/>
              </a:solidFill>
            </a:endParaRPr>
          </a:p>
        </p:txBody>
      </p:sp>
      <p:sp>
        <p:nvSpPr>
          <p:cNvPr id="15" name="Rectangle 14"/>
          <p:cNvSpPr/>
          <p:nvPr/>
        </p:nvSpPr>
        <p:spPr>
          <a:xfrm>
            <a:off x="6785272" y="1295401"/>
            <a:ext cx="1106113" cy="4713382"/>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buClrTx/>
              <a:buSzTx/>
              <a:buFontTx/>
              <a:buNone/>
            </a:pPr>
            <a:endParaRPr lang="en-US" b="0" dirty="0">
              <a:solidFill>
                <a:prstClr val="white"/>
              </a:solidFill>
            </a:endParaRPr>
          </a:p>
        </p:txBody>
      </p:sp>
      <p:graphicFrame>
        <p:nvGraphicFramePr>
          <p:cNvPr id="8" name="Table 7"/>
          <p:cNvGraphicFramePr>
            <a:graphicFrameLocks noGrp="1"/>
          </p:cNvGraphicFramePr>
          <p:nvPr>
            <p:extLst/>
          </p:nvPr>
        </p:nvGraphicFramePr>
        <p:xfrm>
          <a:off x="152400" y="5341078"/>
          <a:ext cx="8842248" cy="1112520"/>
        </p:xfrm>
        <a:graphic>
          <a:graphicData uri="http://schemas.openxmlformats.org/drawingml/2006/table">
            <a:tbl>
              <a:tblPr firstRow="1" bandRow="1">
                <a:tableStyleId>{5C22544A-7EE6-4342-B048-85BDC9FD1C3A}</a:tableStyleId>
              </a:tblPr>
              <a:tblGrid>
                <a:gridCol w="1105281"/>
                <a:gridCol w="1105281"/>
                <a:gridCol w="1105281"/>
                <a:gridCol w="1105281"/>
                <a:gridCol w="1105281"/>
                <a:gridCol w="1105281"/>
                <a:gridCol w="1105281"/>
                <a:gridCol w="1105281"/>
              </a:tblGrid>
              <a:tr h="370840">
                <a:tc>
                  <a:txBody>
                    <a:bodyPr/>
                    <a:lstStyle/>
                    <a:p>
                      <a:pPr algn="ctr"/>
                      <a:endParaRPr lang="en-US" sz="1400" b="1"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0-1 Day</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2 Days</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3</a:t>
                      </a:r>
                      <a:r>
                        <a:rPr lang="en-US" sz="1400" b="0" baseline="0" dirty="0" smtClean="0">
                          <a:solidFill>
                            <a:schemeClr val="tx1">
                              <a:lumMod val="85000"/>
                              <a:lumOff val="15000"/>
                            </a:schemeClr>
                          </a:solidFill>
                        </a:rPr>
                        <a:t> Days</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4 Days</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5 Days</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6+ Days</a:t>
                      </a:r>
                      <a:endParaRPr lang="en-US" sz="1400" b="0" dirty="0">
                        <a:solidFill>
                          <a:schemeClr val="tx1">
                            <a:lumMod val="85000"/>
                            <a:lumOff val="15000"/>
                          </a:schemeClr>
                        </a:solidFill>
                      </a:endParaRPr>
                    </a:p>
                  </a:txBody>
                  <a:tcPr anchor="ctr">
                    <a:noFill/>
                  </a:tcPr>
                </a:tc>
                <a:tc>
                  <a:txBody>
                    <a:bodyPr/>
                    <a:lstStyle/>
                    <a:p>
                      <a:pPr algn="ctr"/>
                      <a:r>
                        <a:rPr lang="en-US" sz="1400" b="1" dirty="0" smtClean="0">
                          <a:solidFill>
                            <a:schemeClr val="tx1">
                              <a:lumMod val="85000"/>
                              <a:lumOff val="15000"/>
                            </a:schemeClr>
                          </a:solidFill>
                        </a:rPr>
                        <a:t>Avg. Days</a:t>
                      </a:r>
                    </a:p>
                  </a:txBody>
                  <a:tcPr anchor="ctr">
                    <a:noFill/>
                  </a:tcPr>
                </a:tc>
              </a:tr>
              <a:tr h="370840">
                <a:tc>
                  <a:txBody>
                    <a:bodyPr/>
                    <a:lstStyle/>
                    <a:p>
                      <a:pPr algn="ctr"/>
                      <a:r>
                        <a:rPr lang="en-US" sz="1400" b="1" dirty="0" smtClean="0">
                          <a:solidFill>
                            <a:schemeClr val="bg1"/>
                          </a:solidFill>
                        </a:rPr>
                        <a:t>FY17</a:t>
                      </a:r>
                      <a:r>
                        <a:rPr lang="en-US" sz="1400" b="1" baseline="0" dirty="0" smtClean="0">
                          <a:solidFill>
                            <a:schemeClr val="bg1"/>
                          </a:solidFill>
                        </a:rPr>
                        <a:t> Q3</a:t>
                      </a:r>
                      <a:endParaRPr lang="en-US" sz="1400" b="1" dirty="0">
                        <a:solidFill>
                          <a:schemeClr val="bg1"/>
                        </a:solidFill>
                      </a:endParaRPr>
                    </a:p>
                  </a:txBody>
                  <a:tcPr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69.9%</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11.3%</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6.8%</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4.4%</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2.4%</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5.2%</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b="1" kern="1200" dirty="0" smtClean="0">
                          <a:solidFill>
                            <a:schemeClr val="bg1"/>
                          </a:solidFill>
                        </a:rPr>
                        <a:t>1.7</a:t>
                      </a:r>
                      <a:endParaRPr lang="en-US" sz="1400" b="1" kern="1200" dirty="0">
                        <a:solidFill>
                          <a:schemeClr val="bg1"/>
                        </a:solidFill>
                        <a:latin typeface="+mn-lt"/>
                        <a:ea typeface="+mn-ea"/>
                        <a:cs typeface="+mn-cs"/>
                      </a:endParaRPr>
                    </a:p>
                  </a:txBody>
                  <a:tcPr marL="9525" marR="9525" marT="9525" marB="0" anchor="ctr">
                    <a:solidFill>
                      <a:schemeClr val="accent1">
                        <a:lumMod val="75000"/>
                      </a:schemeClr>
                    </a:solidFill>
                  </a:tcPr>
                </a:tc>
              </a:tr>
              <a:tr h="370840">
                <a:tc>
                  <a:txBody>
                    <a:bodyPr/>
                    <a:lstStyle/>
                    <a:p>
                      <a:pPr algn="ctr"/>
                      <a:r>
                        <a:rPr lang="en-US" sz="1400" b="1" dirty="0" smtClean="0"/>
                        <a:t>FY16</a:t>
                      </a:r>
                      <a:r>
                        <a:rPr lang="en-US" sz="1400" b="1" baseline="0" dirty="0" smtClean="0"/>
                        <a:t> Q3</a:t>
                      </a:r>
                      <a:endParaRPr lang="en-US" sz="1400" b="1" dirty="0"/>
                    </a:p>
                  </a:txBody>
                  <a:tcPr anchor="ctr">
                    <a:solidFill>
                      <a:schemeClr val="accent1">
                        <a:lumMod val="40000"/>
                        <a:lumOff val="60000"/>
                      </a:schemeClr>
                    </a:solidFill>
                  </a:tcPr>
                </a:tc>
                <a:tc>
                  <a:txBody>
                    <a:bodyPr/>
                    <a:lstStyle/>
                    <a:p>
                      <a:pPr algn="ctr"/>
                      <a:r>
                        <a:rPr lang="en-US" sz="1400" dirty="0" smtClean="0"/>
                        <a:t>69.3%</a:t>
                      </a:r>
                      <a:endParaRPr lang="en-US" sz="1400" dirty="0"/>
                    </a:p>
                  </a:txBody>
                  <a:tcPr anchor="ctr">
                    <a:solidFill>
                      <a:schemeClr val="accent1">
                        <a:lumMod val="40000"/>
                        <a:lumOff val="60000"/>
                      </a:schemeClr>
                    </a:solidFill>
                  </a:tcPr>
                </a:tc>
                <a:tc>
                  <a:txBody>
                    <a:bodyPr/>
                    <a:lstStyle/>
                    <a:p>
                      <a:pPr algn="ctr"/>
                      <a:r>
                        <a:rPr lang="en-US" sz="1400" dirty="0" smtClean="0"/>
                        <a:t>12.3%</a:t>
                      </a:r>
                      <a:endParaRPr lang="en-US" sz="1400" dirty="0"/>
                    </a:p>
                  </a:txBody>
                  <a:tcPr anchor="ctr">
                    <a:solidFill>
                      <a:schemeClr val="accent1">
                        <a:lumMod val="40000"/>
                        <a:lumOff val="60000"/>
                      </a:schemeClr>
                    </a:solidFill>
                  </a:tcPr>
                </a:tc>
                <a:tc>
                  <a:txBody>
                    <a:bodyPr/>
                    <a:lstStyle/>
                    <a:p>
                      <a:pPr algn="ctr"/>
                      <a:r>
                        <a:rPr lang="en-US" sz="1400" dirty="0" smtClean="0"/>
                        <a:t>5.8%</a:t>
                      </a:r>
                      <a:endParaRPr lang="en-US" sz="1400" dirty="0"/>
                    </a:p>
                  </a:txBody>
                  <a:tcPr anchor="ctr">
                    <a:solidFill>
                      <a:schemeClr val="accent1">
                        <a:lumMod val="40000"/>
                        <a:lumOff val="60000"/>
                      </a:schemeClr>
                    </a:solidFill>
                  </a:tcPr>
                </a:tc>
                <a:tc>
                  <a:txBody>
                    <a:bodyPr/>
                    <a:lstStyle/>
                    <a:p>
                      <a:pPr algn="ctr"/>
                      <a:r>
                        <a:rPr lang="en-US" sz="1400" dirty="0" smtClean="0"/>
                        <a:t>3.5%</a:t>
                      </a:r>
                      <a:endParaRPr lang="en-US" sz="1400" dirty="0"/>
                    </a:p>
                  </a:txBody>
                  <a:tcPr anchor="ctr">
                    <a:solidFill>
                      <a:schemeClr val="accent1">
                        <a:lumMod val="40000"/>
                        <a:lumOff val="60000"/>
                      </a:schemeClr>
                    </a:solidFill>
                  </a:tcPr>
                </a:tc>
                <a:tc>
                  <a:txBody>
                    <a:bodyPr/>
                    <a:lstStyle/>
                    <a:p>
                      <a:pPr algn="ctr"/>
                      <a:r>
                        <a:rPr lang="en-US" sz="1400" dirty="0" smtClean="0"/>
                        <a:t>2.4%</a:t>
                      </a:r>
                      <a:endParaRPr lang="en-US" sz="1400" dirty="0"/>
                    </a:p>
                  </a:txBody>
                  <a:tcPr anchor="ctr">
                    <a:solidFill>
                      <a:schemeClr val="accent1">
                        <a:lumMod val="40000"/>
                        <a:lumOff val="60000"/>
                      </a:schemeClr>
                    </a:solidFill>
                  </a:tcPr>
                </a:tc>
                <a:tc>
                  <a:txBody>
                    <a:bodyPr/>
                    <a:lstStyle/>
                    <a:p>
                      <a:pPr algn="ctr"/>
                      <a:r>
                        <a:rPr lang="en-US" sz="1400" dirty="0" smtClean="0"/>
                        <a:t>6.5%</a:t>
                      </a:r>
                      <a:endParaRPr lang="en-US" sz="1400" dirty="0"/>
                    </a:p>
                  </a:txBody>
                  <a:tcPr anchor="ctr">
                    <a:solidFill>
                      <a:schemeClr val="accent1">
                        <a:lumMod val="40000"/>
                        <a:lumOff val="60000"/>
                      </a:schemeClr>
                    </a:solidFill>
                  </a:tcPr>
                </a:tc>
                <a:tc>
                  <a:txBody>
                    <a:bodyPr/>
                    <a:lstStyle/>
                    <a:p>
                      <a:pPr algn="ctr"/>
                      <a:r>
                        <a:rPr lang="en-US" sz="1400" b="1" dirty="0" smtClean="0"/>
                        <a:t>1.8</a:t>
                      </a:r>
                      <a:endParaRPr lang="en-US" sz="1400" b="1" dirty="0"/>
                    </a:p>
                  </a:txBody>
                  <a:tcPr anchor="ctr">
                    <a:solidFill>
                      <a:schemeClr val="accent1">
                        <a:lumMod val="40000"/>
                        <a:lumOff val="60000"/>
                      </a:schemeClr>
                    </a:solidFill>
                  </a:tcPr>
                </a:tc>
              </a:tr>
            </a:tbl>
          </a:graphicData>
        </a:graphic>
      </p:graphicFrame>
      <p:graphicFrame>
        <p:nvGraphicFramePr>
          <p:cNvPr id="13" name="Table 12"/>
          <p:cNvGraphicFramePr>
            <a:graphicFrameLocks noGrp="1"/>
          </p:cNvGraphicFramePr>
          <p:nvPr>
            <p:extLst/>
          </p:nvPr>
        </p:nvGraphicFramePr>
        <p:xfrm>
          <a:off x="152400" y="837426"/>
          <a:ext cx="8842248" cy="304800"/>
        </p:xfrm>
        <a:graphic>
          <a:graphicData uri="http://schemas.openxmlformats.org/drawingml/2006/table">
            <a:tbl>
              <a:tblPr firstRow="1" bandRow="1">
                <a:tableStyleId>{5C22544A-7EE6-4342-B048-85BDC9FD1C3A}</a:tableStyleId>
              </a:tblPr>
              <a:tblGrid>
                <a:gridCol w="8842248"/>
              </a:tblGrid>
              <a:tr h="142240">
                <a:tc>
                  <a:txBody>
                    <a:bodyPr/>
                    <a:lstStyle/>
                    <a:p>
                      <a:pPr algn="ctr"/>
                      <a:r>
                        <a:rPr lang="en-US" sz="1400" dirty="0" smtClean="0"/>
                        <a:t>Proportion of Mail Delivered in Days</a:t>
                      </a:r>
                      <a:endParaRPr lang="en-US" sz="1400" b="1" dirty="0">
                        <a:solidFill>
                          <a:schemeClr val="tx1"/>
                        </a:solidFill>
                      </a:endParaRPr>
                    </a:p>
                  </a:txBody>
                  <a:tcPr anchor="ctr"/>
                </a:tc>
              </a:tr>
            </a:tbl>
          </a:graphicData>
        </a:graphic>
      </p:graphicFrame>
      <p:sp>
        <p:nvSpPr>
          <p:cNvPr id="10" name="TextBox 9"/>
          <p:cNvSpPr txBox="1"/>
          <p:nvPr/>
        </p:nvSpPr>
        <p:spPr>
          <a:xfrm>
            <a:off x="0" y="6611779"/>
            <a:ext cx="3468313" cy="246221"/>
          </a:xfrm>
          <a:prstGeom prst="rect">
            <a:avLst/>
          </a:prstGeom>
          <a:noFill/>
        </p:spPr>
        <p:txBody>
          <a:bodyPr wrap="square" rtlCol="0">
            <a:spAutoFit/>
          </a:bodyPr>
          <a:lstStyle/>
          <a:p>
            <a:pPr fontAlgn="auto">
              <a:spcBef>
                <a:spcPts val="0"/>
              </a:spcBef>
              <a:spcAft>
                <a:spcPts val="0"/>
              </a:spcAft>
              <a:buClrTx/>
              <a:buSzTx/>
              <a:buFontTx/>
              <a:buNone/>
            </a:pPr>
            <a:r>
              <a:rPr lang="en-US" sz="1000" b="0" dirty="0" smtClean="0">
                <a:solidFill>
                  <a:prstClr val="black"/>
                </a:solidFill>
                <a:latin typeface="Arial"/>
              </a:rPr>
              <a:t>FY17 Q3 thru 06/30/17, FY16 Q3 thru 06/30/16</a:t>
            </a:r>
            <a:endParaRPr lang="en-US" sz="1000" b="0" dirty="0">
              <a:solidFill>
                <a:prstClr val="black"/>
              </a:solidFill>
              <a:latin typeface="Arial"/>
            </a:endParaRPr>
          </a:p>
        </p:txBody>
      </p:sp>
      <p:sp>
        <p:nvSpPr>
          <p:cNvPr id="12" name="Title 2"/>
          <p:cNvSpPr>
            <a:spLocks noGrp="1"/>
          </p:cNvSpPr>
          <p:nvPr>
            <p:ph type="title"/>
          </p:nvPr>
        </p:nvSpPr>
        <p:spPr>
          <a:noFill/>
          <a:effectLst>
            <a:outerShdw blurRad="50800" dist="38100" dir="2700000" algn="tl" rotWithShape="0">
              <a:prstClr val="black">
                <a:alpha val="40000"/>
              </a:prstClr>
            </a:outerShdw>
          </a:effectLst>
        </p:spPr>
        <p:txBody>
          <a:bodyPr wrap="none" anchor="ctr">
            <a:spAutoFit/>
          </a:bodyPr>
          <a:lstStyle/>
          <a:p>
            <a:r>
              <a:rPr lang="en-US" sz="2400" dirty="0" smtClean="0">
                <a:latin typeface="Arial" pitchFamily="34" charset="0"/>
              </a:rPr>
              <a:t>Periodicals Composite</a:t>
            </a:r>
            <a:endParaRPr lang="en-US" sz="2400" dirty="0">
              <a:latin typeface="Arial" pitchFamily="34" charset="0"/>
            </a:endParaRPr>
          </a:p>
        </p:txBody>
      </p:sp>
    </p:spTree>
    <p:extLst>
      <p:ext uri="{BB962C8B-B14F-4D97-AF65-F5344CB8AC3E}">
        <p14:creationId xmlns:p14="http://schemas.microsoft.com/office/powerpoint/2010/main" val="30100622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6"/>
          <p:cNvSpPr txBox="1">
            <a:spLocks/>
          </p:cNvSpPr>
          <p:nvPr/>
        </p:nvSpPr>
        <p:spPr bwMode="auto">
          <a:xfrm>
            <a:off x="4583312" y="152400"/>
            <a:ext cx="4543230" cy="446276"/>
          </a:xfrm>
          <a:prstGeom prst="rect">
            <a:avLst/>
          </a:prstGeom>
          <a:noFill/>
          <a:effectLst>
            <a:outerShdw blurRad="50800" dist="38100" dir="2700000" algn="tl" rotWithShape="0">
              <a:prstClr val="black">
                <a:alpha val="40000"/>
              </a:prstClr>
            </a:outerShdw>
          </a:effectLst>
          <a:extLst/>
        </p:spPr>
        <p:txBody>
          <a:bodyPr wrap="none">
            <a:spAutoFit/>
          </a:bodyPr>
          <a:lstStyle>
            <a:defPPr>
              <a:defRPr lang="en-US"/>
            </a:defPPr>
            <a:lvl1pPr algn="r" eaLnBrk="1" hangingPunct="1">
              <a:defRPr sz="2300">
                <a:solidFill>
                  <a:srgbClr val="FFFFFF"/>
                </a:solidFill>
                <a:latin typeface="Arial" pitchFamily="34" charset="0"/>
                <a:cs typeface="Arial" pitchFamily="34" charset="0"/>
              </a:defRPr>
            </a:lvl1pPr>
            <a:lvl2pPr marL="742950" indent="-285750" algn="ctr" eaLnBrk="0" hangingPunct="0">
              <a:defRPr>
                <a:latin typeface="Arial" pitchFamily="34" charset="0"/>
              </a:defRPr>
            </a:lvl2pPr>
            <a:lvl3pPr marL="1143000" indent="-228600" algn="ctr" eaLnBrk="0" hangingPunct="0">
              <a:defRPr>
                <a:latin typeface="Arial" pitchFamily="34" charset="0"/>
              </a:defRPr>
            </a:lvl3pPr>
            <a:lvl4pPr marL="1600200" indent="-228600" algn="ctr" eaLnBrk="0" hangingPunct="0">
              <a:defRPr>
                <a:latin typeface="Arial" pitchFamily="34" charset="0"/>
              </a:defRPr>
            </a:lvl4pPr>
            <a:lvl5pPr marL="2057400" indent="-228600" algn="ctr" eaLnBrk="0" hangingPunct="0">
              <a:defRPr>
                <a:latin typeface="Arial" pitchFamily="34" charset="0"/>
              </a:defRPr>
            </a:lvl5pPr>
            <a:lvl6pPr marL="25146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6pPr>
            <a:lvl7pPr marL="29718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7pPr>
            <a:lvl8pPr marL="34290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8pPr>
            <a:lvl9pPr marL="38862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9pPr>
          </a:lstStyle>
          <a:p>
            <a:r>
              <a:rPr lang="en-US" dirty="0"/>
              <a:t>Service Performance Summary</a:t>
            </a:r>
          </a:p>
        </p:txBody>
      </p:sp>
      <p:sp>
        <p:nvSpPr>
          <p:cNvPr id="4" name="TextBox 3"/>
          <p:cNvSpPr txBox="1"/>
          <p:nvPr/>
        </p:nvSpPr>
        <p:spPr>
          <a:xfrm>
            <a:off x="609604" y="1905000"/>
            <a:ext cx="8229596" cy="1077218"/>
          </a:xfrm>
          <a:prstGeom prst="rect">
            <a:avLst/>
          </a:prstGeom>
          <a:noFill/>
        </p:spPr>
        <p:txBody>
          <a:bodyPr wrap="square" rtlCol="0">
            <a:spAutoFit/>
          </a:bodyPr>
          <a:lstStyle/>
          <a:p>
            <a:pPr marL="342900" indent="-342900" eaLnBrk="0" hangingPunct="0">
              <a:buSzPct val="80000"/>
              <a:buFont typeface="Wingdings" panose="05000000000000000000" pitchFamily="2" charset="2"/>
              <a:buChar char="§"/>
            </a:pPr>
            <a:r>
              <a:rPr lang="en-US" sz="2800" b="0" dirty="0" smtClean="0">
                <a:solidFill>
                  <a:srgbClr val="000000"/>
                </a:solidFill>
                <a:latin typeface="Arial" panose="020B0604020202020204" pitchFamily="34" charset="0"/>
                <a:cs typeface="Arial" panose="020B0604020202020204" pitchFamily="34" charset="0"/>
              </a:rPr>
              <a:t>Compliance to Operating Plan and 24hr Clock</a:t>
            </a:r>
          </a:p>
          <a:p>
            <a:pPr marL="342900" indent="-342900" eaLnBrk="0" hangingPunct="0">
              <a:buSzPct val="80000"/>
              <a:buFont typeface="Wingdings" panose="05000000000000000000" pitchFamily="2" charset="2"/>
              <a:buChar char="§"/>
            </a:pPr>
            <a:endParaRPr lang="en-US" sz="800" b="0" dirty="0" smtClean="0">
              <a:solidFill>
                <a:srgbClr val="000000"/>
              </a:solidFill>
              <a:latin typeface="Arial" panose="020B0604020202020204" pitchFamily="34" charset="0"/>
              <a:cs typeface="Arial" panose="020B0604020202020204" pitchFamily="34" charset="0"/>
            </a:endParaRPr>
          </a:p>
          <a:p>
            <a:pPr marL="342900" indent="-342900" eaLnBrk="0" hangingPunct="0">
              <a:buSzPct val="80000"/>
              <a:buFont typeface="Wingdings" panose="05000000000000000000" pitchFamily="2" charset="2"/>
              <a:buChar char="§"/>
            </a:pPr>
            <a:r>
              <a:rPr lang="en-US" sz="2800" b="0" dirty="0" smtClean="0">
                <a:solidFill>
                  <a:srgbClr val="000000"/>
                </a:solidFill>
                <a:latin typeface="Arial" panose="020B0604020202020204" pitchFamily="34" charset="0"/>
                <a:cs typeface="Arial" panose="020B0604020202020204" pitchFamily="34" charset="0"/>
              </a:rPr>
              <a:t>Mitigate Air Capacity Constraints</a:t>
            </a:r>
            <a:endParaRPr lang="en-US" sz="2800" b="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609603" y="4636548"/>
            <a:ext cx="7848601" cy="523220"/>
          </a:xfrm>
          <a:prstGeom prst="rect">
            <a:avLst/>
          </a:prstGeom>
          <a:noFill/>
        </p:spPr>
        <p:txBody>
          <a:bodyPr wrap="square" rtlCol="0">
            <a:spAutoFit/>
          </a:bodyPr>
          <a:lstStyle/>
          <a:p>
            <a:pPr marL="342900" indent="-342900" eaLnBrk="0" hangingPunct="0">
              <a:buSzPct val="80000"/>
              <a:buFont typeface="Wingdings" panose="05000000000000000000" pitchFamily="2" charset="2"/>
              <a:buChar char="§"/>
            </a:pPr>
            <a:r>
              <a:rPr lang="en-US" sz="2800" b="0" dirty="0" smtClean="0">
                <a:solidFill>
                  <a:srgbClr val="000000"/>
                </a:solidFill>
                <a:latin typeface="Arial" panose="020B0604020202020204" pitchFamily="34" charset="0"/>
                <a:cs typeface="Arial" panose="020B0604020202020204" pitchFamily="34" charset="0"/>
              </a:rPr>
              <a:t>Intense Focus on Vital Few Opportunities</a:t>
            </a:r>
            <a:endParaRPr lang="en-US" sz="2800" b="0" dirty="0">
              <a:solidFill>
                <a:srgbClr val="000000"/>
              </a:solidFill>
              <a:latin typeface="Arial" panose="020B0604020202020204" pitchFamily="34" charset="0"/>
              <a:cs typeface="Arial" panose="020B0604020202020204" pitchFamily="34" charset="0"/>
            </a:endParaRPr>
          </a:p>
        </p:txBody>
      </p:sp>
      <p:sp>
        <p:nvSpPr>
          <p:cNvPr id="7" name="TextBox 6"/>
          <p:cNvSpPr txBox="1"/>
          <p:nvPr/>
        </p:nvSpPr>
        <p:spPr>
          <a:xfrm>
            <a:off x="609603" y="4047398"/>
            <a:ext cx="8089179" cy="523220"/>
          </a:xfrm>
          <a:prstGeom prst="rect">
            <a:avLst/>
          </a:prstGeom>
          <a:noFill/>
        </p:spPr>
        <p:txBody>
          <a:bodyPr wrap="square" rtlCol="0">
            <a:spAutoFit/>
          </a:bodyPr>
          <a:lstStyle/>
          <a:p>
            <a:pPr marL="342900" indent="-342900" eaLnBrk="0" hangingPunct="0">
              <a:buSzPct val="80000"/>
              <a:buFont typeface="Wingdings" panose="05000000000000000000" pitchFamily="2" charset="2"/>
              <a:buChar char="§"/>
            </a:pPr>
            <a:r>
              <a:rPr lang="en-US" sz="2800" b="0" dirty="0" smtClean="0">
                <a:solidFill>
                  <a:srgbClr val="000000"/>
                </a:solidFill>
                <a:latin typeface="Arial" panose="020B0604020202020204" pitchFamily="34" charset="0"/>
                <a:cs typeface="Arial" panose="020B0604020202020204" pitchFamily="34" charset="0"/>
              </a:rPr>
              <a:t>Focus on Last Mile Opportunities</a:t>
            </a:r>
            <a:endParaRPr lang="en-US" sz="2800" b="0" dirty="0">
              <a:solidFill>
                <a:srgbClr val="000000"/>
              </a:solidFill>
              <a:latin typeface="Arial" panose="020B0604020202020204" pitchFamily="34" charset="0"/>
              <a:cs typeface="Arial" panose="020B0604020202020204" pitchFamily="34" charset="0"/>
            </a:endParaRPr>
          </a:p>
        </p:txBody>
      </p:sp>
      <p:sp>
        <p:nvSpPr>
          <p:cNvPr id="8" name="TextBox 7"/>
          <p:cNvSpPr txBox="1"/>
          <p:nvPr/>
        </p:nvSpPr>
        <p:spPr>
          <a:xfrm>
            <a:off x="634344" y="5209126"/>
            <a:ext cx="7408539" cy="523220"/>
          </a:xfrm>
          <a:prstGeom prst="rect">
            <a:avLst/>
          </a:prstGeom>
          <a:noFill/>
        </p:spPr>
        <p:txBody>
          <a:bodyPr wrap="square" rtlCol="0">
            <a:spAutoFit/>
          </a:bodyPr>
          <a:lstStyle/>
          <a:p>
            <a:pPr marL="342900" indent="-342900" eaLnBrk="0" hangingPunct="0">
              <a:buSzPct val="80000"/>
              <a:buFont typeface="Wingdings" panose="05000000000000000000" pitchFamily="2" charset="2"/>
              <a:buChar char="§"/>
            </a:pPr>
            <a:r>
              <a:rPr lang="en-US" sz="2800" b="0" dirty="0" smtClean="0">
                <a:solidFill>
                  <a:srgbClr val="000000"/>
                </a:solidFill>
                <a:latin typeface="Arial" panose="020B0604020202020204" pitchFamily="34" charset="0"/>
                <a:cs typeface="Arial" panose="020B0604020202020204" pitchFamily="34" charset="0"/>
              </a:rPr>
              <a:t>Ensure Employee &amp; Industry Engagement</a:t>
            </a:r>
            <a:endParaRPr lang="en-US" sz="2800" b="0"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609603" y="3481328"/>
            <a:ext cx="8089179" cy="523220"/>
          </a:xfrm>
          <a:prstGeom prst="rect">
            <a:avLst/>
          </a:prstGeom>
          <a:noFill/>
        </p:spPr>
        <p:txBody>
          <a:bodyPr wrap="square" rtlCol="0">
            <a:spAutoFit/>
          </a:bodyPr>
          <a:lstStyle/>
          <a:p>
            <a:pPr marL="342900" indent="-342900" eaLnBrk="0" hangingPunct="0">
              <a:buSzPct val="80000"/>
              <a:buFont typeface="Wingdings" panose="05000000000000000000" pitchFamily="2" charset="2"/>
              <a:buChar char="§"/>
            </a:pPr>
            <a:r>
              <a:rPr lang="en-US" sz="2800" b="0" dirty="0" smtClean="0">
                <a:solidFill>
                  <a:srgbClr val="000000"/>
                </a:solidFill>
                <a:latin typeface="Arial" panose="020B0604020202020204" pitchFamily="34" charset="0"/>
                <a:cs typeface="Arial" panose="020B0604020202020204" pitchFamily="34" charset="0"/>
              </a:rPr>
              <a:t>Reduce WIP Cycle Times</a:t>
            </a:r>
            <a:endParaRPr lang="en-US" sz="2800" b="0" dirty="0">
              <a:solidFill>
                <a:srgbClr val="000000"/>
              </a:solidFill>
              <a:latin typeface="Arial" panose="020B0604020202020204" pitchFamily="34" charset="0"/>
              <a:cs typeface="Arial" panose="020B0604020202020204" pitchFamily="34" charset="0"/>
            </a:endParaRPr>
          </a:p>
        </p:txBody>
      </p:sp>
      <p:sp>
        <p:nvSpPr>
          <p:cNvPr id="11" name="TextBox 10"/>
          <p:cNvSpPr txBox="1"/>
          <p:nvPr/>
        </p:nvSpPr>
        <p:spPr>
          <a:xfrm>
            <a:off x="299442" y="1066808"/>
            <a:ext cx="3954929" cy="646331"/>
          </a:xfrm>
          <a:prstGeom prst="rect">
            <a:avLst/>
          </a:prstGeom>
        </p:spPr>
        <p:txBody>
          <a:bodyPr wrap="none">
            <a:spAutoFit/>
          </a:bodyPr>
          <a:lstStyle>
            <a:defPPr>
              <a:defRPr lang="en-US"/>
            </a:defPPr>
            <a:lvl1pPr defTabSz="457200" fontAlgn="auto">
              <a:spcBef>
                <a:spcPts val="0"/>
              </a:spcBef>
              <a:spcAft>
                <a:spcPts val="0"/>
              </a:spcAft>
              <a:buClrTx/>
              <a:buSzTx/>
              <a:buFontTx/>
              <a:buNone/>
              <a:defRPr sz="3600">
                <a:solidFill>
                  <a:prstClr val="black"/>
                </a:solidFill>
                <a:effectLst>
                  <a:outerShdw blurRad="50800" dist="38100" dir="2700000" algn="tl" rotWithShape="0">
                    <a:prstClr val="black">
                      <a:alpha val="40000"/>
                    </a:prstClr>
                  </a:outerShdw>
                </a:effectLst>
                <a:latin typeface="Calibri"/>
              </a:defRPr>
            </a:lvl1pPr>
          </a:lstStyle>
          <a:p>
            <a:r>
              <a:rPr lang="en-US" dirty="0" smtClean="0">
                <a:solidFill>
                  <a:schemeClr val="tx1"/>
                </a:solidFill>
                <a:latin typeface="Arial" panose="020B0604020202020204" pitchFamily="34" charset="0"/>
                <a:cs typeface="Arial" panose="020B0604020202020204" pitchFamily="34" charset="0"/>
              </a:rPr>
              <a:t>Continued </a:t>
            </a:r>
            <a:r>
              <a:rPr lang="en-US" dirty="0">
                <a:solidFill>
                  <a:schemeClr val="tx1"/>
                </a:solidFill>
                <a:latin typeface="Arial" panose="020B0604020202020204" pitchFamily="34" charset="0"/>
                <a:cs typeface="Arial" panose="020B0604020202020204" pitchFamily="34" charset="0"/>
              </a:rPr>
              <a:t>Focus</a:t>
            </a:r>
          </a:p>
        </p:txBody>
      </p:sp>
      <p:sp>
        <p:nvSpPr>
          <p:cNvPr id="13" name="TextBox 12"/>
          <p:cNvSpPr txBox="1"/>
          <p:nvPr/>
        </p:nvSpPr>
        <p:spPr>
          <a:xfrm>
            <a:off x="609604" y="2982218"/>
            <a:ext cx="7408539" cy="523220"/>
          </a:xfrm>
          <a:prstGeom prst="rect">
            <a:avLst/>
          </a:prstGeom>
          <a:noFill/>
        </p:spPr>
        <p:txBody>
          <a:bodyPr wrap="square" rtlCol="0">
            <a:spAutoFit/>
          </a:bodyPr>
          <a:lstStyle/>
          <a:p>
            <a:pPr marL="342900" indent="-342900" eaLnBrk="0" hangingPunct="0">
              <a:buSzPct val="80000"/>
              <a:buFont typeface="Wingdings" panose="05000000000000000000" pitchFamily="2" charset="2"/>
              <a:buChar char="§"/>
            </a:pPr>
            <a:r>
              <a:rPr lang="en-US" sz="2800" b="0" dirty="0" smtClean="0">
                <a:solidFill>
                  <a:srgbClr val="000000"/>
                </a:solidFill>
                <a:latin typeface="Arial" panose="020B0604020202020204" pitchFamily="34" charset="0"/>
                <a:cs typeface="Arial" panose="020B0604020202020204" pitchFamily="34" charset="0"/>
              </a:rPr>
              <a:t>Align and Optimize Surface Transportation</a:t>
            </a:r>
            <a:endParaRPr lang="en-US" sz="2800" b="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34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35068" y="152403"/>
            <a:ext cx="6389891" cy="461665"/>
          </a:xfrm>
          <a:prstGeom prst="rect">
            <a:avLst/>
          </a:prstGeom>
          <a:noFill/>
          <a:effectLst>
            <a:outerShdw blurRad="50800" dist="38100" dir="2700000" algn="tl" rotWithShape="0">
              <a:prstClr val="black">
                <a:alpha val="40000"/>
              </a:prstClr>
            </a:outerShdw>
          </a:effectLst>
          <a:extLst/>
        </p:spPr>
        <p:txBody>
          <a:bodyPr wrap="none">
            <a:spAutoFit/>
          </a:bodyPr>
          <a:lstStyle>
            <a:defPPr>
              <a:defRPr lang="en-US"/>
            </a:defPPr>
            <a:lvl1pPr algn="r" eaLnBrk="1" hangingPunct="1">
              <a:defRPr sz="2300">
                <a:solidFill>
                  <a:srgbClr val="FFFFFF"/>
                </a:solidFill>
                <a:latin typeface="Arial" pitchFamily="34" charset="0"/>
                <a:cs typeface="Arial" pitchFamily="34" charset="0"/>
              </a:defRPr>
            </a:lvl1pPr>
            <a:lvl2pPr marL="742950" indent="-285750" algn="ctr" eaLnBrk="0" hangingPunct="0">
              <a:defRPr>
                <a:latin typeface="Arial" pitchFamily="34" charset="0"/>
              </a:defRPr>
            </a:lvl2pPr>
            <a:lvl3pPr marL="1143000" indent="-228600" algn="ctr" eaLnBrk="0" hangingPunct="0">
              <a:defRPr>
                <a:latin typeface="Arial" pitchFamily="34" charset="0"/>
              </a:defRPr>
            </a:lvl3pPr>
            <a:lvl4pPr marL="1600200" indent="-228600" algn="ctr" eaLnBrk="0" hangingPunct="0">
              <a:defRPr>
                <a:latin typeface="Arial" pitchFamily="34" charset="0"/>
              </a:defRPr>
            </a:lvl4pPr>
            <a:lvl5pPr marL="2057400" indent="-228600" algn="ctr" eaLnBrk="0" hangingPunct="0">
              <a:defRPr>
                <a:latin typeface="Arial" pitchFamily="34" charset="0"/>
              </a:defRPr>
            </a:lvl5pPr>
            <a:lvl6pPr marL="25146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6pPr>
            <a:lvl7pPr marL="29718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7pPr>
            <a:lvl8pPr marL="34290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8pPr>
            <a:lvl9pPr marL="38862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9pPr>
          </a:lstStyle>
          <a:p>
            <a:r>
              <a:rPr lang="en-US" sz="2400" dirty="0">
                <a:latin typeface="+mj-lt"/>
              </a:rPr>
              <a:t>USPS Leadership Forum for Stakeholders </a:t>
            </a:r>
          </a:p>
        </p:txBody>
      </p:sp>
      <p:sp>
        <p:nvSpPr>
          <p:cNvPr id="5" name="TextBox 4"/>
          <p:cNvSpPr txBox="1"/>
          <p:nvPr/>
        </p:nvSpPr>
        <p:spPr>
          <a:xfrm>
            <a:off x="-1" y="2971808"/>
            <a:ext cx="9124959" cy="769441"/>
          </a:xfrm>
          <a:prstGeom prst="rect">
            <a:avLst/>
          </a:prstGeom>
          <a:noFill/>
        </p:spPr>
        <p:txBody>
          <a:bodyPr wrap="square" rtlCol="0">
            <a:spAutoFit/>
          </a:bodyPr>
          <a:lstStyle/>
          <a:p>
            <a:pPr algn="ctr"/>
            <a:r>
              <a:rPr lang="en-US" sz="4400" dirty="0" smtClean="0">
                <a:effectLst>
                  <a:outerShdw blurRad="38100" dist="38100" dir="2700000" algn="tl">
                    <a:srgbClr val="000000">
                      <a:alpha val="43137"/>
                    </a:srgbClr>
                  </a:outerShdw>
                </a:effectLst>
                <a:latin typeface="+mj-lt"/>
              </a:rPr>
              <a:t>MTE Update</a:t>
            </a:r>
            <a:endParaRPr lang="en-US" sz="44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65996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p:cNvSpPr>
          <p:nvPr/>
        </p:nvSpPr>
        <p:spPr bwMode="auto">
          <a:xfrm>
            <a:off x="6840164" y="152406"/>
            <a:ext cx="2303836" cy="461665"/>
          </a:xfrm>
          <a:prstGeom prst="rect">
            <a:avLst/>
          </a:prstGeom>
          <a:noFill/>
          <a:effectLst>
            <a:outerShdw blurRad="50800" dist="38100" dir="2700000" algn="tl" rotWithShape="0">
              <a:prstClr val="black">
                <a:alpha val="40000"/>
              </a:prstClr>
            </a:outerShdw>
          </a:effectLst>
          <a:extLst/>
        </p:spPr>
        <p:txBody>
          <a:bodyPr wrap="none">
            <a:spAutoFit/>
          </a:bodyPr>
          <a:lstStyle/>
          <a:p>
            <a:pPr algn="r" fontAlgn="auto">
              <a:spcBef>
                <a:spcPts val="0"/>
              </a:spcBef>
              <a:spcAft>
                <a:spcPts val="0"/>
              </a:spcAft>
              <a:buClrTx/>
              <a:buSzTx/>
              <a:buFontTx/>
              <a:buNone/>
            </a:pPr>
            <a:r>
              <a:rPr lang="en-US" sz="2400" dirty="0" smtClean="0">
                <a:solidFill>
                  <a:srgbClr val="FFFFFF"/>
                </a:solidFill>
                <a:effectLst>
                  <a:outerShdw blurRad="38100" dist="38100" dir="2700000" algn="tl">
                    <a:srgbClr val="000000">
                      <a:alpha val="43137"/>
                    </a:srgbClr>
                  </a:outerShdw>
                </a:effectLst>
                <a:latin typeface="Arial" pitchFamily="34" charset="0"/>
              </a:rPr>
              <a:t>MTE Inventory</a:t>
            </a:r>
            <a:endParaRPr lang="en-US" sz="2400" dirty="0">
              <a:solidFill>
                <a:srgbClr val="FFFFFF"/>
              </a:solidFill>
              <a:effectLst>
                <a:outerShdw blurRad="38100" dist="38100" dir="2700000" algn="tl">
                  <a:srgbClr val="000000">
                    <a:alpha val="43137"/>
                  </a:srgbClr>
                </a:outerShdw>
              </a:effectLst>
              <a:latin typeface="Arial" pitchFamily="34" charset="0"/>
            </a:endParaRPr>
          </a:p>
        </p:txBody>
      </p:sp>
      <p:sp>
        <p:nvSpPr>
          <p:cNvPr id="16" name="Rectangle 3"/>
          <p:cNvSpPr txBox="1">
            <a:spLocks noChangeArrowheads="1"/>
          </p:cNvSpPr>
          <p:nvPr/>
        </p:nvSpPr>
        <p:spPr>
          <a:xfrm>
            <a:off x="152400" y="1066800"/>
            <a:ext cx="8610600" cy="4876800"/>
          </a:xfrm>
          <a:prstGeom prst="rect">
            <a:avLst/>
          </a:prstGeom>
        </p:spPr>
        <p:txBody>
          <a:bodyPr/>
          <a:lstStyle>
            <a:lvl1pPr marL="342900" indent="-342900" algn="l" rtl="0" eaLnBrk="0" fontAlgn="base" hangingPunct="0">
              <a:spcBef>
                <a:spcPct val="10000"/>
              </a:spcBef>
              <a:spcAft>
                <a:spcPct val="0"/>
              </a:spcAft>
              <a:buClr>
                <a:srgbClr val="0040C0"/>
              </a:buClr>
              <a:buSzPct val="90000"/>
              <a:buFont typeface="Wingdings" pitchFamily="2" charset="2"/>
              <a:buChar char="q"/>
              <a:defRPr sz="2800" b="1">
                <a:solidFill>
                  <a:schemeClr val="tx1"/>
                </a:solidFill>
                <a:latin typeface="+mn-lt"/>
                <a:ea typeface="+mn-ea"/>
                <a:cs typeface="+mn-cs"/>
              </a:defRPr>
            </a:lvl1pPr>
            <a:lvl2pPr marL="742950" indent="-285750" algn="l" rtl="0" eaLnBrk="0" fontAlgn="base" hangingPunct="0">
              <a:spcBef>
                <a:spcPct val="10000"/>
              </a:spcBef>
              <a:spcAft>
                <a:spcPct val="0"/>
              </a:spcAft>
              <a:buClr>
                <a:srgbClr val="0040C0"/>
              </a:buClr>
              <a:buFont typeface="Arial" pitchFamily="34" charset="0"/>
              <a:buChar char="●"/>
              <a:defRPr sz="2600" b="1">
                <a:solidFill>
                  <a:schemeClr val="tx1"/>
                </a:solidFill>
                <a:latin typeface="+mn-lt"/>
              </a:defRPr>
            </a:lvl2pPr>
            <a:lvl3pPr marL="1085850" indent="-228600" algn="l" rtl="0" eaLnBrk="0" fontAlgn="base" hangingPunct="0">
              <a:spcBef>
                <a:spcPct val="10000"/>
              </a:spcBef>
              <a:spcAft>
                <a:spcPct val="0"/>
              </a:spcAft>
              <a:buClr>
                <a:srgbClr val="0040C0"/>
              </a:buClr>
              <a:buSzPct val="60000"/>
              <a:buFont typeface="Wingdings" pitchFamily="2" charset="2"/>
              <a:buChar char="u"/>
              <a:defRPr sz="2400" b="1">
                <a:solidFill>
                  <a:schemeClr val="tx1"/>
                </a:solidFill>
                <a:latin typeface="+mn-lt"/>
              </a:defRPr>
            </a:lvl3pPr>
            <a:lvl4pPr marL="1485900" indent="-228600" algn="l" rtl="0" eaLnBrk="0" fontAlgn="base" hangingPunct="0">
              <a:spcBef>
                <a:spcPct val="10000"/>
              </a:spcBef>
              <a:spcAft>
                <a:spcPct val="0"/>
              </a:spcAft>
              <a:buClr>
                <a:srgbClr val="0040C0"/>
              </a:buClr>
              <a:buSzPct val="125000"/>
              <a:buFont typeface="Wingdings" pitchFamily="2" charset="2"/>
              <a:buChar char="§"/>
              <a:defRPr sz="2200" b="1">
                <a:solidFill>
                  <a:schemeClr val="tx1"/>
                </a:solidFill>
                <a:latin typeface="+mn-lt"/>
              </a:defRPr>
            </a:lvl4pPr>
            <a:lvl5pPr marL="1943100" indent="-285750" algn="l" rtl="0" eaLnBrk="0" fontAlgn="base" hangingPunct="0">
              <a:spcBef>
                <a:spcPct val="10000"/>
              </a:spcBef>
              <a:spcAft>
                <a:spcPct val="0"/>
              </a:spcAft>
              <a:buClr>
                <a:srgbClr val="0040C0"/>
              </a:buClr>
              <a:buFont typeface="Wingdings" pitchFamily="2" charset="2"/>
              <a:buChar char="v"/>
              <a:defRPr sz="2000" b="1">
                <a:solidFill>
                  <a:schemeClr val="tx1"/>
                </a:solidFill>
                <a:latin typeface="+mn-lt"/>
              </a:defRPr>
            </a:lvl5pPr>
            <a:lvl6pPr marL="2400300" indent="-285750" algn="l" rtl="0" eaLnBrk="0" fontAlgn="base" hangingPunct="0">
              <a:spcBef>
                <a:spcPct val="10000"/>
              </a:spcBef>
              <a:spcAft>
                <a:spcPct val="0"/>
              </a:spcAft>
              <a:buClr>
                <a:srgbClr val="0040C0"/>
              </a:buClr>
              <a:buFont typeface="Wingdings" pitchFamily="2" charset="2"/>
              <a:buChar char="v"/>
              <a:defRPr sz="2000" b="1">
                <a:solidFill>
                  <a:schemeClr val="tx1"/>
                </a:solidFill>
                <a:latin typeface="+mn-lt"/>
              </a:defRPr>
            </a:lvl6pPr>
            <a:lvl7pPr marL="2857500" indent="-285750" algn="l" rtl="0" eaLnBrk="0" fontAlgn="base" hangingPunct="0">
              <a:spcBef>
                <a:spcPct val="10000"/>
              </a:spcBef>
              <a:spcAft>
                <a:spcPct val="0"/>
              </a:spcAft>
              <a:buClr>
                <a:srgbClr val="0040C0"/>
              </a:buClr>
              <a:buFont typeface="Wingdings" pitchFamily="2" charset="2"/>
              <a:buChar char="v"/>
              <a:defRPr sz="2000" b="1">
                <a:solidFill>
                  <a:schemeClr val="tx1"/>
                </a:solidFill>
                <a:latin typeface="+mn-lt"/>
              </a:defRPr>
            </a:lvl7pPr>
            <a:lvl8pPr marL="3314700" indent="-285750" algn="l" rtl="0" eaLnBrk="0" fontAlgn="base" hangingPunct="0">
              <a:spcBef>
                <a:spcPct val="10000"/>
              </a:spcBef>
              <a:spcAft>
                <a:spcPct val="0"/>
              </a:spcAft>
              <a:buClr>
                <a:srgbClr val="0040C0"/>
              </a:buClr>
              <a:buFont typeface="Wingdings" pitchFamily="2" charset="2"/>
              <a:buChar char="v"/>
              <a:defRPr sz="2000" b="1">
                <a:solidFill>
                  <a:schemeClr val="tx1"/>
                </a:solidFill>
                <a:latin typeface="+mn-lt"/>
              </a:defRPr>
            </a:lvl8pPr>
            <a:lvl9pPr marL="3771900" indent="-285750" algn="l" rtl="0" eaLnBrk="0" fontAlgn="base" hangingPunct="0">
              <a:spcBef>
                <a:spcPct val="10000"/>
              </a:spcBef>
              <a:spcAft>
                <a:spcPct val="0"/>
              </a:spcAft>
              <a:buClr>
                <a:srgbClr val="0040C0"/>
              </a:buClr>
              <a:buFont typeface="Wingdings" pitchFamily="2" charset="2"/>
              <a:buChar char="v"/>
              <a:defRPr sz="2000" b="1">
                <a:solidFill>
                  <a:schemeClr val="tx1"/>
                </a:solidFill>
                <a:latin typeface="+mn-lt"/>
              </a:defRPr>
            </a:lvl9pPr>
          </a:lstStyle>
          <a:p>
            <a:pPr>
              <a:spcAft>
                <a:spcPts val="1200"/>
              </a:spcAft>
              <a:buClr>
                <a:srgbClr val="002060"/>
              </a:buClr>
              <a:buFont typeface="Wingdings" pitchFamily="2" charset="2"/>
              <a:buChar char="§"/>
              <a:defRPr/>
            </a:pPr>
            <a:r>
              <a:rPr lang="en-US" sz="2400" kern="0" dirty="0" smtClean="0">
                <a:solidFill>
                  <a:srgbClr val="002060"/>
                </a:solidFill>
                <a:cs typeface="Arial" panose="020B0604020202020204" pitchFamily="34" charset="0"/>
              </a:rPr>
              <a:t>USPS Has Spent $61.5M YTD on MTE New </a:t>
            </a:r>
            <a:r>
              <a:rPr lang="en-US" sz="2400" kern="0" dirty="0">
                <a:solidFill>
                  <a:srgbClr val="002060"/>
                </a:solidFill>
                <a:cs typeface="Arial" panose="020B0604020202020204" pitchFamily="34" charset="0"/>
              </a:rPr>
              <a:t>Buys </a:t>
            </a:r>
            <a:endParaRPr lang="en-US" sz="2400" kern="0" dirty="0" smtClean="0">
              <a:solidFill>
                <a:srgbClr val="002060"/>
              </a:solidFill>
              <a:cs typeface="Arial" panose="020B0604020202020204" pitchFamily="34" charset="0"/>
            </a:endParaRPr>
          </a:p>
          <a:p>
            <a:pPr lvl="1">
              <a:spcAft>
                <a:spcPts val="1200"/>
              </a:spcAft>
              <a:buClr>
                <a:srgbClr val="002060"/>
              </a:buClr>
              <a:buSzTx/>
              <a:buFont typeface="Wingdings" panose="05000000000000000000" pitchFamily="2" charset="2"/>
              <a:buChar char="§"/>
              <a:defRPr/>
            </a:pPr>
            <a:r>
              <a:rPr lang="en-US" sz="2000" b="0" kern="0" dirty="0" smtClean="0">
                <a:solidFill>
                  <a:srgbClr val="002060"/>
                </a:solidFill>
                <a:cs typeface="Arial" panose="020B0604020202020204" pitchFamily="34" charset="0"/>
              </a:rPr>
              <a:t>Plastic Trays and Sleeves, Pallets, Plastic </a:t>
            </a:r>
            <a:r>
              <a:rPr lang="en-US" sz="2000" b="0" kern="0" dirty="0">
                <a:solidFill>
                  <a:srgbClr val="002060"/>
                </a:solidFill>
                <a:cs typeface="Arial" panose="020B0604020202020204" pitchFamily="34" charset="0"/>
              </a:rPr>
              <a:t>Flat </a:t>
            </a:r>
            <a:r>
              <a:rPr lang="en-US" sz="2000" b="0" kern="0" dirty="0" smtClean="0">
                <a:solidFill>
                  <a:srgbClr val="002060"/>
                </a:solidFill>
                <a:cs typeface="Arial" panose="020B0604020202020204" pitchFamily="34" charset="0"/>
              </a:rPr>
              <a:t>Tubs, </a:t>
            </a:r>
            <a:r>
              <a:rPr lang="en-US" sz="2000" b="0" kern="0" dirty="0">
                <a:solidFill>
                  <a:srgbClr val="002060"/>
                </a:solidFill>
                <a:cs typeface="Arial" panose="020B0604020202020204" pitchFamily="34" charset="0"/>
              </a:rPr>
              <a:t>and </a:t>
            </a:r>
            <a:r>
              <a:rPr lang="en-US" sz="2000" b="0" kern="0" dirty="0" smtClean="0">
                <a:solidFill>
                  <a:srgbClr val="002060"/>
                </a:solidFill>
                <a:cs typeface="Arial" panose="020B0604020202020204" pitchFamily="34" charset="0"/>
              </a:rPr>
              <a:t>Sacks</a:t>
            </a:r>
          </a:p>
          <a:p>
            <a:pPr marL="342900" lvl="1" indent="-342900">
              <a:spcAft>
                <a:spcPts val="1200"/>
              </a:spcAft>
              <a:buClr>
                <a:srgbClr val="002060"/>
              </a:buClr>
              <a:buSzPct val="90000"/>
              <a:buFont typeface="Wingdings" panose="05000000000000000000" pitchFamily="2" charset="2"/>
              <a:buChar char="§"/>
              <a:defRPr/>
            </a:pPr>
            <a:r>
              <a:rPr lang="en-US" sz="2400" kern="0" dirty="0" smtClean="0">
                <a:solidFill>
                  <a:srgbClr val="002060"/>
                </a:solidFill>
                <a:cs typeface="Arial" panose="020B0604020202020204" pitchFamily="34" charset="0"/>
              </a:rPr>
              <a:t>MTE </a:t>
            </a:r>
            <a:r>
              <a:rPr lang="en-US" sz="2400" kern="0" dirty="0">
                <a:solidFill>
                  <a:srgbClr val="002060"/>
                </a:solidFill>
                <a:cs typeface="Arial" panose="020B0604020202020204" pitchFamily="34" charset="0"/>
              </a:rPr>
              <a:t>Inventory </a:t>
            </a:r>
            <a:r>
              <a:rPr lang="en-US" sz="2400" kern="0" dirty="0" smtClean="0">
                <a:solidFill>
                  <a:srgbClr val="002060"/>
                </a:solidFill>
                <a:cs typeface="Arial" panose="020B0604020202020204" pitchFamily="34" charset="0"/>
              </a:rPr>
              <a:t>Available today </a:t>
            </a:r>
            <a:endParaRPr lang="en-US" sz="2400" kern="0" dirty="0">
              <a:solidFill>
                <a:srgbClr val="002060"/>
              </a:solidFill>
              <a:cs typeface="Arial" panose="020B0604020202020204" pitchFamily="34" charset="0"/>
            </a:endParaRPr>
          </a:p>
          <a:p>
            <a:pPr marL="685800" lvl="2" indent="-342900">
              <a:spcAft>
                <a:spcPts val="1200"/>
              </a:spcAft>
              <a:buClr>
                <a:srgbClr val="002060"/>
              </a:buClr>
              <a:buSzPct val="90000"/>
              <a:buFont typeface="Wingdings" pitchFamily="2" charset="2"/>
              <a:buChar char="§"/>
              <a:defRPr/>
            </a:pPr>
            <a:r>
              <a:rPr lang="en-US" sz="2000" b="0" kern="0" dirty="0" smtClean="0">
                <a:solidFill>
                  <a:srgbClr val="002060"/>
                </a:solidFill>
                <a:cs typeface="Arial" panose="020B0604020202020204" pitchFamily="34" charset="0"/>
              </a:rPr>
              <a:t>6.24 </a:t>
            </a:r>
            <a:r>
              <a:rPr lang="en-US" sz="2000" b="0" kern="0" dirty="0">
                <a:solidFill>
                  <a:srgbClr val="002060"/>
                </a:solidFill>
                <a:cs typeface="Arial" panose="020B0604020202020204" pitchFamily="34" charset="0"/>
              </a:rPr>
              <a:t>Million EMM Trays &amp; Sleeves	</a:t>
            </a:r>
            <a:endParaRPr lang="en-US" sz="2000" b="0" kern="0" dirty="0" smtClean="0">
              <a:solidFill>
                <a:srgbClr val="002060"/>
              </a:solidFill>
              <a:cs typeface="Arial" panose="020B0604020202020204" pitchFamily="34" charset="0"/>
            </a:endParaRPr>
          </a:p>
          <a:p>
            <a:pPr marL="685800" lvl="2" indent="-342900">
              <a:spcAft>
                <a:spcPts val="1200"/>
              </a:spcAft>
              <a:buClr>
                <a:srgbClr val="002060"/>
              </a:buClr>
              <a:buSzPct val="90000"/>
              <a:buFont typeface="Wingdings" pitchFamily="2" charset="2"/>
              <a:buChar char="§"/>
              <a:defRPr/>
            </a:pPr>
            <a:r>
              <a:rPr lang="en-US" sz="2000" b="0" kern="0" dirty="0" smtClean="0">
                <a:solidFill>
                  <a:srgbClr val="002060"/>
                </a:solidFill>
                <a:cs typeface="Arial" panose="020B0604020202020204" pitchFamily="34" charset="0"/>
              </a:rPr>
              <a:t>6.45 Million MM Trays &amp; Sleeves</a:t>
            </a:r>
          </a:p>
          <a:p>
            <a:pPr marL="685800" lvl="2" indent="-342900">
              <a:spcAft>
                <a:spcPts val="1200"/>
              </a:spcAft>
              <a:buClr>
                <a:srgbClr val="002060"/>
              </a:buClr>
              <a:buSzPct val="90000"/>
              <a:buFont typeface="Wingdings" pitchFamily="2" charset="2"/>
              <a:buChar char="§"/>
              <a:defRPr/>
            </a:pPr>
            <a:r>
              <a:rPr lang="en-US" sz="2000" b="0" kern="0" dirty="0" smtClean="0">
                <a:solidFill>
                  <a:srgbClr val="002060"/>
                </a:solidFill>
                <a:cs typeface="Arial" panose="020B0604020202020204" pitchFamily="34" charset="0"/>
              </a:rPr>
              <a:t>2.68 Million Half-Trays &amp; Sleeves</a:t>
            </a:r>
          </a:p>
          <a:p>
            <a:pPr marL="685800" lvl="2" indent="-342900">
              <a:spcAft>
                <a:spcPts val="1200"/>
              </a:spcAft>
              <a:buClr>
                <a:srgbClr val="002060"/>
              </a:buClr>
              <a:buSzPct val="90000"/>
              <a:buFont typeface="Wingdings" pitchFamily="2" charset="2"/>
              <a:buChar char="§"/>
              <a:defRPr/>
            </a:pPr>
            <a:r>
              <a:rPr lang="en-US" sz="2000" b="0" kern="0" dirty="0" smtClean="0">
                <a:solidFill>
                  <a:srgbClr val="002060"/>
                </a:solidFill>
                <a:cs typeface="Arial" panose="020B0604020202020204" pitchFamily="34" charset="0"/>
              </a:rPr>
              <a:t>1.59 </a:t>
            </a:r>
            <a:r>
              <a:rPr lang="en-US" sz="2000" b="0" kern="0" dirty="0">
                <a:solidFill>
                  <a:srgbClr val="002060"/>
                </a:solidFill>
                <a:cs typeface="Arial" panose="020B0604020202020204" pitchFamily="34" charset="0"/>
              </a:rPr>
              <a:t>Million </a:t>
            </a:r>
            <a:r>
              <a:rPr lang="en-US" sz="2000" b="0" kern="0" dirty="0" smtClean="0">
                <a:solidFill>
                  <a:srgbClr val="002060"/>
                </a:solidFill>
                <a:cs typeface="Arial" panose="020B0604020202020204" pitchFamily="34" charset="0"/>
              </a:rPr>
              <a:t>Pallets</a:t>
            </a:r>
          </a:p>
          <a:p>
            <a:pPr marL="1085850" lvl="3" indent="-342900">
              <a:spcAft>
                <a:spcPts val="1200"/>
              </a:spcAft>
              <a:buClr>
                <a:srgbClr val="002060"/>
              </a:buClr>
              <a:buSzPct val="90000"/>
              <a:defRPr/>
            </a:pPr>
            <a:r>
              <a:rPr lang="en-US" sz="1800" b="0" kern="0" dirty="0" smtClean="0">
                <a:solidFill>
                  <a:srgbClr val="002060"/>
                </a:solidFill>
                <a:cs typeface="Arial" panose="020B0604020202020204" pitchFamily="34" charset="0"/>
              </a:rPr>
              <a:t>1 Million Pallets on order</a:t>
            </a:r>
          </a:p>
          <a:p>
            <a:pPr marL="685800" lvl="2" indent="-342900">
              <a:spcAft>
                <a:spcPts val="1200"/>
              </a:spcAft>
              <a:buClr>
                <a:srgbClr val="002060"/>
              </a:buClr>
              <a:buSzPct val="90000"/>
              <a:buFont typeface="Wingdings" pitchFamily="2" charset="2"/>
              <a:buChar char="§"/>
              <a:defRPr/>
            </a:pPr>
            <a:r>
              <a:rPr lang="en-US" sz="2000" b="0" kern="0" dirty="0" smtClean="0">
                <a:solidFill>
                  <a:srgbClr val="002060"/>
                </a:solidFill>
                <a:cs typeface="Arial" panose="020B0604020202020204" pitchFamily="34" charset="0"/>
              </a:rPr>
              <a:t>4.09 </a:t>
            </a:r>
            <a:r>
              <a:rPr lang="en-US" sz="2000" b="0" kern="0" dirty="0">
                <a:solidFill>
                  <a:srgbClr val="002060"/>
                </a:solidFill>
                <a:cs typeface="Arial" panose="020B0604020202020204" pitchFamily="34" charset="0"/>
              </a:rPr>
              <a:t>Million Flat </a:t>
            </a:r>
            <a:r>
              <a:rPr lang="en-US" sz="2000" b="0" kern="0" dirty="0" smtClean="0">
                <a:solidFill>
                  <a:srgbClr val="002060"/>
                </a:solidFill>
                <a:cs typeface="Arial" panose="020B0604020202020204" pitchFamily="34" charset="0"/>
              </a:rPr>
              <a:t>Tubs</a:t>
            </a:r>
          </a:p>
          <a:p>
            <a:pPr marL="685800" lvl="2" indent="-342900">
              <a:spcAft>
                <a:spcPts val="1200"/>
              </a:spcAft>
              <a:buClr>
                <a:srgbClr val="002060"/>
              </a:buClr>
              <a:buSzPct val="90000"/>
              <a:buFont typeface="Wingdings" pitchFamily="2" charset="2"/>
              <a:buChar char="§"/>
              <a:defRPr/>
            </a:pPr>
            <a:r>
              <a:rPr lang="en-US" sz="2000" b="0" kern="0" dirty="0" smtClean="0">
                <a:solidFill>
                  <a:srgbClr val="002060"/>
                </a:solidFill>
                <a:cs typeface="Arial" panose="020B0604020202020204" pitchFamily="34" charset="0"/>
              </a:rPr>
              <a:t>3.74 Million Sacks</a:t>
            </a:r>
          </a:p>
          <a:p>
            <a:pPr marL="342900" lvl="2" indent="0">
              <a:spcAft>
                <a:spcPts val="1200"/>
              </a:spcAft>
              <a:buClr>
                <a:srgbClr val="002060"/>
              </a:buClr>
              <a:buSzPct val="90000"/>
              <a:buFont typeface="Wingdings" pitchFamily="2" charset="2"/>
              <a:buNone/>
              <a:defRPr/>
            </a:pPr>
            <a:endParaRPr lang="en-US" sz="1600" b="0" kern="0" dirty="0">
              <a:solidFill>
                <a:srgbClr val="002060"/>
              </a:solidFill>
              <a:latin typeface="Calibri"/>
            </a:endParaRPr>
          </a:p>
          <a:p>
            <a:pPr marL="685800" lvl="2" indent="-342900">
              <a:spcAft>
                <a:spcPts val="1200"/>
              </a:spcAft>
              <a:buClr>
                <a:srgbClr val="002060"/>
              </a:buClr>
              <a:buSzPct val="90000"/>
              <a:buFont typeface="Wingdings" pitchFamily="2" charset="2"/>
              <a:buChar char="§"/>
              <a:defRPr/>
            </a:pPr>
            <a:endParaRPr lang="en-US" sz="1600" b="0" kern="0" dirty="0">
              <a:solidFill>
                <a:srgbClr val="002060"/>
              </a:solidFill>
              <a:latin typeface="Calibri"/>
            </a:endParaRPr>
          </a:p>
          <a:p>
            <a:pPr marL="685800" lvl="2" indent="-342900">
              <a:spcAft>
                <a:spcPts val="1200"/>
              </a:spcAft>
              <a:buClr>
                <a:srgbClr val="002060"/>
              </a:buClr>
              <a:buSzPct val="90000"/>
              <a:buFont typeface="Wingdings" pitchFamily="2" charset="2"/>
              <a:buChar char="§"/>
              <a:defRPr/>
            </a:pPr>
            <a:endParaRPr lang="en-US" sz="1600" b="0" kern="0" dirty="0">
              <a:solidFill>
                <a:srgbClr val="002060"/>
              </a:solidFill>
              <a:latin typeface="Calibri"/>
            </a:endParaRPr>
          </a:p>
          <a:p>
            <a:pPr marL="685800" lvl="2" indent="-342900">
              <a:spcAft>
                <a:spcPts val="1200"/>
              </a:spcAft>
              <a:buClr>
                <a:srgbClr val="002060"/>
              </a:buClr>
              <a:buSzPct val="90000"/>
              <a:buFont typeface="Wingdings" pitchFamily="2" charset="2"/>
              <a:buChar char="§"/>
              <a:defRPr/>
            </a:pPr>
            <a:endParaRPr lang="en-US" sz="1600" b="0" kern="0" dirty="0" smtClean="0">
              <a:solidFill>
                <a:srgbClr val="002060"/>
              </a:solidFill>
              <a:latin typeface="Calibri"/>
            </a:endParaRPr>
          </a:p>
          <a:p>
            <a:pPr>
              <a:spcAft>
                <a:spcPts val="1200"/>
              </a:spcAft>
              <a:buClr>
                <a:srgbClr val="0000CC"/>
              </a:buClr>
              <a:buFont typeface="Wingdings" pitchFamily="2" charset="2"/>
              <a:buChar char="ü"/>
              <a:defRPr/>
            </a:pPr>
            <a:endParaRPr lang="en-US" sz="2000" b="0" kern="0" dirty="0">
              <a:solidFill>
                <a:srgbClr val="000000"/>
              </a:solidFill>
              <a:latin typeface="Calibri"/>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7533" y="3657600"/>
            <a:ext cx="4250267" cy="2647950"/>
          </a:xfrm>
          <a:prstGeom prst="rect">
            <a:avLst/>
          </a:prstGeom>
          <a:effectLst>
            <a:softEdge rad="177800"/>
          </a:effectLst>
        </p:spPr>
      </p:pic>
    </p:spTree>
    <p:extLst>
      <p:ext uri="{BB962C8B-B14F-4D97-AF65-F5344CB8AC3E}">
        <p14:creationId xmlns:p14="http://schemas.microsoft.com/office/powerpoint/2010/main" val="268239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96850"/>
            <a:ext cx="9144000" cy="769441"/>
          </a:xfrm>
          <a:prstGeom prst="rect">
            <a:avLst/>
          </a:prstGeom>
          <a:noFill/>
        </p:spPr>
        <p:txBody>
          <a:bodyPr wrap="square">
            <a:spAutoFit/>
          </a:bodyPr>
          <a:lstStyle/>
          <a:p>
            <a:pPr algn="ctr" eaLnBrk="0" hangingPunct="0">
              <a:buClrTx/>
              <a:buSzTx/>
              <a:buFontTx/>
              <a:buNone/>
              <a:defRPr/>
            </a:pPr>
            <a:r>
              <a:rPr lang="en-US" sz="4400" cap="all" dirty="0" smtClean="0">
                <a:ln w="9000" cmpd="sng">
                  <a:solidFill>
                    <a:srgbClr val="000000">
                      <a:shade val="50000"/>
                      <a:satMod val="120000"/>
                    </a:srgbClr>
                  </a:solidFill>
                  <a:prstDash val="solid"/>
                </a:ln>
                <a:solidFill>
                  <a:srgbClr val="002060"/>
                </a:solidFill>
                <a:effectLst>
                  <a:outerShdw blurRad="50800" dist="38100" dir="2700000" algn="tl" rotWithShape="0">
                    <a:prstClr val="black">
                      <a:alpha val="40000"/>
                    </a:prstClr>
                  </a:outerShdw>
                </a:effectLst>
                <a:latin typeface="Arial"/>
                <a:cs typeface="Arial" pitchFamily="34" charset="0"/>
              </a:rPr>
              <a:t>Peak Season Readiness</a:t>
            </a:r>
            <a:endParaRPr lang="en-US" sz="4400" cap="all" dirty="0">
              <a:ln w="9000" cmpd="sng">
                <a:solidFill>
                  <a:srgbClr val="000000">
                    <a:shade val="50000"/>
                    <a:satMod val="120000"/>
                  </a:srgbClr>
                </a:solidFill>
                <a:prstDash val="solid"/>
              </a:ln>
              <a:solidFill>
                <a:srgbClr val="002060"/>
              </a:solidFill>
              <a:effectLst>
                <a:outerShdw blurRad="50800" dist="38100" dir="2700000" algn="tl" rotWithShape="0">
                  <a:prstClr val="black">
                    <a:alpha val="40000"/>
                  </a:prstClr>
                </a:outerShdw>
              </a:effectLst>
              <a:latin typeface="Arial"/>
              <a:cs typeface="Arial" pitchFamily="34" charset="0"/>
            </a:endParaRPr>
          </a:p>
        </p:txBody>
      </p:sp>
      <p:pic>
        <p:nvPicPr>
          <p:cNvPr id="2054" name="Picture 6" descr="Image result for images of usps fall mailing season"/>
          <p:cNvPicPr preferRelativeResize="0">
            <a:picLocks noChangeArrowheads="1"/>
          </p:cNvPicPr>
          <p:nvPr/>
        </p:nvPicPr>
        <p:blipFill rotWithShape="1">
          <a:blip r:embed="rId2">
            <a:extLst>
              <a:ext uri="{28A0092B-C50C-407E-A947-70E740481C1C}">
                <a14:useLocalDpi xmlns:a14="http://schemas.microsoft.com/office/drawing/2010/main" val="0"/>
              </a:ext>
            </a:extLst>
          </a:blip>
          <a:srcRect r="21097"/>
          <a:stretch/>
        </p:blipFill>
        <p:spPr bwMode="auto">
          <a:xfrm>
            <a:off x="3681481" y="987597"/>
            <a:ext cx="1699831" cy="16794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images of usps peak season"/>
          <p:cNvPicPr preferRelativeResize="0">
            <a:picLocks noChangeArrowheads="1"/>
          </p:cNvPicPr>
          <p:nvPr/>
        </p:nvPicPr>
        <p:blipFill rotWithShape="1">
          <a:blip r:embed="rId3">
            <a:extLst>
              <a:ext uri="{28A0092B-C50C-407E-A947-70E740481C1C}">
                <a14:useLocalDpi xmlns:a14="http://schemas.microsoft.com/office/drawing/2010/main" val="0"/>
              </a:ext>
            </a:extLst>
          </a:blip>
          <a:srcRect l="14739" r="16677"/>
          <a:stretch/>
        </p:blipFill>
        <p:spPr bwMode="auto">
          <a:xfrm>
            <a:off x="7367969" y="987597"/>
            <a:ext cx="1623631" cy="16794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8714" y="987597"/>
            <a:ext cx="1699831" cy="1679403"/>
          </a:xfrm>
          <a:prstGeom prst="rect">
            <a:avLst/>
          </a:prstGeom>
          <a:ln w="25400">
            <a:noFill/>
          </a:ln>
          <a:effectLst/>
          <a:extLst>
            <a:ext uri="{909E8E84-426E-40DD-AFC4-6F175D3DCCD1}">
              <a14:hiddenFill xmlns:a14="http://schemas.microsoft.com/office/drawing/2010/main">
                <a:solidFill>
                  <a:schemeClr val="accent1"/>
                </a:solidFill>
              </a14:hiddenFill>
            </a:ext>
          </a:extLst>
        </p:spPr>
      </p:pic>
      <p:pic>
        <p:nvPicPr>
          <p:cNvPr id="2062" name="Picture 14" descr="http://media.dailygazette.com/img/photos/2014/12/15/USPSholidayLOAD3_r250x250_c250x250_fsharpen.jpg?45671f8d39a291d54993f7706cd4213906cc7c06">
            <a:hlinkClick r:id="rId5"/>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248" y="987597"/>
            <a:ext cx="1700784" cy="16824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615743" y="147935"/>
            <a:ext cx="2528257" cy="461665"/>
          </a:xfrm>
          <a:prstGeom prst="rect">
            <a:avLst/>
          </a:prstGeom>
          <a:noFill/>
          <a:effectLst>
            <a:outerShdw blurRad="50800" dist="38100" dir="2700000" algn="tl" rotWithShape="0">
              <a:prstClr val="black">
                <a:alpha val="40000"/>
              </a:prstClr>
            </a:outerShdw>
          </a:effectLst>
        </p:spPr>
        <p:txBody>
          <a:bodyPr wrap="none">
            <a:spAutoFit/>
          </a:bodyPr>
          <a:lstStyle>
            <a:lvl1pPr algn="ctr" eaLnBrk="0" hangingPunct="0">
              <a:defRPr b="1">
                <a:solidFill>
                  <a:schemeClr val="tx1"/>
                </a:solidFill>
                <a:latin typeface="Arial" pitchFamily="34" charset="0"/>
              </a:defRPr>
            </a:lvl1pPr>
            <a:lvl2pPr marL="742950" indent="-285750" algn="ctr" eaLnBrk="0" hangingPunct="0">
              <a:defRPr b="1">
                <a:solidFill>
                  <a:schemeClr val="tx1"/>
                </a:solidFill>
                <a:latin typeface="Arial" pitchFamily="34" charset="0"/>
              </a:defRPr>
            </a:lvl2pPr>
            <a:lvl3pPr marL="1143000" indent="-228600" algn="ctr" eaLnBrk="0" hangingPunct="0">
              <a:defRPr b="1">
                <a:solidFill>
                  <a:schemeClr val="tx1"/>
                </a:solidFill>
                <a:latin typeface="Arial" pitchFamily="34" charset="0"/>
              </a:defRPr>
            </a:lvl3pPr>
            <a:lvl4pPr marL="1600200" indent="-228600" algn="ctr" eaLnBrk="0" hangingPunct="0">
              <a:defRPr b="1">
                <a:solidFill>
                  <a:schemeClr val="tx1"/>
                </a:solidFill>
                <a:latin typeface="Arial" pitchFamily="34" charset="0"/>
              </a:defRPr>
            </a:lvl4pPr>
            <a:lvl5pPr marL="2057400" indent="-228600" algn="ctr" eaLnBrk="0" hangingPunct="0">
              <a:defRPr b="1">
                <a:solidFill>
                  <a:schemeClr val="tx1"/>
                </a:solidFill>
                <a:latin typeface="Arial" pitchFamily="34" charset="0"/>
              </a:defRPr>
            </a:lvl5pPr>
            <a:lvl6pPr marL="2514600" indent="-228600" algn="ctr" eaLnBrk="0" fontAlgn="base" hangingPunct="0">
              <a:spcBef>
                <a:spcPct val="0"/>
              </a:spcBef>
              <a:spcAft>
                <a:spcPct val="0"/>
              </a:spcAft>
              <a:buClr>
                <a:srgbClr val="0000CC"/>
              </a:buClr>
              <a:buSzPct val="80000"/>
              <a:buFont typeface="Wingdings" pitchFamily="2" charset="2"/>
              <a:defRPr b="1">
                <a:solidFill>
                  <a:schemeClr val="tx1"/>
                </a:solidFill>
                <a:latin typeface="Arial" pitchFamily="34" charset="0"/>
              </a:defRPr>
            </a:lvl6pPr>
            <a:lvl7pPr marL="2971800" indent="-228600" algn="ctr" eaLnBrk="0" fontAlgn="base" hangingPunct="0">
              <a:spcBef>
                <a:spcPct val="0"/>
              </a:spcBef>
              <a:spcAft>
                <a:spcPct val="0"/>
              </a:spcAft>
              <a:buClr>
                <a:srgbClr val="0000CC"/>
              </a:buClr>
              <a:buSzPct val="80000"/>
              <a:buFont typeface="Wingdings" pitchFamily="2" charset="2"/>
              <a:defRPr b="1">
                <a:solidFill>
                  <a:schemeClr val="tx1"/>
                </a:solidFill>
                <a:latin typeface="Arial" pitchFamily="34" charset="0"/>
              </a:defRPr>
            </a:lvl7pPr>
            <a:lvl8pPr marL="3429000" indent="-228600" algn="ctr" eaLnBrk="0" fontAlgn="base" hangingPunct="0">
              <a:spcBef>
                <a:spcPct val="0"/>
              </a:spcBef>
              <a:spcAft>
                <a:spcPct val="0"/>
              </a:spcAft>
              <a:buClr>
                <a:srgbClr val="0000CC"/>
              </a:buClr>
              <a:buSzPct val="80000"/>
              <a:buFont typeface="Wingdings" pitchFamily="2" charset="2"/>
              <a:defRPr b="1">
                <a:solidFill>
                  <a:schemeClr val="tx1"/>
                </a:solidFill>
                <a:latin typeface="Arial" pitchFamily="34" charset="0"/>
              </a:defRPr>
            </a:lvl8pPr>
            <a:lvl9pPr marL="3886200" indent="-228600" algn="ctr" eaLnBrk="0" fontAlgn="base" hangingPunct="0">
              <a:spcBef>
                <a:spcPct val="0"/>
              </a:spcBef>
              <a:spcAft>
                <a:spcPct val="0"/>
              </a:spcAft>
              <a:buClr>
                <a:srgbClr val="0000CC"/>
              </a:buClr>
              <a:buSzPct val="80000"/>
              <a:buFont typeface="Wingdings" pitchFamily="2" charset="2"/>
              <a:defRPr b="1">
                <a:solidFill>
                  <a:schemeClr val="tx1"/>
                </a:solidFill>
                <a:latin typeface="Arial" pitchFamily="34" charset="0"/>
              </a:defRPr>
            </a:lvl9pPr>
          </a:lstStyle>
          <a:p>
            <a:pPr algn="r" eaLnBrk="1" hangingPunct="1">
              <a:defRPr/>
            </a:pPr>
            <a:r>
              <a:rPr lang="en-US" sz="2400" dirty="0" smtClean="0">
                <a:solidFill>
                  <a:srgbClr val="FFFFFF"/>
                </a:solidFill>
                <a:cs typeface="Arial" charset="0"/>
              </a:rPr>
              <a:t>August 22, 2017</a:t>
            </a:r>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52619" t="36623" r="16828" b="21553"/>
          <a:stretch/>
        </p:blipFill>
        <p:spPr>
          <a:xfrm>
            <a:off x="136977" y="990600"/>
            <a:ext cx="1558800" cy="1676400"/>
          </a:xfrm>
          <a:prstGeom prst="rect">
            <a:avLst/>
          </a:prstGeom>
        </p:spPr>
      </p:pic>
    </p:spTree>
    <p:extLst>
      <p:ext uri="{BB962C8B-B14F-4D97-AF65-F5344CB8AC3E}">
        <p14:creationId xmlns:p14="http://schemas.microsoft.com/office/powerpoint/2010/main" val="721468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011734"/>
            <a:ext cx="8153400" cy="5693866"/>
          </a:xfrm>
          <a:prstGeom prst="rect">
            <a:avLst/>
          </a:prstGeom>
          <a:noFill/>
        </p:spPr>
        <p:txBody>
          <a:bodyPr wrap="square" rtlCol="0">
            <a:spAutoFit/>
          </a:bodyPr>
          <a:lstStyle/>
          <a:p>
            <a:pPr marL="342900" indent="-342900" fontAlgn="auto">
              <a:spcBef>
                <a:spcPts val="0"/>
              </a:spcBef>
              <a:spcAft>
                <a:spcPts val="2400"/>
              </a:spcAft>
              <a:buClr>
                <a:srgbClr val="000099"/>
              </a:buClr>
              <a:buSzTx/>
              <a:buFont typeface="Wingdings" pitchFamily="2" charset="2"/>
              <a:buChar char="§"/>
            </a:pPr>
            <a:r>
              <a:rPr lang="en-US" sz="2400" dirty="0">
                <a:solidFill>
                  <a:srgbClr val="000000"/>
                </a:solidFill>
                <a:latin typeface="Arial"/>
              </a:rPr>
              <a:t>28 Automated Package and Bundle Sorters (APBS) expanded for a total of 1,344 additional separations</a:t>
            </a:r>
          </a:p>
          <a:p>
            <a:pPr marL="342900" indent="-342900" fontAlgn="auto">
              <a:spcBef>
                <a:spcPts val="0"/>
              </a:spcBef>
              <a:spcAft>
                <a:spcPts val="2400"/>
              </a:spcAft>
              <a:buClr>
                <a:srgbClr val="000099"/>
              </a:buClr>
              <a:buSzTx/>
              <a:buFont typeface="Wingdings" pitchFamily="2" charset="2"/>
              <a:buChar char="§"/>
            </a:pPr>
            <a:r>
              <a:rPr lang="en-US" sz="2400" dirty="0">
                <a:solidFill>
                  <a:srgbClr val="000000"/>
                </a:solidFill>
                <a:latin typeface="Arial"/>
              </a:rPr>
              <a:t>2 Automated Package Processing Systems (APPS) expanded for a total of 144 additional separations</a:t>
            </a:r>
          </a:p>
          <a:p>
            <a:pPr marL="342900" indent="-342900" fontAlgn="auto">
              <a:spcBef>
                <a:spcPts val="0"/>
              </a:spcBef>
              <a:spcAft>
                <a:spcPts val="2400"/>
              </a:spcAft>
              <a:buClr>
                <a:srgbClr val="000099"/>
              </a:buClr>
              <a:buSzTx/>
              <a:buFont typeface="Wingdings" pitchFamily="2" charset="2"/>
              <a:buChar char="§"/>
            </a:pPr>
            <a:r>
              <a:rPr lang="en-US" sz="2400" dirty="0">
                <a:solidFill>
                  <a:srgbClr val="000000"/>
                </a:solidFill>
                <a:latin typeface="Arial"/>
              </a:rPr>
              <a:t>7 Small Package Sorter Systems (SPSS) </a:t>
            </a:r>
          </a:p>
          <a:p>
            <a:pPr marL="342900" indent="-342900" fontAlgn="auto">
              <a:spcBef>
                <a:spcPts val="0"/>
              </a:spcBef>
              <a:spcAft>
                <a:spcPts val="2400"/>
              </a:spcAft>
              <a:buClr>
                <a:srgbClr val="000099"/>
              </a:buClr>
              <a:buSzTx/>
              <a:buFont typeface="Wingdings" pitchFamily="2" charset="2"/>
              <a:buChar char="§"/>
            </a:pPr>
            <a:r>
              <a:rPr lang="en-US" sz="2400" dirty="0">
                <a:solidFill>
                  <a:srgbClr val="000000"/>
                </a:solidFill>
                <a:latin typeface="Arial"/>
              </a:rPr>
              <a:t>Queens NY: High Throughput Parcel Sorter (HTPS) with 400+ separations and bulk induction. Dispatch uses pallet elevator and AGVs</a:t>
            </a:r>
          </a:p>
          <a:p>
            <a:pPr marL="342900" indent="-342900" fontAlgn="auto">
              <a:spcBef>
                <a:spcPts val="0"/>
              </a:spcBef>
              <a:spcAft>
                <a:spcPts val="2400"/>
              </a:spcAft>
              <a:buClr>
                <a:srgbClr val="000099"/>
              </a:buClr>
              <a:buSzTx/>
              <a:buFont typeface="Wingdings" pitchFamily="2" charset="2"/>
              <a:buChar char="§"/>
            </a:pPr>
            <a:r>
              <a:rPr lang="en-US" sz="2400" dirty="0">
                <a:solidFill>
                  <a:srgbClr val="000000"/>
                </a:solidFill>
                <a:latin typeface="Arial"/>
              </a:rPr>
              <a:t>3 New Universal Sorters (USS), 3 LCUS induction upgrades,  3 LCUS bin upgrades </a:t>
            </a:r>
          </a:p>
          <a:p>
            <a:pPr marL="342900" indent="-342900" fontAlgn="auto">
              <a:spcBef>
                <a:spcPts val="0"/>
              </a:spcBef>
              <a:spcAft>
                <a:spcPts val="2400"/>
              </a:spcAft>
              <a:buClr>
                <a:srgbClr val="000099"/>
              </a:buClr>
              <a:buSzTx/>
              <a:buFont typeface="Wingdings" pitchFamily="2" charset="2"/>
              <a:buChar char="§"/>
            </a:pPr>
            <a:endParaRPr lang="en-US" sz="2400" b="0" dirty="0" smtClean="0">
              <a:solidFill>
                <a:srgbClr val="000000"/>
              </a:solidFill>
              <a:latin typeface="Arial"/>
            </a:endParaRPr>
          </a:p>
        </p:txBody>
      </p:sp>
      <p:sp>
        <p:nvSpPr>
          <p:cNvPr id="7" name="Rectangle 6"/>
          <p:cNvSpPr txBox="1">
            <a:spLocks/>
          </p:cNvSpPr>
          <p:nvPr/>
        </p:nvSpPr>
        <p:spPr bwMode="auto">
          <a:xfrm>
            <a:off x="6537368" y="163324"/>
            <a:ext cx="2589170" cy="446276"/>
          </a:xfrm>
          <a:prstGeom prst="rect">
            <a:avLst/>
          </a:prstGeom>
          <a:noFill/>
          <a:effectLst>
            <a:outerShdw blurRad="50800" dist="38100" dir="2700000" algn="tl" rotWithShape="0">
              <a:prstClr val="black">
                <a:alpha val="40000"/>
              </a:prstClr>
            </a:outerShdw>
          </a:effectLst>
          <a:extLst/>
        </p:spPr>
        <p:txBody>
          <a:bodyPr wrap="none">
            <a:spAutoFit/>
          </a:bodyPr>
          <a:lstStyle>
            <a:defPPr>
              <a:defRPr lang="en-US"/>
            </a:defPPr>
            <a:lvl1pPr algn="r" eaLnBrk="1" hangingPunct="1">
              <a:defRPr sz="2300">
                <a:solidFill>
                  <a:srgbClr val="FFFFFF"/>
                </a:solidFill>
                <a:latin typeface="Arial" pitchFamily="34" charset="0"/>
                <a:cs typeface="Arial" pitchFamily="34" charset="0"/>
              </a:defRPr>
            </a:lvl1pPr>
            <a:lvl2pPr marL="742950" indent="-285750" algn="ctr" eaLnBrk="0" hangingPunct="0">
              <a:defRPr>
                <a:latin typeface="Arial" pitchFamily="34" charset="0"/>
              </a:defRPr>
            </a:lvl2pPr>
            <a:lvl3pPr marL="1143000" indent="-228600" algn="ctr" eaLnBrk="0" hangingPunct="0">
              <a:defRPr>
                <a:latin typeface="Arial" pitchFamily="34" charset="0"/>
              </a:defRPr>
            </a:lvl3pPr>
            <a:lvl4pPr marL="1600200" indent="-228600" algn="ctr" eaLnBrk="0" hangingPunct="0">
              <a:defRPr>
                <a:latin typeface="Arial" pitchFamily="34" charset="0"/>
              </a:defRPr>
            </a:lvl4pPr>
            <a:lvl5pPr marL="2057400" indent="-228600" algn="ctr" eaLnBrk="0" hangingPunct="0">
              <a:defRPr>
                <a:latin typeface="Arial" pitchFamily="34" charset="0"/>
              </a:defRPr>
            </a:lvl5pPr>
            <a:lvl6pPr marL="25146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6pPr>
            <a:lvl7pPr marL="29718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7pPr>
            <a:lvl8pPr marL="34290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8pPr>
            <a:lvl9pPr marL="38862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9pPr>
          </a:lstStyle>
          <a:p>
            <a:r>
              <a:rPr lang="en-US" dirty="0" smtClean="0"/>
              <a:t>New for </a:t>
            </a:r>
            <a:r>
              <a:rPr lang="en-US" dirty="0"/>
              <a:t>Fall </a:t>
            </a:r>
            <a:r>
              <a:rPr lang="en-US" dirty="0" smtClean="0"/>
              <a:t>2017</a:t>
            </a:r>
            <a:endParaRPr lang="en-US" dirty="0"/>
          </a:p>
        </p:txBody>
      </p:sp>
    </p:spTree>
    <p:extLst>
      <p:ext uri="{BB962C8B-B14F-4D97-AF65-F5344CB8AC3E}">
        <p14:creationId xmlns:p14="http://schemas.microsoft.com/office/powerpoint/2010/main" val="23038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082472"/>
            <a:ext cx="8077200" cy="4216539"/>
          </a:xfrm>
          <a:prstGeom prst="rect">
            <a:avLst/>
          </a:prstGeom>
          <a:noFill/>
        </p:spPr>
        <p:txBody>
          <a:bodyPr wrap="square" rtlCol="0">
            <a:spAutoFit/>
          </a:bodyPr>
          <a:lstStyle/>
          <a:p>
            <a:pPr marL="342900" indent="-342900" fontAlgn="auto">
              <a:spcBef>
                <a:spcPts val="0"/>
              </a:spcBef>
              <a:spcAft>
                <a:spcPts val="2400"/>
              </a:spcAft>
              <a:buClr>
                <a:srgbClr val="000099"/>
              </a:buClr>
              <a:buSzTx/>
              <a:buFont typeface="Wingdings" pitchFamily="2" charset="2"/>
              <a:buChar char="§"/>
            </a:pPr>
            <a:r>
              <a:rPr lang="en-US" sz="2400" dirty="0">
                <a:solidFill>
                  <a:srgbClr val="000000"/>
                </a:solidFill>
                <a:latin typeface="Arial"/>
              </a:rPr>
              <a:t>3 APBS Induction Systems</a:t>
            </a:r>
          </a:p>
          <a:p>
            <a:pPr marL="342900" indent="-342900" fontAlgn="auto">
              <a:spcBef>
                <a:spcPts val="0"/>
              </a:spcBef>
              <a:spcAft>
                <a:spcPts val="2400"/>
              </a:spcAft>
              <a:buClr>
                <a:srgbClr val="000099"/>
              </a:buClr>
              <a:buSzTx/>
              <a:buFont typeface="Wingdings" pitchFamily="2" charset="2"/>
              <a:buChar char="§"/>
            </a:pPr>
            <a:r>
              <a:rPr lang="en-US" sz="2400" dirty="0">
                <a:solidFill>
                  <a:srgbClr val="000000"/>
                </a:solidFill>
                <a:latin typeface="Arial"/>
              </a:rPr>
              <a:t>2 Parcel </a:t>
            </a:r>
            <a:r>
              <a:rPr lang="en-US" sz="2400" dirty="0" err="1">
                <a:solidFill>
                  <a:srgbClr val="000000"/>
                </a:solidFill>
                <a:latin typeface="Arial"/>
              </a:rPr>
              <a:t>Singulators</a:t>
            </a:r>
            <a:r>
              <a:rPr lang="en-US" sz="2400" dirty="0">
                <a:solidFill>
                  <a:srgbClr val="000000"/>
                </a:solidFill>
                <a:latin typeface="Arial"/>
              </a:rPr>
              <a:t> on </a:t>
            </a:r>
            <a:r>
              <a:rPr lang="en-US" sz="2400" dirty="0" err="1">
                <a:solidFill>
                  <a:srgbClr val="000000"/>
                </a:solidFill>
                <a:latin typeface="Arial"/>
              </a:rPr>
              <a:t>Rapistan</a:t>
            </a:r>
            <a:r>
              <a:rPr lang="en-US" sz="2400" dirty="0">
                <a:solidFill>
                  <a:srgbClr val="000000"/>
                </a:solidFill>
                <a:latin typeface="Arial"/>
              </a:rPr>
              <a:t> L&amp;DC sorters</a:t>
            </a:r>
          </a:p>
          <a:p>
            <a:pPr marL="342900" indent="-342900" fontAlgn="auto">
              <a:spcBef>
                <a:spcPts val="0"/>
              </a:spcBef>
              <a:spcAft>
                <a:spcPts val="2400"/>
              </a:spcAft>
              <a:buClr>
                <a:srgbClr val="000099"/>
              </a:buClr>
              <a:buSzTx/>
              <a:buFont typeface="Wingdings" pitchFamily="2" charset="2"/>
              <a:buChar char="§"/>
            </a:pPr>
            <a:r>
              <a:rPr lang="en-US" sz="2400" dirty="0">
                <a:solidFill>
                  <a:srgbClr val="000000"/>
                </a:solidFill>
                <a:latin typeface="Arial"/>
              </a:rPr>
              <a:t>6 NDC PSM Return to </a:t>
            </a:r>
            <a:r>
              <a:rPr lang="en-US" sz="2400" dirty="0" err="1">
                <a:solidFill>
                  <a:srgbClr val="000000"/>
                </a:solidFill>
                <a:latin typeface="Arial"/>
              </a:rPr>
              <a:t>Keyer</a:t>
            </a:r>
            <a:r>
              <a:rPr lang="en-US" sz="2400" dirty="0">
                <a:solidFill>
                  <a:srgbClr val="000000"/>
                </a:solidFill>
                <a:latin typeface="Arial"/>
              </a:rPr>
              <a:t> upgrades</a:t>
            </a:r>
          </a:p>
          <a:p>
            <a:pPr marL="342900" indent="-342900" fontAlgn="auto">
              <a:spcBef>
                <a:spcPts val="0"/>
              </a:spcBef>
              <a:spcAft>
                <a:spcPts val="2400"/>
              </a:spcAft>
              <a:buClr>
                <a:srgbClr val="000099"/>
              </a:buClr>
              <a:buSzTx/>
              <a:buFont typeface="Wingdings" pitchFamily="2" charset="2"/>
              <a:buChar char="§"/>
            </a:pPr>
            <a:r>
              <a:rPr lang="en-US" sz="2400" dirty="0">
                <a:solidFill>
                  <a:srgbClr val="000000"/>
                </a:solidFill>
                <a:latin typeface="Arial"/>
              </a:rPr>
              <a:t>2 NDC PSM Flats Culling Systems</a:t>
            </a:r>
          </a:p>
          <a:p>
            <a:pPr marL="342900" indent="-342900" fontAlgn="auto">
              <a:spcBef>
                <a:spcPts val="0"/>
              </a:spcBef>
              <a:spcAft>
                <a:spcPts val="2400"/>
              </a:spcAft>
              <a:buClr>
                <a:srgbClr val="000099"/>
              </a:buClr>
              <a:buSzTx/>
              <a:buFont typeface="Wingdings" pitchFamily="2" charset="2"/>
              <a:buChar char="§"/>
            </a:pPr>
            <a:r>
              <a:rPr lang="en-US" sz="2400" dirty="0">
                <a:solidFill>
                  <a:srgbClr val="000000"/>
                </a:solidFill>
                <a:latin typeface="Arial"/>
              </a:rPr>
              <a:t>5 Sort to Monitor, 7 Sort to Light systems for manual operations</a:t>
            </a:r>
          </a:p>
          <a:p>
            <a:pPr marL="342900" indent="-342900" fontAlgn="auto">
              <a:spcBef>
                <a:spcPts val="0"/>
              </a:spcBef>
              <a:spcAft>
                <a:spcPts val="2400"/>
              </a:spcAft>
              <a:buClr>
                <a:srgbClr val="000099"/>
              </a:buClr>
              <a:buSzTx/>
              <a:buFont typeface="Wingdings" pitchFamily="2" charset="2"/>
              <a:buChar char="§"/>
            </a:pPr>
            <a:endParaRPr lang="en-US" sz="2400" b="0" dirty="0">
              <a:solidFill>
                <a:srgbClr val="000000"/>
              </a:solidFill>
              <a:latin typeface="Arial"/>
            </a:endParaRPr>
          </a:p>
        </p:txBody>
      </p:sp>
      <p:sp>
        <p:nvSpPr>
          <p:cNvPr id="7" name="Rectangle 6"/>
          <p:cNvSpPr txBox="1">
            <a:spLocks/>
          </p:cNvSpPr>
          <p:nvPr/>
        </p:nvSpPr>
        <p:spPr bwMode="auto">
          <a:xfrm>
            <a:off x="6455614" y="163324"/>
            <a:ext cx="2670924" cy="446276"/>
          </a:xfrm>
          <a:prstGeom prst="rect">
            <a:avLst/>
          </a:prstGeom>
          <a:noFill/>
          <a:effectLst>
            <a:outerShdw blurRad="50800" dist="38100" dir="2700000" algn="tl" rotWithShape="0">
              <a:prstClr val="black">
                <a:alpha val="40000"/>
              </a:prstClr>
            </a:outerShdw>
          </a:effectLst>
          <a:extLst/>
        </p:spPr>
        <p:txBody>
          <a:bodyPr wrap="none">
            <a:spAutoFit/>
          </a:bodyPr>
          <a:lstStyle>
            <a:defPPr>
              <a:defRPr lang="en-US"/>
            </a:defPPr>
            <a:lvl1pPr algn="r" eaLnBrk="1" hangingPunct="1">
              <a:defRPr sz="2300">
                <a:solidFill>
                  <a:srgbClr val="FFFFFF"/>
                </a:solidFill>
                <a:latin typeface="Arial" pitchFamily="34" charset="0"/>
                <a:cs typeface="Arial" pitchFamily="34" charset="0"/>
              </a:defRPr>
            </a:lvl1pPr>
            <a:lvl2pPr marL="742950" indent="-285750" algn="ctr" eaLnBrk="0" hangingPunct="0">
              <a:defRPr>
                <a:latin typeface="Arial" pitchFamily="34" charset="0"/>
              </a:defRPr>
            </a:lvl2pPr>
            <a:lvl3pPr marL="1143000" indent="-228600" algn="ctr" eaLnBrk="0" hangingPunct="0">
              <a:defRPr>
                <a:latin typeface="Arial" pitchFamily="34" charset="0"/>
              </a:defRPr>
            </a:lvl3pPr>
            <a:lvl4pPr marL="1600200" indent="-228600" algn="ctr" eaLnBrk="0" hangingPunct="0">
              <a:defRPr>
                <a:latin typeface="Arial" pitchFamily="34" charset="0"/>
              </a:defRPr>
            </a:lvl4pPr>
            <a:lvl5pPr marL="2057400" indent="-228600" algn="ctr" eaLnBrk="0" hangingPunct="0">
              <a:defRPr>
                <a:latin typeface="Arial" pitchFamily="34" charset="0"/>
              </a:defRPr>
            </a:lvl5pPr>
            <a:lvl6pPr marL="25146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6pPr>
            <a:lvl7pPr marL="29718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7pPr>
            <a:lvl8pPr marL="34290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8pPr>
            <a:lvl9pPr marL="38862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9pPr>
          </a:lstStyle>
          <a:p>
            <a:r>
              <a:rPr lang="en-US" dirty="0" smtClean="0"/>
              <a:t>New for </a:t>
            </a:r>
            <a:r>
              <a:rPr lang="en-US" dirty="0"/>
              <a:t>Fall </a:t>
            </a:r>
            <a:r>
              <a:rPr lang="en-US" dirty="0" smtClean="0"/>
              <a:t>2017</a:t>
            </a:r>
            <a:endParaRPr lang="en-US" dirty="0"/>
          </a:p>
        </p:txBody>
      </p:sp>
    </p:spTree>
    <p:extLst>
      <p:ext uri="{BB962C8B-B14F-4D97-AF65-F5344CB8AC3E}">
        <p14:creationId xmlns:p14="http://schemas.microsoft.com/office/powerpoint/2010/main" val="409509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78" y="0"/>
            <a:ext cx="9144000" cy="5190504"/>
          </a:xfrm>
          <a:prstGeom prst="rect">
            <a:avLst/>
          </a:prstGeom>
          <a:solidFill>
            <a:srgbClr val="1B52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dirty="0">
              <a:solidFill>
                <a:srgbClr val="1B5292"/>
              </a:solidFill>
            </a:endParaRPr>
          </a:p>
        </p:txBody>
      </p:sp>
      <p:pic>
        <p:nvPicPr>
          <p:cNvPr id="12" name="Picture 11" descr="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304" y="5556948"/>
            <a:ext cx="1184380" cy="940944"/>
          </a:xfrm>
          <a:prstGeom prst="rect">
            <a:avLst/>
          </a:prstGeom>
        </p:spPr>
      </p:pic>
      <p:sp>
        <p:nvSpPr>
          <p:cNvPr id="7" name="TextBox 6"/>
          <p:cNvSpPr txBox="1"/>
          <p:nvPr/>
        </p:nvSpPr>
        <p:spPr>
          <a:xfrm>
            <a:off x="1148452" y="5427670"/>
            <a:ext cx="7344270" cy="830997"/>
          </a:xfrm>
          <a:prstGeom prst="rect">
            <a:avLst/>
          </a:prstGeom>
          <a:noFill/>
        </p:spPr>
        <p:txBody>
          <a:bodyPr wrap="square" rtlCol="0">
            <a:spAutoFit/>
          </a:bodyPr>
          <a:lstStyle/>
          <a:p>
            <a:pPr algn="r" defTabSz="457200" fontAlgn="auto">
              <a:spcBef>
                <a:spcPts val="0"/>
              </a:spcBef>
              <a:spcAft>
                <a:spcPts val="0"/>
              </a:spcAft>
            </a:pPr>
            <a:endParaRPr lang="en-US" sz="2400" b="0" dirty="0">
              <a:solidFill>
                <a:srgbClr val="1B5292"/>
              </a:solidFill>
              <a:latin typeface="Calibri"/>
            </a:endParaRPr>
          </a:p>
          <a:p>
            <a:pPr algn="r" defTabSz="457200" fontAlgn="auto">
              <a:spcBef>
                <a:spcPts val="0"/>
              </a:spcBef>
              <a:spcAft>
                <a:spcPts val="0"/>
              </a:spcAft>
            </a:pPr>
            <a:r>
              <a:rPr lang="en-US" sz="2400" b="0" dirty="0" smtClean="0">
                <a:solidFill>
                  <a:srgbClr val="1B5292"/>
                </a:solidFill>
                <a:latin typeface="Calibri"/>
              </a:rPr>
              <a:t>Date: August 22, 2017</a:t>
            </a:r>
          </a:p>
        </p:txBody>
      </p:sp>
      <p:sp>
        <p:nvSpPr>
          <p:cNvPr id="2" name="Rectangle 1"/>
          <p:cNvSpPr/>
          <p:nvPr/>
        </p:nvSpPr>
        <p:spPr>
          <a:xfrm>
            <a:off x="0" y="5092702"/>
            <a:ext cx="9144000" cy="9780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dirty="0">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350102517"/>
              </p:ext>
            </p:extLst>
          </p:nvPr>
        </p:nvGraphicFramePr>
        <p:xfrm>
          <a:off x="76200" y="398861"/>
          <a:ext cx="8991599" cy="4417423"/>
        </p:xfrm>
        <a:graphic>
          <a:graphicData uri="http://schemas.openxmlformats.org/drawingml/2006/table">
            <a:tbl>
              <a:tblPr firstRow="1" firstCol="1" bandRow="1"/>
              <a:tblGrid>
                <a:gridCol w="3192203"/>
                <a:gridCol w="5799396"/>
              </a:tblGrid>
              <a:tr h="690481">
                <a:tc>
                  <a:txBody>
                    <a:bodyPr/>
                    <a:lstStyle/>
                    <a:p>
                      <a:pPr marL="0" marR="0">
                        <a:lnSpc>
                          <a:spcPct val="115000"/>
                        </a:lnSpc>
                        <a:spcBef>
                          <a:spcPts val="0"/>
                        </a:spcBef>
                        <a:spcAft>
                          <a:spcPts val="0"/>
                        </a:spcAft>
                      </a:pPr>
                      <a:r>
                        <a:rPr lang="en-US" sz="1600" dirty="0" smtClean="0">
                          <a:solidFill>
                            <a:srgbClr val="E7F3F4"/>
                          </a:solidFill>
                          <a:effectLst/>
                          <a:latin typeface="Century Gothic"/>
                          <a:ea typeface="Calibri"/>
                          <a:cs typeface="Times New Roman"/>
                        </a:rPr>
                        <a:t>Welcome </a:t>
                      </a:r>
                      <a:r>
                        <a:rPr lang="en-US" sz="1600" dirty="0">
                          <a:solidFill>
                            <a:srgbClr val="E7F3F4"/>
                          </a:solidFill>
                          <a:effectLst/>
                          <a:latin typeface="Century Gothic"/>
                          <a:ea typeface="Calibri"/>
                          <a:cs typeface="Times New Roman"/>
                        </a:rPr>
                        <a:t>and Introductions</a:t>
                      </a:r>
                      <a:endParaRPr lang="en-US" sz="1600" dirty="0">
                        <a:solidFill>
                          <a:srgbClr val="E7F3F4"/>
                        </a:solidFill>
                        <a:effectLst/>
                        <a:latin typeface="Calibri"/>
                        <a:ea typeface="Calibri"/>
                        <a:cs typeface="Times New Roman"/>
                      </a:endParaRPr>
                    </a:p>
                    <a:p>
                      <a:pPr marL="0" marR="0">
                        <a:lnSpc>
                          <a:spcPct val="115000"/>
                        </a:lnSpc>
                        <a:spcBef>
                          <a:spcPts val="0"/>
                        </a:spcBef>
                        <a:spcAft>
                          <a:spcPts val="0"/>
                        </a:spcAft>
                      </a:pPr>
                      <a:r>
                        <a:rPr lang="en-US" sz="1600" dirty="0" smtClean="0">
                          <a:solidFill>
                            <a:srgbClr val="E7F3F4"/>
                          </a:solidFill>
                          <a:effectLst/>
                          <a:latin typeface="Century Gothic"/>
                          <a:ea typeface="Calibri"/>
                          <a:cs typeface="Times New Roman"/>
                        </a:rPr>
                        <a:t>Co-Chairman </a:t>
                      </a:r>
                      <a:r>
                        <a:rPr lang="en-US" sz="1600" dirty="0">
                          <a:solidFill>
                            <a:srgbClr val="E7F3F4"/>
                          </a:solidFill>
                          <a:effectLst/>
                          <a:latin typeface="Century Gothic"/>
                          <a:ea typeface="Calibri"/>
                          <a:cs typeface="Times New Roman"/>
                        </a:rPr>
                        <a:t>Remarks</a:t>
                      </a:r>
                      <a:endParaRPr lang="en-US" sz="1600" dirty="0">
                        <a:solidFill>
                          <a:srgbClr val="E7F3F4"/>
                        </a:solidFill>
                        <a:effectLst/>
                        <a:latin typeface="Calibri"/>
                        <a:ea typeface="Calibri"/>
                        <a:cs typeface="Times New Roman"/>
                      </a:endParaRPr>
                    </a:p>
                  </a:txBody>
                  <a:tcPr marL="49548" marR="49548"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tabLst>
                          <a:tab pos="-457200" algn="l"/>
                          <a:tab pos="0" algn="l"/>
                          <a:tab pos="457200" algn="l"/>
                        </a:tabLst>
                      </a:pPr>
                      <a:r>
                        <a:rPr lang="en-US" sz="1600" b="1" i="1" dirty="0" smtClean="0">
                          <a:solidFill>
                            <a:srgbClr val="E7F3F4"/>
                          </a:solidFill>
                          <a:effectLst/>
                          <a:latin typeface="Century Gothic"/>
                          <a:ea typeface="Calibri"/>
                          <a:cs typeface="Times New Roman"/>
                        </a:rPr>
                        <a:t>Steve</a:t>
                      </a:r>
                      <a:r>
                        <a:rPr lang="en-US" sz="1600" b="1" i="1" baseline="0" dirty="0" smtClean="0">
                          <a:solidFill>
                            <a:srgbClr val="E7F3F4"/>
                          </a:solidFill>
                          <a:effectLst/>
                          <a:latin typeface="Century Gothic"/>
                          <a:ea typeface="Calibri"/>
                          <a:cs typeface="Times New Roman"/>
                        </a:rPr>
                        <a:t> Monteith</a:t>
                      </a:r>
                      <a:r>
                        <a:rPr lang="en-US" sz="1600" b="1" i="1" dirty="0" smtClean="0">
                          <a:solidFill>
                            <a:srgbClr val="E7F3F4"/>
                          </a:solidFill>
                          <a:effectLst/>
                          <a:latin typeface="Century Gothic"/>
                          <a:ea typeface="Calibri"/>
                          <a:cs typeface="Times New Roman"/>
                        </a:rPr>
                        <a:t>– </a:t>
                      </a:r>
                      <a:r>
                        <a:rPr lang="en-US" sz="1600" b="1" i="1" dirty="0">
                          <a:solidFill>
                            <a:srgbClr val="E7F3F4"/>
                          </a:solidFill>
                          <a:effectLst/>
                          <a:latin typeface="Century Gothic"/>
                          <a:ea typeface="Calibri"/>
                          <a:cs typeface="Times New Roman"/>
                        </a:rPr>
                        <a:t>MTAC USPS Chair</a:t>
                      </a:r>
                      <a:endParaRPr lang="en-US" sz="1600" dirty="0">
                        <a:solidFill>
                          <a:srgbClr val="E7F3F4"/>
                        </a:solidFill>
                        <a:effectLst/>
                        <a:latin typeface="Calibri"/>
                        <a:ea typeface="Calibri"/>
                        <a:cs typeface="Times New Roman"/>
                      </a:endParaRPr>
                    </a:p>
                    <a:p>
                      <a:pPr marL="0" marR="0">
                        <a:lnSpc>
                          <a:spcPct val="115000"/>
                        </a:lnSpc>
                        <a:spcBef>
                          <a:spcPts val="0"/>
                        </a:spcBef>
                        <a:spcAft>
                          <a:spcPts val="0"/>
                        </a:spcAft>
                        <a:tabLst>
                          <a:tab pos="-457200" algn="l"/>
                          <a:tab pos="0" algn="l"/>
                          <a:tab pos="457200" algn="l"/>
                        </a:tabLst>
                      </a:pPr>
                      <a:r>
                        <a:rPr lang="en-US" sz="1600" b="1" i="1" dirty="0" err="1">
                          <a:solidFill>
                            <a:srgbClr val="E7F3F4"/>
                          </a:solidFill>
                          <a:effectLst/>
                          <a:latin typeface="Century Gothic"/>
                          <a:ea typeface="Calibri"/>
                          <a:cs typeface="Times New Roman"/>
                        </a:rPr>
                        <a:t>Erv</a:t>
                      </a:r>
                      <a:r>
                        <a:rPr lang="en-US" sz="1600" b="1" i="1" dirty="0">
                          <a:solidFill>
                            <a:srgbClr val="E7F3F4"/>
                          </a:solidFill>
                          <a:effectLst/>
                          <a:latin typeface="Century Gothic"/>
                          <a:ea typeface="Calibri"/>
                          <a:cs typeface="Times New Roman"/>
                        </a:rPr>
                        <a:t> </a:t>
                      </a:r>
                      <a:r>
                        <a:rPr lang="en-US" sz="1600" b="1" i="1" dirty="0" err="1">
                          <a:solidFill>
                            <a:srgbClr val="E7F3F4"/>
                          </a:solidFill>
                          <a:effectLst/>
                          <a:latin typeface="Century Gothic"/>
                          <a:ea typeface="Calibri"/>
                          <a:cs typeface="Times New Roman"/>
                        </a:rPr>
                        <a:t>Drewek</a:t>
                      </a:r>
                      <a:r>
                        <a:rPr lang="en-US" sz="1600" b="1" i="1" dirty="0">
                          <a:solidFill>
                            <a:srgbClr val="E7F3F4"/>
                          </a:solidFill>
                          <a:effectLst/>
                          <a:latin typeface="Century Gothic"/>
                          <a:ea typeface="Calibri"/>
                          <a:cs typeface="Times New Roman"/>
                        </a:rPr>
                        <a:t> – MTAC Industry Chair</a:t>
                      </a:r>
                      <a:endParaRPr lang="en-US" sz="1600" dirty="0">
                        <a:solidFill>
                          <a:srgbClr val="E7F3F4"/>
                        </a:solidFill>
                        <a:effectLst/>
                        <a:latin typeface="Calibri"/>
                        <a:ea typeface="Calibri"/>
                        <a:cs typeface="Times New Roman"/>
                      </a:endParaRPr>
                    </a:p>
                  </a:txBody>
                  <a:tcPr marL="49548" marR="49548"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1214519">
                <a:tc>
                  <a:txBody>
                    <a:bodyPr/>
                    <a:lstStyle/>
                    <a:p>
                      <a:pPr marL="0" marR="0">
                        <a:lnSpc>
                          <a:spcPct val="100000"/>
                        </a:lnSpc>
                        <a:spcBef>
                          <a:spcPts val="0"/>
                        </a:spcBef>
                        <a:spcAft>
                          <a:spcPts val="0"/>
                        </a:spcAft>
                        <a:tabLst>
                          <a:tab pos="-457200" algn="l"/>
                          <a:tab pos="0" algn="l"/>
                          <a:tab pos="457200" algn="l"/>
                        </a:tabLst>
                      </a:pPr>
                      <a:r>
                        <a:rPr lang="en-US" sz="1600" dirty="0" smtClean="0">
                          <a:solidFill>
                            <a:srgbClr val="E7F3F4"/>
                          </a:solidFill>
                          <a:effectLst/>
                          <a:latin typeface="Century Gothic"/>
                          <a:ea typeface="Calibri"/>
                          <a:cs typeface="Times New Roman"/>
                        </a:rPr>
                        <a:t>Welcome</a:t>
                      </a:r>
                      <a:r>
                        <a:rPr lang="en-US" sz="1600" baseline="0" dirty="0" smtClean="0">
                          <a:solidFill>
                            <a:srgbClr val="E7F3F4"/>
                          </a:solidFill>
                          <a:effectLst/>
                          <a:latin typeface="Century Gothic"/>
                          <a:ea typeface="Calibri"/>
                          <a:cs typeface="Times New Roman"/>
                        </a:rPr>
                        <a:t> &amp; </a:t>
                      </a:r>
                      <a:r>
                        <a:rPr lang="en-US" sz="1600" smtClean="0">
                          <a:solidFill>
                            <a:srgbClr val="E7F3F4"/>
                          </a:solidFill>
                          <a:effectLst/>
                          <a:latin typeface="Century Gothic"/>
                          <a:ea typeface="Calibri"/>
                          <a:cs typeface="Times New Roman"/>
                        </a:rPr>
                        <a:t>Opening Remarks</a:t>
                      </a:r>
                    </a:p>
                    <a:p>
                      <a:pPr marL="0" marR="0">
                        <a:lnSpc>
                          <a:spcPct val="100000"/>
                        </a:lnSpc>
                        <a:spcBef>
                          <a:spcPts val="0"/>
                        </a:spcBef>
                        <a:spcAft>
                          <a:spcPts val="0"/>
                        </a:spcAft>
                        <a:tabLst>
                          <a:tab pos="-457200" algn="l"/>
                          <a:tab pos="0" algn="l"/>
                          <a:tab pos="457200" algn="l"/>
                        </a:tabLst>
                      </a:pPr>
                      <a:endParaRPr lang="en-US" sz="1000" dirty="0">
                        <a:solidFill>
                          <a:srgbClr val="E7F3F4"/>
                        </a:solidFill>
                        <a:effectLst/>
                        <a:latin typeface="Calibri"/>
                        <a:ea typeface="Calibri"/>
                        <a:cs typeface="Times New Roman"/>
                      </a:endParaRPr>
                    </a:p>
                    <a:p>
                      <a:pPr marL="0" marR="0">
                        <a:lnSpc>
                          <a:spcPct val="115000"/>
                        </a:lnSpc>
                        <a:spcBef>
                          <a:spcPts val="0"/>
                        </a:spcBef>
                        <a:spcAft>
                          <a:spcPts val="0"/>
                        </a:spcAft>
                        <a:tabLst>
                          <a:tab pos="-457200" algn="l"/>
                          <a:tab pos="0" algn="l"/>
                          <a:tab pos="457200" algn="l"/>
                        </a:tabLst>
                      </a:pPr>
                      <a:r>
                        <a:rPr lang="en-US" sz="1600" i="0" smtClean="0">
                          <a:solidFill>
                            <a:srgbClr val="E7F3F4"/>
                          </a:solidFill>
                          <a:effectLst/>
                          <a:latin typeface="Century Gothic"/>
                          <a:ea typeface="Calibri"/>
                          <a:cs typeface="Times New Roman"/>
                        </a:rPr>
                        <a:t>Marketing Update</a:t>
                      </a:r>
                    </a:p>
                    <a:p>
                      <a:pPr marL="0" marR="0">
                        <a:lnSpc>
                          <a:spcPct val="115000"/>
                        </a:lnSpc>
                        <a:spcBef>
                          <a:spcPts val="0"/>
                        </a:spcBef>
                        <a:spcAft>
                          <a:spcPts val="0"/>
                        </a:spcAft>
                        <a:tabLst>
                          <a:tab pos="-457200" algn="l"/>
                          <a:tab pos="0" algn="l"/>
                          <a:tab pos="457200" algn="l"/>
                        </a:tabLst>
                      </a:pPr>
                      <a:endParaRPr lang="en-US" sz="1000" i="0" dirty="0" smtClean="0">
                        <a:solidFill>
                          <a:srgbClr val="E7F3F4"/>
                        </a:solidFill>
                        <a:effectLst/>
                        <a:latin typeface="Century Gothic"/>
                        <a:ea typeface="Calibri"/>
                        <a:cs typeface="Times New Roman"/>
                      </a:endParaRPr>
                    </a:p>
                    <a:p>
                      <a:pPr marL="0" marR="0">
                        <a:lnSpc>
                          <a:spcPct val="115000"/>
                        </a:lnSpc>
                        <a:spcBef>
                          <a:spcPts val="0"/>
                        </a:spcBef>
                        <a:spcAft>
                          <a:spcPts val="0"/>
                        </a:spcAft>
                        <a:tabLst>
                          <a:tab pos="-457200" algn="l"/>
                          <a:tab pos="0" algn="l"/>
                          <a:tab pos="457200" algn="l"/>
                        </a:tabLst>
                      </a:pPr>
                      <a:r>
                        <a:rPr lang="en-US" sz="1600" i="0" smtClean="0">
                          <a:solidFill>
                            <a:srgbClr val="E7F3F4"/>
                          </a:solidFill>
                          <a:effectLst/>
                          <a:latin typeface="Century Gothic"/>
                          <a:ea typeface="Calibri"/>
                          <a:cs typeface="Times New Roman"/>
                        </a:rPr>
                        <a:t>Neuroscience</a:t>
                      </a:r>
                      <a:r>
                        <a:rPr lang="en-US" sz="1600" i="0" baseline="0" smtClean="0">
                          <a:solidFill>
                            <a:srgbClr val="E7F3F4"/>
                          </a:solidFill>
                          <a:effectLst/>
                          <a:latin typeface="Century Gothic"/>
                          <a:ea typeface="Calibri"/>
                          <a:cs typeface="Times New Roman"/>
                        </a:rPr>
                        <a:t> of Touch</a:t>
                      </a:r>
                      <a:endParaRPr lang="en-US" sz="600" i="0" dirty="0">
                        <a:solidFill>
                          <a:srgbClr val="E7F3F4"/>
                        </a:solidFill>
                        <a:effectLst/>
                        <a:latin typeface="Calibri"/>
                        <a:ea typeface="Calibri"/>
                        <a:cs typeface="Times New Roman"/>
                      </a:endParaRPr>
                    </a:p>
                  </a:txBody>
                  <a:tcPr marL="49548" marR="49548" marT="0" marB="0">
                    <a:lnL>
                      <a:noFill/>
                    </a:lnL>
                    <a:lnR>
                      <a:noFill/>
                    </a:lnR>
                    <a:lnT>
                      <a:noFill/>
                    </a:lnT>
                    <a:lnB>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tabLst>
                          <a:tab pos="-457200" algn="l"/>
                          <a:tab pos="0" algn="l"/>
                          <a:tab pos="457200" algn="l"/>
                        </a:tabLst>
                      </a:pPr>
                      <a:r>
                        <a:rPr lang="en-US" sz="1600" b="1" i="1" dirty="0" smtClean="0">
                          <a:solidFill>
                            <a:srgbClr val="E7F3F4"/>
                          </a:solidFill>
                          <a:effectLst/>
                          <a:latin typeface="Century Gothic"/>
                          <a:ea typeface="Calibri"/>
                          <a:cs typeface="Times New Roman"/>
                        </a:rPr>
                        <a:t>Megan Brennan,</a:t>
                      </a:r>
                      <a:r>
                        <a:rPr lang="en-US" sz="1600" b="1" i="1" baseline="0" dirty="0" smtClean="0">
                          <a:solidFill>
                            <a:srgbClr val="E7F3F4"/>
                          </a:solidFill>
                          <a:effectLst/>
                          <a:latin typeface="Century Gothic"/>
                          <a:ea typeface="Calibri"/>
                          <a:cs typeface="Times New Roman"/>
                        </a:rPr>
                        <a:t> PMG </a:t>
                      </a:r>
                      <a:r>
                        <a:rPr lang="en-US" sz="1600" b="1" i="1" baseline="0" smtClean="0">
                          <a:solidFill>
                            <a:srgbClr val="E7F3F4"/>
                          </a:solidFill>
                          <a:effectLst/>
                          <a:latin typeface="Century Gothic"/>
                          <a:ea typeface="Calibri"/>
                          <a:cs typeface="Times New Roman"/>
                        </a:rPr>
                        <a:t>&amp; CEO</a:t>
                      </a:r>
                    </a:p>
                    <a:p>
                      <a:pPr marL="0" marR="0">
                        <a:lnSpc>
                          <a:spcPct val="115000"/>
                        </a:lnSpc>
                        <a:spcBef>
                          <a:spcPts val="0"/>
                        </a:spcBef>
                        <a:spcAft>
                          <a:spcPts val="0"/>
                        </a:spcAft>
                        <a:tabLst>
                          <a:tab pos="-457200" algn="l"/>
                          <a:tab pos="0" algn="l"/>
                          <a:tab pos="457200" algn="l"/>
                        </a:tabLst>
                      </a:pPr>
                      <a:endParaRPr lang="en-US" sz="1000" b="1" i="1" dirty="0" smtClean="0">
                        <a:solidFill>
                          <a:srgbClr val="E7F3F4"/>
                        </a:solidFill>
                        <a:effectLst/>
                        <a:latin typeface="Century Gothic"/>
                        <a:ea typeface="Calibri"/>
                        <a:cs typeface="Times New Roman"/>
                      </a:endParaRPr>
                    </a:p>
                    <a:p>
                      <a:pPr marL="0" marR="0">
                        <a:lnSpc>
                          <a:spcPct val="100000"/>
                        </a:lnSpc>
                        <a:spcBef>
                          <a:spcPts val="0"/>
                        </a:spcBef>
                        <a:spcAft>
                          <a:spcPts val="0"/>
                        </a:spcAft>
                        <a:tabLst>
                          <a:tab pos="-457200" algn="l"/>
                          <a:tab pos="0" algn="l"/>
                          <a:tab pos="457200" algn="l"/>
                        </a:tabLst>
                      </a:pPr>
                      <a:r>
                        <a:rPr lang="en-US" sz="1600" b="1" i="1" smtClean="0">
                          <a:solidFill>
                            <a:srgbClr val="E7F3F4"/>
                          </a:solidFill>
                          <a:effectLst/>
                          <a:latin typeface="Century Gothic"/>
                          <a:ea typeface="Calibri"/>
                          <a:cs typeface="Times New Roman"/>
                        </a:rPr>
                        <a:t>Jim </a:t>
                      </a:r>
                      <a:r>
                        <a:rPr lang="en-US" sz="1600" b="1" i="1" dirty="0">
                          <a:solidFill>
                            <a:srgbClr val="E7F3F4"/>
                          </a:solidFill>
                          <a:effectLst/>
                          <a:latin typeface="Century Gothic"/>
                          <a:ea typeface="Calibri"/>
                          <a:cs typeface="Times New Roman"/>
                        </a:rPr>
                        <a:t>Cochrane, Chief </a:t>
                      </a:r>
                      <a:r>
                        <a:rPr lang="en-US" sz="1600" b="1" i="1" dirty="0" smtClean="0">
                          <a:solidFill>
                            <a:srgbClr val="E7F3F4"/>
                          </a:solidFill>
                          <a:effectLst/>
                          <a:latin typeface="Century Gothic"/>
                          <a:ea typeface="Calibri"/>
                          <a:cs typeface="Times New Roman"/>
                        </a:rPr>
                        <a:t>Customer &amp; Marketing </a:t>
                      </a:r>
                      <a:r>
                        <a:rPr lang="en-US" sz="1600" b="1" i="1" smtClean="0">
                          <a:solidFill>
                            <a:srgbClr val="E7F3F4"/>
                          </a:solidFill>
                          <a:effectLst/>
                          <a:latin typeface="Century Gothic"/>
                          <a:ea typeface="Calibri"/>
                          <a:cs typeface="Times New Roman"/>
                        </a:rPr>
                        <a:t>Officer &amp; EVP</a:t>
                      </a:r>
                    </a:p>
                    <a:p>
                      <a:pPr marL="0" marR="0">
                        <a:lnSpc>
                          <a:spcPct val="100000"/>
                        </a:lnSpc>
                        <a:spcBef>
                          <a:spcPts val="0"/>
                        </a:spcBef>
                        <a:spcAft>
                          <a:spcPts val="0"/>
                        </a:spcAft>
                        <a:tabLst>
                          <a:tab pos="-457200" algn="l"/>
                          <a:tab pos="0" algn="l"/>
                          <a:tab pos="457200" algn="l"/>
                        </a:tabLst>
                      </a:pPr>
                      <a:endParaRPr lang="en-US" sz="1000" b="1" i="1" dirty="0" smtClean="0">
                        <a:solidFill>
                          <a:srgbClr val="E7F3F4"/>
                        </a:solidFill>
                        <a:effectLst/>
                        <a:latin typeface="Century Gothic"/>
                        <a:ea typeface="Calibri"/>
                        <a:cs typeface="Times New Roman"/>
                      </a:endParaRPr>
                    </a:p>
                    <a:p>
                      <a:pPr marL="0" marR="0">
                        <a:lnSpc>
                          <a:spcPct val="115000"/>
                        </a:lnSpc>
                        <a:spcBef>
                          <a:spcPts val="0"/>
                        </a:spcBef>
                        <a:spcAft>
                          <a:spcPts val="0"/>
                        </a:spcAft>
                        <a:tabLst>
                          <a:tab pos="-457200" algn="l"/>
                          <a:tab pos="0" algn="l"/>
                          <a:tab pos="457200" algn="l"/>
                          <a:tab pos="2903220" algn="l"/>
                        </a:tabLst>
                      </a:pPr>
                      <a:r>
                        <a:rPr lang="en-US" sz="1600" b="1" i="1" smtClean="0">
                          <a:solidFill>
                            <a:srgbClr val="E7F3F4"/>
                          </a:solidFill>
                          <a:effectLst/>
                          <a:latin typeface="Century Gothic"/>
                          <a:ea typeface="Calibri"/>
                          <a:cs typeface="Times New Roman"/>
                        </a:rPr>
                        <a:t>Daniel </a:t>
                      </a:r>
                      <a:r>
                        <a:rPr lang="en-US" sz="1600" b="1" i="1" dirty="0" smtClean="0">
                          <a:solidFill>
                            <a:srgbClr val="E7F3F4"/>
                          </a:solidFill>
                          <a:effectLst/>
                          <a:latin typeface="Century Gothic"/>
                          <a:ea typeface="Calibri"/>
                          <a:cs typeface="Times New Roman"/>
                        </a:rPr>
                        <a:t>Dejan</a:t>
                      </a:r>
                      <a:r>
                        <a:rPr lang="en-US" sz="1600" b="1" i="1" smtClean="0">
                          <a:solidFill>
                            <a:srgbClr val="E7F3F4"/>
                          </a:solidFill>
                          <a:effectLst/>
                          <a:latin typeface="Century Gothic"/>
                          <a:ea typeface="Calibri"/>
                          <a:cs typeface="Times New Roman"/>
                        </a:rPr>
                        <a:t>, ETC Print &amp; Creative Manager</a:t>
                      </a:r>
                      <a:r>
                        <a:rPr lang="en-US" sz="1600" b="1" i="1" baseline="0" smtClean="0">
                          <a:solidFill>
                            <a:srgbClr val="E7F3F4"/>
                          </a:solidFill>
                          <a:effectLst/>
                          <a:latin typeface="Century Gothic"/>
                          <a:ea typeface="Calibri"/>
                          <a:cs typeface="Times New Roman"/>
                        </a:rPr>
                        <a:t> – SAPPI</a:t>
                      </a:r>
                      <a:endParaRPr lang="en-US" sz="1600" b="1" i="1" dirty="0" smtClean="0">
                        <a:solidFill>
                          <a:srgbClr val="E7F3F4"/>
                        </a:solidFill>
                        <a:effectLst/>
                        <a:latin typeface="Century Gothic"/>
                        <a:ea typeface="Calibri"/>
                        <a:cs typeface="Times New Roman"/>
                      </a:endParaRPr>
                    </a:p>
                  </a:txBody>
                  <a:tcPr marL="49548" marR="49548"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20453">
                <a:tc>
                  <a:txBody>
                    <a:bodyPr/>
                    <a:lstStyle/>
                    <a:p>
                      <a:pPr marL="0" marR="0">
                        <a:lnSpc>
                          <a:spcPct val="115000"/>
                        </a:lnSpc>
                        <a:spcBef>
                          <a:spcPts val="0"/>
                        </a:spcBef>
                        <a:spcAft>
                          <a:spcPts val="0"/>
                        </a:spcAft>
                        <a:tabLst>
                          <a:tab pos="-457200" algn="l"/>
                          <a:tab pos="0" algn="l"/>
                          <a:tab pos="457200" algn="l"/>
                        </a:tabLst>
                      </a:pPr>
                      <a:r>
                        <a:rPr lang="en-US" sz="1600" i="0" dirty="0" smtClean="0">
                          <a:solidFill>
                            <a:srgbClr val="E7F3F4"/>
                          </a:solidFill>
                          <a:effectLst/>
                          <a:latin typeface="Century Gothic"/>
                          <a:ea typeface="Calibri"/>
                          <a:cs typeface="Times New Roman"/>
                        </a:rPr>
                        <a:t>Operations Update</a:t>
                      </a:r>
                    </a:p>
                    <a:p>
                      <a:pPr marL="0" marR="0">
                        <a:lnSpc>
                          <a:spcPct val="115000"/>
                        </a:lnSpc>
                        <a:spcBef>
                          <a:spcPts val="0"/>
                        </a:spcBef>
                        <a:spcAft>
                          <a:spcPts val="0"/>
                        </a:spcAft>
                        <a:tabLst>
                          <a:tab pos="-457200" algn="l"/>
                          <a:tab pos="0" algn="l"/>
                          <a:tab pos="457200" algn="l"/>
                        </a:tabLst>
                      </a:pPr>
                      <a:endParaRPr lang="en-US" sz="1000" i="0" dirty="0" smtClean="0">
                        <a:solidFill>
                          <a:srgbClr val="E7F3F4"/>
                        </a:solidFill>
                        <a:effectLst/>
                        <a:latin typeface="Century Gothic"/>
                        <a:ea typeface="Calibri"/>
                        <a:cs typeface="Times New Roman"/>
                      </a:endParaRPr>
                    </a:p>
                    <a:p>
                      <a:pPr marL="0" marR="0">
                        <a:lnSpc>
                          <a:spcPct val="115000"/>
                        </a:lnSpc>
                        <a:spcBef>
                          <a:spcPts val="0"/>
                        </a:spcBef>
                        <a:spcAft>
                          <a:spcPts val="0"/>
                        </a:spcAft>
                        <a:tabLst>
                          <a:tab pos="-457200" algn="l"/>
                          <a:tab pos="0" algn="l"/>
                          <a:tab pos="457200" algn="l"/>
                        </a:tabLst>
                      </a:pPr>
                      <a:r>
                        <a:rPr lang="en-US" sz="1600" i="0" dirty="0" smtClean="0">
                          <a:solidFill>
                            <a:srgbClr val="E7F3F4"/>
                          </a:solidFill>
                          <a:effectLst/>
                          <a:latin typeface="Century Gothic"/>
                          <a:ea typeface="Calibri"/>
                          <a:cs typeface="Times New Roman"/>
                        </a:rPr>
                        <a:t>BREAK</a:t>
                      </a:r>
                    </a:p>
                    <a:p>
                      <a:pPr marL="0" marR="0">
                        <a:lnSpc>
                          <a:spcPct val="115000"/>
                        </a:lnSpc>
                        <a:spcBef>
                          <a:spcPts val="0"/>
                        </a:spcBef>
                        <a:spcAft>
                          <a:spcPts val="0"/>
                        </a:spcAft>
                        <a:tabLst>
                          <a:tab pos="-457200" algn="l"/>
                          <a:tab pos="0" algn="l"/>
                          <a:tab pos="457200" algn="l"/>
                        </a:tabLst>
                      </a:pPr>
                      <a:endParaRPr lang="en-US" sz="1000" i="0" dirty="0">
                        <a:solidFill>
                          <a:srgbClr val="E7F3F4"/>
                        </a:solidFill>
                        <a:effectLst/>
                        <a:latin typeface="Calibri"/>
                        <a:ea typeface="Calibri"/>
                        <a:cs typeface="Times New Roman"/>
                      </a:endParaRPr>
                    </a:p>
                  </a:txBody>
                  <a:tcPr marL="49548" marR="49548" marT="0" marB="0">
                    <a:lnL>
                      <a:noFill/>
                    </a:lnL>
                    <a:lnR>
                      <a:noFill/>
                    </a:lnR>
                    <a:lnT>
                      <a:noFill/>
                    </a:lnT>
                    <a:lnB>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tabLst>
                          <a:tab pos="-457200" algn="l"/>
                          <a:tab pos="0" algn="l"/>
                          <a:tab pos="457200" algn="l"/>
                        </a:tabLst>
                      </a:pPr>
                      <a:r>
                        <a:rPr lang="en-US" sz="1600" b="1" i="1" dirty="0" smtClean="0">
                          <a:solidFill>
                            <a:srgbClr val="E7F3F4"/>
                          </a:solidFill>
                          <a:effectLst/>
                          <a:latin typeface="Century Gothic"/>
                          <a:ea typeface="Calibri"/>
                          <a:cs typeface="Times New Roman"/>
                        </a:rPr>
                        <a:t>David</a:t>
                      </a:r>
                      <a:r>
                        <a:rPr lang="en-US" sz="1600" b="1" i="1" baseline="0" dirty="0" smtClean="0">
                          <a:solidFill>
                            <a:srgbClr val="E7F3F4"/>
                          </a:solidFill>
                          <a:effectLst/>
                          <a:latin typeface="Century Gothic"/>
                          <a:ea typeface="Calibri"/>
                          <a:cs typeface="Times New Roman"/>
                        </a:rPr>
                        <a:t> Williams, Chief Operating Officer &amp; EVP</a:t>
                      </a:r>
                      <a:endParaRPr lang="en-US" sz="1600" dirty="0">
                        <a:solidFill>
                          <a:srgbClr val="E7F3F4"/>
                        </a:solidFill>
                        <a:effectLst/>
                        <a:latin typeface="Calibri"/>
                        <a:ea typeface="Calibri"/>
                        <a:cs typeface="Times New Roman"/>
                      </a:endParaRPr>
                    </a:p>
                  </a:txBody>
                  <a:tcPr marL="49548" marR="49548"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781783">
                <a:tc>
                  <a:txBody>
                    <a:bodyPr/>
                    <a:lstStyle/>
                    <a:p>
                      <a:pPr marL="0" marR="0">
                        <a:lnSpc>
                          <a:spcPct val="115000"/>
                        </a:lnSpc>
                        <a:spcBef>
                          <a:spcPts val="0"/>
                        </a:spcBef>
                        <a:spcAft>
                          <a:spcPts val="0"/>
                        </a:spcAft>
                        <a:tabLst>
                          <a:tab pos="-457200" algn="l"/>
                          <a:tab pos="0" algn="l"/>
                          <a:tab pos="457200" algn="l"/>
                        </a:tabLst>
                      </a:pPr>
                      <a:r>
                        <a:rPr lang="en-US" sz="1600" i="0" dirty="0" smtClean="0">
                          <a:solidFill>
                            <a:srgbClr val="E7F3F4"/>
                          </a:solidFill>
                          <a:effectLst/>
                          <a:latin typeface="Century Gothic"/>
                          <a:ea typeface="Calibri"/>
                          <a:cs typeface="Times New Roman"/>
                        </a:rPr>
                        <a:t>Addressing Update</a:t>
                      </a:r>
                    </a:p>
                    <a:p>
                      <a:pPr marL="0" marR="0">
                        <a:lnSpc>
                          <a:spcPct val="115000"/>
                        </a:lnSpc>
                        <a:spcBef>
                          <a:spcPts val="0"/>
                        </a:spcBef>
                        <a:spcAft>
                          <a:spcPts val="0"/>
                        </a:spcAft>
                        <a:tabLst>
                          <a:tab pos="-457200" algn="l"/>
                          <a:tab pos="0" algn="l"/>
                          <a:tab pos="457200" algn="l"/>
                        </a:tabLst>
                      </a:pPr>
                      <a:endParaRPr lang="en-US" sz="1000" i="0" dirty="0" smtClean="0">
                        <a:solidFill>
                          <a:srgbClr val="E7F3F4"/>
                        </a:solidFill>
                        <a:effectLst/>
                        <a:latin typeface="Century Gothic"/>
                        <a:ea typeface="Calibri"/>
                        <a:cs typeface="Times New Roman"/>
                      </a:endParaRPr>
                    </a:p>
                    <a:p>
                      <a:pPr marL="0" marR="0">
                        <a:lnSpc>
                          <a:spcPct val="115000"/>
                        </a:lnSpc>
                        <a:spcBef>
                          <a:spcPts val="0"/>
                        </a:spcBef>
                        <a:spcAft>
                          <a:spcPts val="0"/>
                        </a:spcAft>
                        <a:tabLst>
                          <a:tab pos="-457200" algn="l"/>
                          <a:tab pos="0" algn="l"/>
                          <a:tab pos="457200" algn="l"/>
                        </a:tabLst>
                      </a:pPr>
                      <a:r>
                        <a:rPr lang="en-US" sz="1600" i="0" dirty="0" smtClean="0">
                          <a:solidFill>
                            <a:srgbClr val="E7F3F4"/>
                          </a:solidFill>
                          <a:effectLst/>
                          <a:latin typeface="Century Gothic"/>
                          <a:ea typeface="Calibri"/>
                          <a:cs typeface="Times New Roman"/>
                        </a:rPr>
                        <a:t>Pricing Update</a:t>
                      </a:r>
                    </a:p>
                    <a:p>
                      <a:pPr marL="0" marR="0">
                        <a:lnSpc>
                          <a:spcPct val="115000"/>
                        </a:lnSpc>
                        <a:spcBef>
                          <a:spcPts val="0"/>
                        </a:spcBef>
                        <a:spcAft>
                          <a:spcPts val="0"/>
                        </a:spcAft>
                        <a:tabLst>
                          <a:tab pos="-457200" algn="l"/>
                          <a:tab pos="0" algn="l"/>
                          <a:tab pos="457200" algn="l"/>
                        </a:tabLst>
                      </a:pPr>
                      <a:endParaRPr lang="en-US" sz="1000" i="0" dirty="0" smtClean="0">
                        <a:solidFill>
                          <a:srgbClr val="E7F3F4"/>
                        </a:solidFill>
                        <a:effectLst/>
                        <a:latin typeface="Century Gothic"/>
                        <a:ea typeface="Calibri"/>
                        <a:cs typeface="Times New Roman"/>
                      </a:endParaRPr>
                    </a:p>
                  </a:txBody>
                  <a:tcPr marL="49548" marR="49548" marT="0" marB="0">
                    <a:lnL>
                      <a:noFill/>
                    </a:lnL>
                    <a:lnR>
                      <a:noFill/>
                    </a:lnR>
                    <a:lnT>
                      <a:noFill/>
                    </a:lnT>
                    <a:lnB>
                      <a:noFill/>
                    </a:lnB>
                    <a:lnTlToBr w="12700" cmpd="sng">
                      <a:noFill/>
                      <a:prstDash val="solid"/>
                    </a:lnTlToBr>
                    <a:lnBlToTr w="12700" cmpd="sng">
                      <a:noFill/>
                      <a:prstDash val="solid"/>
                    </a:lnBlToTr>
                  </a:tcPr>
                </a:tc>
                <a:tc>
                  <a:txBody>
                    <a:bodyPr/>
                    <a:lstStyle/>
                    <a:p>
                      <a:pPr marL="0" marR="0">
                        <a:lnSpc>
                          <a:spcPct val="100000"/>
                        </a:lnSpc>
                        <a:spcBef>
                          <a:spcPts val="0"/>
                        </a:spcBef>
                        <a:spcAft>
                          <a:spcPts val="0"/>
                        </a:spcAft>
                        <a:tabLst>
                          <a:tab pos="-457200" algn="l"/>
                          <a:tab pos="0" algn="l"/>
                          <a:tab pos="457200" algn="l"/>
                        </a:tabLst>
                      </a:pPr>
                      <a:r>
                        <a:rPr lang="en-US" sz="1600" b="1" i="1" dirty="0" smtClean="0">
                          <a:solidFill>
                            <a:srgbClr val="E7F3F4"/>
                          </a:solidFill>
                          <a:effectLst/>
                          <a:latin typeface="Century Gothic"/>
                          <a:ea typeface="Calibri"/>
                          <a:cs typeface="Times New Roman"/>
                        </a:rPr>
                        <a:t>Jim Wilson,</a:t>
                      </a:r>
                      <a:r>
                        <a:rPr lang="en-US" sz="1600" b="1" i="1" baseline="0" dirty="0" smtClean="0">
                          <a:solidFill>
                            <a:srgbClr val="E7F3F4"/>
                          </a:solidFill>
                          <a:effectLst/>
                          <a:latin typeface="Century Gothic"/>
                          <a:ea typeface="Calibri"/>
                          <a:cs typeface="Times New Roman"/>
                        </a:rPr>
                        <a:t> Director, Addressing &amp; Geospatial Technology</a:t>
                      </a:r>
                      <a:endParaRPr lang="en-US" sz="1600" b="1" i="1" dirty="0" smtClean="0">
                        <a:solidFill>
                          <a:srgbClr val="E7F3F4"/>
                        </a:solidFill>
                        <a:effectLst/>
                        <a:latin typeface="Century Gothic"/>
                        <a:ea typeface="Calibri"/>
                        <a:cs typeface="Times New Roman"/>
                      </a:endParaRPr>
                    </a:p>
                    <a:p>
                      <a:pPr marL="0" marR="0">
                        <a:lnSpc>
                          <a:spcPct val="115000"/>
                        </a:lnSpc>
                        <a:spcBef>
                          <a:spcPts val="0"/>
                        </a:spcBef>
                        <a:spcAft>
                          <a:spcPts val="0"/>
                        </a:spcAft>
                        <a:tabLst>
                          <a:tab pos="-457200" algn="l"/>
                          <a:tab pos="0" algn="l"/>
                          <a:tab pos="457200" algn="l"/>
                        </a:tabLst>
                      </a:pPr>
                      <a:endParaRPr lang="en-US" sz="1000" dirty="0">
                        <a:solidFill>
                          <a:srgbClr val="E7F3F4"/>
                        </a:solidFill>
                        <a:effectLst/>
                        <a:latin typeface="Calibri"/>
                        <a:ea typeface="Calibri"/>
                        <a:cs typeface="Times New Roman"/>
                      </a:endParaRPr>
                    </a:p>
                    <a:p>
                      <a:pPr marL="0" marR="0" lvl="0" indent="0" algn="l" defTabSz="914400" rtl="0" eaLnBrk="1" fontAlgn="auto" latinLnBrk="0" hangingPunct="1">
                        <a:lnSpc>
                          <a:spcPct val="115000"/>
                        </a:lnSpc>
                        <a:spcBef>
                          <a:spcPts val="0"/>
                        </a:spcBef>
                        <a:spcAft>
                          <a:spcPts val="0"/>
                        </a:spcAft>
                        <a:buClrTx/>
                        <a:buSzTx/>
                        <a:buFontTx/>
                        <a:buNone/>
                        <a:tabLst>
                          <a:tab pos="-457200" algn="l"/>
                          <a:tab pos="0" algn="l"/>
                          <a:tab pos="457200" algn="l"/>
                        </a:tabLst>
                        <a:defRPr/>
                      </a:pPr>
                      <a:r>
                        <a:rPr kumimoji="0" lang="en-US" sz="1600" b="1" i="1" u="none" strike="noStrike" kern="1200" cap="none" spc="0" normalizeH="0" baseline="0" noProof="0" dirty="0" smtClean="0">
                          <a:ln>
                            <a:noFill/>
                          </a:ln>
                          <a:solidFill>
                            <a:srgbClr val="E7F3F4"/>
                          </a:solidFill>
                          <a:effectLst/>
                          <a:uLnTx/>
                          <a:uFillTx/>
                          <a:latin typeface="Century Gothic"/>
                          <a:ea typeface="Calibri"/>
                          <a:cs typeface="Times New Roman"/>
                        </a:rPr>
                        <a:t>Sharon Owens, VP, Pricing &amp; Costing</a:t>
                      </a:r>
                      <a:endParaRPr kumimoji="0" lang="en-US" sz="1600" b="0" i="0" u="none" strike="noStrike" kern="1200" cap="none" spc="0" normalizeH="0" baseline="0" noProof="0" dirty="0">
                        <a:ln>
                          <a:noFill/>
                        </a:ln>
                        <a:solidFill>
                          <a:srgbClr val="E7F3F4"/>
                        </a:solidFill>
                        <a:effectLst/>
                        <a:uLnTx/>
                        <a:uFillTx/>
                        <a:latin typeface="Calibri"/>
                        <a:ea typeface="Calibri"/>
                        <a:cs typeface="Times New Roman"/>
                      </a:endParaRPr>
                    </a:p>
                  </a:txBody>
                  <a:tcPr marL="49548" marR="49548"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409303">
                <a:tc>
                  <a:txBody>
                    <a:bodyPr/>
                    <a:lstStyle/>
                    <a:p>
                      <a:pPr marL="0" marR="0" indent="0" algn="l" defTabSz="914400" rtl="0" eaLnBrk="1" fontAlgn="auto" latinLnBrk="0" hangingPunct="1">
                        <a:lnSpc>
                          <a:spcPct val="115000"/>
                        </a:lnSpc>
                        <a:spcBef>
                          <a:spcPts val="0"/>
                        </a:spcBef>
                        <a:spcAft>
                          <a:spcPts val="0"/>
                        </a:spcAft>
                        <a:buClrTx/>
                        <a:buSzTx/>
                        <a:buFontTx/>
                        <a:buNone/>
                        <a:tabLst>
                          <a:tab pos="-457200" algn="l"/>
                          <a:tab pos="0" algn="l"/>
                          <a:tab pos="457200" algn="l"/>
                        </a:tabLst>
                        <a:defRPr/>
                      </a:pPr>
                      <a:r>
                        <a:rPr lang="en-US" sz="1600" dirty="0" smtClean="0">
                          <a:solidFill>
                            <a:srgbClr val="E7F3F4"/>
                          </a:solidFill>
                          <a:effectLst/>
                          <a:latin typeface="Century Gothic"/>
                          <a:ea typeface="Calibri"/>
                          <a:cs typeface="Times New Roman"/>
                        </a:rPr>
                        <a:t>Workgroups &amp; Task</a:t>
                      </a:r>
                      <a:r>
                        <a:rPr lang="en-US" sz="1600" baseline="0" dirty="0" smtClean="0">
                          <a:solidFill>
                            <a:srgbClr val="E7F3F4"/>
                          </a:solidFill>
                          <a:effectLst/>
                          <a:latin typeface="Century Gothic"/>
                          <a:ea typeface="Calibri"/>
                          <a:cs typeface="Times New Roman"/>
                        </a:rPr>
                        <a:t> Teams</a:t>
                      </a:r>
                      <a:endParaRPr lang="en-US" sz="1600" dirty="0" smtClean="0">
                        <a:solidFill>
                          <a:srgbClr val="E7F3F4"/>
                        </a:solidFill>
                        <a:effectLst/>
                        <a:latin typeface="Calibri"/>
                        <a:ea typeface="Calibri"/>
                        <a:cs typeface="Times New Roman"/>
                      </a:endParaRPr>
                    </a:p>
                  </a:txBody>
                  <a:tcPr marL="49548" marR="49548" marT="0" marB="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tab pos="-457200" algn="l"/>
                          <a:tab pos="0" algn="l"/>
                          <a:tab pos="457200" algn="l"/>
                        </a:tabLst>
                        <a:defRPr/>
                      </a:pPr>
                      <a:r>
                        <a:rPr kumimoji="0" lang="en-US" sz="1600" b="1" i="1" u="none" strike="noStrike" kern="1200" cap="none" spc="0" normalizeH="0" baseline="0" noProof="0" dirty="0" smtClean="0">
                          <a:ln>
                            <a:noFill/>
                          </a:ln>
                          <a:solidFill>
                            <a:srgbClr val="E7F3F4"/>
                          </a:solidFill>
                          <a:effectLst/>
                          <a:uLnTx/>
                          <a:uFillTx/>
                          <a:latin typeface="Century Gothic"/>
                          <a:ea typeface="Calibri"/>
                          <a:cs typeface="Times New Roman"/>
                        </a:rPr>
                        <a:t>Various Workgroup Leaders</a:t>
                      </a:r>
                      <a:endParaRPr kumimoji="0" lang="en-US" sz="1600" b="0" i="0" u="none" strike="noStrike" kern="1200" cap="none" spc="0" normalizeH="0" baseline="0" noProof="0" dirty="0">
                        <a:ln>
                          <a:noFill/>
                        </a:ln>
                        <a:solidFill>
                          <a:srgbClr val="E7F3F4"/>
                        </a:solidFill>
                        <a:effectLst/>
                        <a:uLnTx/>
                        <a:uFillTx/>
                        <a:latin typeface="Calibri"/>
                        <a:ea typeface="Calibri"/>
                        <a:cs typeface="Times New Roman"/>
                      </a:endParaRPr>
                    </a:p>
                  </a:txBody>
                  <a:tcPr marL="49548" marR="49548" marT="0" marB="0">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139285">
                <a:tc>
                  <a:txBody>
                    <a:bodyPr/>
                    <a:lstStyle/>
                    <a:p>
                      <a:pPr marL="0" marR="0">
                        <a:lnSpc>
                          <a:spcPct val="115000"/>
                        </a:lnSpc>
                        <a:spcBef>
                          <a:spcPts val="0"/>
                        </a:spcBef>
                        <a:spcAft>
                          <a:spcPts val="0"/>
                        </a:spcAft>
                      </a:pPr>
                      <a:r>
                        <a:rPr lang="en-US" sz="1600" dirty="0">
                          <a:solidFill>
                            <a:srgbClr val="E7F3F4"/>
                          </a:solidFill>
                          <a:effectLst/>
                          <a:latin typeface="Century Gothic"/>
                          <a:ea typeface="Calibri"/>
                          <a:cs typeface="Times New Roman"/>
                        </a:rPr>
                        <a:t>Closing Remarks</a:t>
                      </a:r>
                      <a:endParaRPr lang="en-US" sz="1600" dirty="0">
                        <a:solidFill>
                          <a:srgbClr val="E7F3F4"/>
                        </a:solidFill>
                        <a:effectLst/>
                        <a:latin typeface="Calibri"/>
                        <a:ea typeface="Calibri"/>
                        <a:cs typeface="Times New Roman"/>
                      </a:endParaRPr>
                    </a:p>
                  </a:txBody>
                  <a:tcPr marL="49548" marR="49548"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tabLst>
                          <a:tab pos="-457200" algn="l"/>
                          <a:tab pos="0" algn="l"/>
                          <a:tab pos="457200" algn="l"/>
                        </a:tabLst>
                      </a:pPr>
                      <a:r>
                        <a:rPr lang="en-US" sz="1600" b="1" i="1" dirty="0" smtClean="0">
                          <a:solidFill>
                            <a:srgbClr val="E7F3F4"/>
                          </a:solidFill>
                          <a:effectLst/>
                          <a:latin typeface="Century Gothic"/>
                          <a:ea typeface="Calibri"/>
                          <a:cs typeface="Times New Roman"/>
                        </a:rPr>
                        <a:t>Steve Monteith/</a:t>
                      </a:r>
                      <a:r>
                        <a:rPr lang="en-US" sz="1600" b="1" i="1" dirty="0" err="1" smtClean="0">
                          <a:solidFill>
                            <a:srgbClr val="E7F3F4"/>
                          </a:solidFill>
                          <a:effectLst/>
                          <a:latin typeface="Century Gothic"/>
                          <a:ea typeface="Calibri"/>
                          <a:cs typeface="Times New Roman"/>
                        </a:rPr>
                        <a:t>Erv</a:t>
                      </a:r>
                      <a:r>
                        <a:rPr lang="en-US" sz="1600" b="1" i="1" dirty="0" smtClean="0">
                          <a:solidFill>
                            <a:srgbClr val="E7F3F4"/>
                          </a:solidFill>
                          <a:effectLst/>
                          <a:latin typeface="Century Gothic"/>
                          <a:ea typeface="Calibri"/>
                          <a:cs typeface="Times New Roman"/>
                        </a:rPr>
                        <a:t> </a:t>
                      </a:r>
                      <a:r>
                        <a:rPr lang="en-US" sz="1600" b="1" i="1" dirty="0" err="1">
                          <a:solidFill>
                            <a:srgbClr val="E7F3F4"/>
                          </a:solidFill>
                          <a:effectLst/>
                          <a:latin typeface="Century Gothic"/>
                          <a:ea typeface="Calibri"/>
                          <a:cs typeface="Times New Roman"/>
                        </a:rPr>
                        <a:t>Drewek</a:t>
                      </a:r>
                      <a:endParaRPr lang="en-US" sz="1600" dirty="0">
                        <a:solidFill>
                          <a:srgbClr val="E7F3F4"/>
                        </a:solidFill>
                        <a:effectLst/>
                        <a:latin typeface="Calibri"/>
                        <a:ea typeface="Calibri"/>
                        <a:cs typeface="Times New Roman"/>
                      </a:endParaRPr>
                    </a:p>
                  </a:txBody>
                  <a:tcPr marL="49548" marR="49548" marT="0" marB="0"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630243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082472"/>
            <a:ext cx="7848600" cy="5324535"/>
          </a:xfrm>
          <a:prstGeom prst="rect">
            <a:avLst/>
          </a:prstGeom>
          <a:noFill/>
        </p:spPr>
        <p:txBody>
          <a:bodyPr wrap="square" rtlCol="0">
            <a:spAutoFit/>
          </a:bodyPr>
          <a:lstStyle/>
          <a:p>
            <a:pPr marL="342900" indent="-342900" fontAlgn="auto">
              <a:spcBef>
                <a:spcPts val="0"/>
              </a:spcBef>
              <a:spcAft>
                <a:spcPts val="2400"/>
              </a:spcAft>
              <a:buClr>
                <a:srgbClr val="000099"/>
              </a:buClr>
              <a:buSzTx/>
              <a:buFont typeface="Wingdings" pitchFamily="2" charset="2"/>
              <a:buChar char="§"/>
            </a:pPr>
            <a:r>
              <a:rPr lang="en-US" sz="2400" dirty="0">
                <a:solidFill>
                  <a:srgbClr val="000000"/>
                </a:solidFill>
                <a:latin typeface="Arial"/>
              </a:rPr>
              <a:t>150 Dimensioning Scanning Devices for short paid detect</a:t>
            </a:r>
          </a:p>
          <a:p>
            <a:pPr marL="342900" indent="-342900" fontAlgn="auto">
              <a:spcBef>
                <a:spcPts val="0"/>
              </a:spcBef>
              <a:spcAft>
                <a:spcPts val="2400"/>
              </a:spcAft>
              <a:buClr>
                <a:srgbClr val="000099"/>
              </a:buClr>
              <a:buSzTx/>
              <a:buFont typeface="Wingdings" pitchFamily="2" charset="2"/>
              <a:buChar char="§"/>
            </a:pPr>
            <a:r>
              <a:rPr lang="en-US" sz="2400" dirty="0">
                <a:solidFill>
                  <a:srgbClr val="000000"/>
                </a:solidFill>
                <a:latin typeface="Arial"/>
              </a:rPr>
              <a:t>4 additional Automated Delivery Unit Sorters (ADUS) </a:t>
            </a:r>
            <a:r>
              <a:rPr lang="en-US" sz="2400" dirty="0" smtClean="0">
                <a:solidFill>
                  <a:srgbClr val="000000"/>
                </a:solidFill>
                <a:latin typeface="Arial"/>
              </a:rPr>
              <a:t>sites</a:t>
            </a:r>
          </a:p>
          <a:p>
            <a:pPr marL="342900" indent="-342900" fontAlgn="auto">
              <a:spcBef>
                <a:spcPts val="0"/>
              </a:spcBef>
              <a:spcAft>
                <a:spcPts val="2400"/>
              </a:spcAft>
              <a:buClr>
                <a:srgbClr val="000099"/>
              </a:buClr>
              <a:buSzTx/>
              <a:buFont typeface="Wingdings" pitchFamily="2" charset="2"/>
              <a:buChar char="§"/>
            </a:pPr>
            <a:r>
              <a:rPr lang="en-US" sz="2400" dirty="0">
                <a:solidFill>
                  <a:srgbClr val="000000"/>
                </a:solidFill>
                <a:latin typeface="Arial"/>
              </a:rPr>
              <a:t>8,300 minivans, scheduled to be sold have been retained</a:t>
            </a:r>
          </a:p>
          <a:p>
            <a:pPr marL="342900" indent="-342900" fontAlgn="auto">
              <a:spcBef>
                <a:spcPts val="0"/>
              </a:spcBef>
              <a:spcAft>
                <a:spcPts val="2400"/>
              </a:spcAft>
              <a:buClr>
                <a:srgbClr val="000099"/>
              </a:buClr>
              <a:buSzTx/>
              <a:buFont typeface="Wingdings" pitchFamily="2" charset="2"/>
              <a:buChar char="§"/>
            </a:pPr>
            <a:r>
              <a:rPr lang="en-US" sz="2400" dirty="0">
                <a:solidFill>
                  <a:srgbClr val="000000"/>
                </a:solidFill>
                <a:latin typeface="Arial"/>
              </a:rPr>
              <a:t>5,000 2-tons, scheduled to be sold have been retained</a:t>
            </a:r>
          </a:p>
          <a:p>
            <a:pPr marL="342900" indent="-342900" fontAlgn="auto">
              <a:spcBef>
                <a:spcPts val="0"/>
              </a:spcBef>
              <a:spcAft>
                <a:spcPts val="2400"/>
              </a:spcAft>
              <a:buClr>
                <a:srgbClr val="000099"/>
              </a:buClr>
              <a:buSzTx/>
              <a:buFont typeface="Wingdings" pitchFamily="2" charset="2"/>
              <a:buChar char="§"/>
            </a:pPr>
            <a:endParaRPr lang="en-US" sz="2400" dirty="0">
              <a:solidFill>
                <a:srgbClr val="000000"/>
              </a:solidFill>
              <a:latin typeface="Arial"/>
            </a:endParaRPr>
          </a:p>
          <a:p>
            <a:pPr marL="342900" indent="-342900" fontAlgn="auto">
              <a:spcBef>
                <a:spcPts val="0"/>
              </a:spcBef>
              <a:spcAft>
                <a:spcPts val="2400"/>
              </a:spcAft>
              <a:buClr>
                <a:srgbClr val="000099"/>
              </a:buClr>
              <a:buSzTx/>
              <a:buFont typeface="Wingdings" pitchFamily="2" charset="2"/>
              <a:buChar char="§"/>
            </a:pPr>
            <a:endParaRPr lang="en-US" sz="2400" b="0" dirty="0">
              <a:solidFill>
                <a:srgbClr val="000000"/>
              </a:solidFill>
              <a:latin typeface="Arial"/>
            </a:endParaRPr>
          </a:p>
        </p:txBody>
      </p:sp>
      <p:sp>
        <p:nvSpPr>
          <p:cNvPr id="4" name="Rectangle 6"/>
          <p:cNvSpPr txBox="1">
            <a:spLocks/>
          </p:cNvSpPr>
          <p:nvPr/>
        </p:nvSpPr>
        <p:spPr bwMode="auto">
          <a:xfrm>
            <a:off x="6455614" y="163324"/>
            <a:ext cx="2670924" cy="446276"/>
          </a:xfrm>
          <a:prstGeom prst="rect">
            <a:avLst/>
          </a:prstGeom>
          <a:noFill/>
          <a:effectLst>
            <a:outerShdw blurRad="50800" dist="38100" dir="2700000" algn="tl" rotWithShape="0">
              <a:prstClr val="black">
                <a:alpha val="40000"/>
              </a:prstClr>
            </a:outerShdw>
          </a:effectLst>
          <a:extLst/>
        </p:spPr>
        <p:txBody>
          <a:bodyPr wrap="none">
            <a:spAutoFit/>
          </a:bodyPr>
          <a:lstStyle>
            <a:defPPr>
              <a:defRPr lang="en-US"/>
            </a:defPPr>
            <a:lvl1pPr algn="r" eaLnBrk="1" hangingPunct="1">
              <a:defRPr sz="2300">
                <a:solidFill>
                  <a:srgbClr val="FFFFFF"/>
                </a:solidFill>
                <a:latin typeface="Arial" pitchFamily="34" charset="0"/>
                <a:cs typeface="Arial" pitchFamily="34" charset="0"/>
              </a:defRPr>
            </a:lvl1pPr>
            <a:lvl2pPr marL="742950" indent="-285750" algn="ctr" eaLnBrk="0" hangingPunct="0">
              <a:defRPr>
                <a:latin typeface="Arial" pitchFamily="34" charset="0"/>
              </a:defRPr>
            </a:lvl2pPr>
            <a:lvl3pPr marL="1143000" indent="-228600" algn="ctr" eaLnBrk="0" hangingPunct="0">
              <a:defRPr>
                <a:latin typeface="Arial" pitchFamily="34" charset="0"/>
              </a:defRPr>
            </a:lvl3pPr>
            <a:lvl4pPr marL="1600200" indent="-228600" algn="ctr" eaLnBrk="0" hangingPunct="0">
              <a:defRPr>
                <a:latin typeface="Arial" pitchFamily="34" charset="0"/>
              </a:defRPr>
            </a:lvl4pPr>
            <a:lvl5pPr marL="2057400" indent="-228600" algn="ctr" eaLnBrk="0" hangingPunct="0">
              <a:defRPr>
                <a:latin typeface="Arial" pitchFamily="34" charset="0"/>
              </a:defRPr>
            </a:lvl5pPr>
            <a:lvl6pPr marL="25146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6pPr>
            <a:lvl7pPr marL="29718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7pPr>
            <a:lvl8pPr marL="34290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8pPr>
            <a:lvl9pPr marL="38862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9pPr>
          </a:lstStyle>
          <a:p>
            <a:r>
              <a:rPr lang="en-US" dirty="0" smtClean="0"/>
              <a:t>New for </a:t>
            </a:r>
            <a:r>
              <a:rPr lang="en-US" dirty="0"/>
              <a:t>Fall </a:t>
            </a:r>
            <a:r>
              <a:rPr lang="en-US" dirty="0" smtClean="0"/>
              <a:t>2017</a:t>
            </a:r>
            <a:endParaRPr lang="en-US" dirty="0"/>
          </a:p>
        </p:txBody>
      </p:sp>
    </p:spTree>
    <p:extLst>
      <p:ext uri="{BB962C8B-B14F-4D97-AF65-F5344CB8AC3E}">
        <p14:creationId xmlns:p14="http://schemas.microsoft.com/office/powerpoint/2010/main" val="366938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he communication commit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63" y="2057400"/>
            <a:ext cx="3943813" cy="3054114"/>
          </a:xfrm>
          <a:prstGeom prst="rect">
            <a:avLst/>
          </a:prstGeom>
          <a:noFill/>
          <a:extLst>
            <a:ext uri="{909E8E84-426E-40DD-AFC4-6F175D3DCCD1}">
              <a14:hiddenFill xmlns:a14="http://schemas.microsoft.com/office/drawing/2010/main">
                <a:solidFill>
                  <a:srgbClr val="FFFFFF"/>
                </a:solidFill>
              </a14:hiddenFill>
            </a:ext>
          </a:extLst>
        </p:spPr>
      </p:pic>
      <p:sp>
        <p:nvSpPr>
          <p:cNvPr id="160770" name="Rectangle 6"/>
          <p:cNvSpPr txBox="1">
            <a:spLocks/>
          </p:cNvSpPr>
          <p:nvPr/>
        </p:nvSpPr>
        <p:spPr bwMode="auto">
          <a:xfrm>
            <a:off x="7231467" y="163324"/>
            <a:ext cx="1895071" cy="461665"/>
          </a:xfrm>
          <a:prstGeom prst="rect">
            <a:avLst/>
          </a:prstGeom>
          <a:noFill/>
          <a:effectLst>
            <a:outerShdw blurRad="50800" dist="38100" dir="2700000" algn="tl" rotWithShape="0">
              <a:prstClr val="black">
                <a:alpha val="40000"/>
              </a:prstClr>
            </a:outerShdw>
          </a:effectLst>
          <a:extLst/>
        </p:spPr>
        <p:txBody>
          <a:bodyPr wrap="none">
            <a:spAutoFit/>
          </a:bodyPr>
          <a:lstStyle>
            <a:defPPr>
              <a:defRPr lang="en-US"/>
            </a:defPPr>
            <a:lvl1pPr algn="r" eaLnBrk="1" hangingPunct="1">
              <a:defRPr sz="2300">
                <a:solidFill>
                  <a:srgbClr val="FFFFFF"/>
                </a:solidFill>
                <a:latin typeface="Arial" pitchFamily="34" charset="0"/>
                <a:cs typeface="Arial" pitchFamily="34" charset="0"/>
              </a:defRPr>
            </a:lvl1pPr>
            <a:lvl2pPr marL="742950" indent="-285750" algn="ctr" eaLnBrk="0" hangingPunct="0">
              <a:defRPr>
                <a:latin typeface="Arial" pitchFamily="34" charset="0"/>
              </a:defRPr>
            </a:lvl2pPr>
            <a:lvl3pPr marL="1143000" indent="-228600" algn="ctr" eaLnBrk="0" hangingPunct="0">
              <a:defRPr>
                <a:latin typeface="Arial" pitchFamily="34" charset="0"/>
              </a:defRPr>
            </a:lvl3pPr>
            <a:lvl4pPr marL="1600200" indent="-228600" algn="ctr" eaLnBrk="0" hangingPunct="0">
              <a:defRPr>
                <a:latin typeface="Arial" pitchFamily="34" charset="0"/>
              </a:defRPr>
            </a:lvl4pPr>
            <a:lvl5pPr marL="2057400" indent="-228600" algn="ctr" eaLnBrk="0" hangingPunct="0">
              <a:defRPr>
                <a:latin typeface="Arial" pitchFamily="34" charset="0"/>
              </a:defRPr>
            </a:lvl5pPr>
            <a:lvl6pPr marL="25146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6pPr>
            <a:lvl7pPr marL="29718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7pPr>
            <a:lvl8pPr marL="34290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8pPr>
            <a:lvl9pPr marL="3886200" indent="-228600" algn="ctr" eaLnBrk="0" fontAlgn="base" hangingPunct="0">
              <a:spcBef>
                <a:spcPct val="0"/>
              </a:spcBef>
              <a:spcAft>
                <a:spcPct val="0"/>
              </a:spcAft>
              <a:buClr>
                <a:srgbClr val="0000CC"/>
              </a:buClr>
              <a:buSzPct val="80000"/>
              <a:buFont typeface="Wingdings" pitchFamily="2" charset="2"/>
              <a:defRPr>
                <a:latin typeface="Arial" pitchFamily="34" charset="0"/>
              </a:defRPr>
            </a:lvl9pPr>
          </a:lstStyle>
          <a:p>
            <a:r>
              <a:rPr lang="en-US" sz="2400" dirty="0">
                <a:effectLst>
                  <a:outerShdw blurRad="38100" dist="38100" dir="2700000" algn="tl">
                    <a:srgbClr val="000000">
                      <a:alpha val="43137"/>
                    </a:srgbClr>
                  </a:outerShdw>
                </a:effectLst>
                <a:latin typeface="Arial"/>
              </a:rPr>
              <a:t>Partnership</a:t>
            </a:r>
          </a:p>
        </p:txBody>
      </p:sp>
      <p:sp>
        <p:nvSpPr>
          <p:cNvPr id="5" name="TextBox 4"/>
          <p:cNvSpPr txBox="1"/>
          <p:nvPr/>
        </p:nvSpPr>
        <p:spPr>
          <a:xfrm>
            <a:off x="26" y="1045026"/>
            <a:ext cx="9124953" cy="523220"/>
          </a:xfrm>
          <a:prstGeom prst="rect">
            <a:avLst/>
          </a:prstGeom>
          <a:noFill/>
        </p:spPr>
        <p:txBody>
          <a:bodyPr wrap="square">
            <a:spAutoFit/>
          </a:bodyPr>
          <a:lstStyle/>
          <a:p>
            <a:pPr algn="ctr" eaLnBrk="0" fontAlgn="auto" hangingPunct="0">
              <a:spcBef>
                <a:spcPts val="0"/>
              </a:spcBef>
              <a:spcAft>
                <a:spcPts val="0"/>
              </a:spcAft>
              <a:buClrTx/>
              <a:buSzTx/>
              <a:buFontTx/>
              <a:buNone/>
              <a:defRPr/>
            </a:pPr>
            <a:r>
              <a:rPr lang="en-US" sz="2800" b="0"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outerShdw blurRad="50800" dist="38100" dir="2700000" algn="tl" rotWithShape="0">
                    <a:prstClr val="black">
                      <a:alpha val="40000"/>
                    </a:prstClr>
                  </a:outerShdw>
                </a:effectLst>
                <a:latin typeface="Arial"/>
                <a:cs typeface="Arial" pitchFamily="34" charset="0"/>
              </a:rPr>
              <a:t>USPS </a:t>
            </a:r>
            <a:r>
              <a:rPr lang="en-US" sz="2800" b="0" cap="all" dirty="0" smtClean="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outerShdw blurRad="50800" dist="38100" dir="2700000" algn="tl" rotWithShape="0">
                    <a:prstClr val="black">
                      <a:alpha val="40000"/>
                    </a:prstClr>
                  </a:outerShdw>
                </a:effectLst>
                <a:latin typeface="Arial"/>
                <a:cs typeface="Arial" pitchFamily="34" charset="0"/>
              </a:rPr>
              <a:t>– Industry Collaboration</a:t>
            </a:r>
            <a:endParaRPr lang="en-US" sz="2800" b="0"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outerShdw blurRad="50800" dist="38100" dir="2700000" algn="tl" rotWithShape="0">
                  <a:prstClr val="black">
                    <a:alpha val="40000"/>
                  </a:prstClr>
                </a:outerShdw>
              </a:effectLst>
              <a:latin typeface="Arial"/>
              <a:cs typeface="Arial" pitchFamily="34" charset="0"/>
            </a:endParaRPr>
          </a:p>
        </p:txBody>
      </p:sp>
      <p:sp>
        <p:nvSpPr>
          <p:cNvPr id="6" name="TextBox 7"/>
          <p:cNvSpPr txBox="1">
            <a:spLocks noChangeArrowheads="1"/>
          </p:cNvSpPr>
          <p:nvPr/>
        </p:nvSpPr>
        <p:spPr bwMode="auto">
          <a:xfrm>
            <a:off x="3811591" y="3553955"/>
            <a:ext cx="5322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b="1">
                <a:solidFill>
                  <a:srgbClr val="0000CC"/>
                </a:solidFill>
                <a:latin typeface="Arial" pitchFamily="34" charset="0"/>
              </a:defRPr>
            </a:lvl1pPr>
            <a:lvl2pPr marL="742950" indent="-285750">
              <a:defRPr sz="2400" b="1">
                <a:solidFill>
                  <a:srgbClr val="0000CC"/>
                </a:solidFill>
                <a:latin typeface="Arial" pitchFamily="34" charset="0"/>
              </a:defRPr>
            </a:lvl2pPr>
            <a:lvl3pPr marL="1143000" indent="-228600">
              <a:defRPr sz="2400" b="1">
                <a:solidFill>
                  <a:srgbClr val="0000CC"/>
                </a:solidFill>
                <a:latin typeface="Arial" pitchFamily="34" charset="0"/>
              </a:defRPr>
            </a:lvl3pPr>
            <a:lvl4pPr marL="1600200" indent="-228600">
              <a:defRPr sz="2400" b="1">
                <a:solidFill>
                  <a:srgbClr val="0000CC"/>
                </a:solidFill>
                <a:latin typeface="Arial" pitchFamily="34" charset="0"/>
              </a:defRPr>
            </a:lvl4pPr>
            <a:lvl5pPr marL="2057400" indent="-228600">
              <a:defRPr sz="2400" b="1">
                <a:solidFill>
                  <a:srgbClr val="0000CC"/>
                </a:solidFill>
                <a:latin typeface="Arial" pitchFamily="34" charset="0"/>
              </a:defRPr>
            </a:lvl5pPr>
            <a:lvl6pPr marL="2514600" indent="-228600" algn="ctr" eaLnBrk="0" fontAlgn="base" hangingPunct="0">
              <a:spcBef>
                <a:spcPct val="0"/>
              </a:spcBef>
              <a:spcAft>
                <a:spcPct val="0"/>
              </a:spcAft>
              <a:defRPr sz="2400" b="1">
                <a:solidFill>
                  <a:srgbClr val="0000CC"/>
                </a:solidFill>
                <a:latin typeface="Arial" pitchFamily="34" charset="0"/>
              </a:defRPr>
            </a:lvl6pPr>
            <a:lvl7pPr marL="2971800" indent="-228600" algn="ctr" eaLnBrk="0" fontAlgn="base" hangingPunct="0">
              <a:spcBef>
                <a:spcPct val="0"/>
              </a:spcBef>
              <a:spcAft>
                <a:spcPct val="0"/>
              </a:spcAft>
              <a:defRPr sz="2400" b="1">
                <a:solidFill>
                  <a:srgbClr val="0000CC"/>
                </a:solidFill>
                <a:latin typeface="Arial" pitchFamily="34" charset="0"/>
              </a:defRPr>
            </a:lvl7pPr>
            <a:lvl8pPr marL="3429000" indent="-228600" algn="ctr" eaLnBrk="0" fontAlgn="base" hangingPunct="0">
              <a:spcBef>
                <a:spcPct val="0"/>
              </a:spcBef>
              <a:spcAft>
                <a:spcPct val="0"/>
              </a:spcAft>
              <a:defRPr sz="2400" b="1">
                <a:solidFill>
                  <a:srgbClr val="0000CC"/>
                </a:solidFill>
                <a:latin typeface="Arial" pitchFamily="34" charset="0"/>
              </a:defRPr>
            </a:lvl8pPr>
            <a:lvl9pPr marL="3886200" indent="-228600" algn="ctr" eaLnBrk="0" fontAlgn="base" hangingPunct="0">
              <a:spcBef>
                <a:spcPct val="0"/>
              </a:spcBef>
              <a:spcAft>
                <a:spcPct val="0"/>
              </a:spcAft>
              <a:defRPr sz="2400" b="1">
                <a:solidFill>
                  <a:srgbClr val="0000CC"/>
                </a:solidFill>
                <a:latin typeface="Arial" pitchFamily="34" charset="0"/>
              </a:defRPr>
            </a:lvl9pPr>
          </a:lstStyle>
          <a:p>
            <a:pPr marL="287338" indent="-287338" eaLnBrk="0" fontAlgn="auto" hangingPunct="0">
              <a:spcBef>
                <a:spcPts val="0"/>
              </a:spcBef>
              <a:spcAft>
                <a:spcPts val="0"/>
              </a:spcAft>
              <a:buClr>
                <a:srgbClr val="000099"/>
              </a:buClr>
              <a:buSzPct val="90000"/>
              <a:buFont typeface="Wingdings" pitchFamily="2" charset="2"/>
              <a:buChar char="q"/>
            </a:pPr>
            <a:r>
              <a:rPr lang="en-US" sz="1800" dirty="0">
                <a:solidFill>
                  <a:srgbClr val="000000"/>
                </a:solidFill>
                <a:cs typeface="Arial" pitchFamily="34" charset="0"/>
              </a:rPr>
              <a:t>Committed to Collaboration/Communication</a:t>
            </a:r>
          </a:p>
        </p:txBody>
      </p:sp>
      <p:sp>
        <p:nvSpPr>
          <p:cNvPr id="7" name="TextBox 7"/>
          <p:cNvSpPr txBox="1">
            <a:spLocks noChangeArrowheads="1"/>
          </p:cNvSpPr>
          <p:nvPr/>
        </p:nvSpPr>
        <p:spPr bwMode="auto">
          <a:xfrm>
            <a:off x="3810001" y="1794424"/>
            <a:ext cx="42197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b="1">
                <a:solidFill>
                  <a:srgbClr val="0000CC"/>
                </a:solidFill>
                <a:latin typeface="Arial" pitchFamily="34" charset="0"/>
              </a:defRPr>
            </a:lvl1pPr>
            <a:lvl2pPr marL="742950" indent="-285750">
              <a:defRPr sz="2400" b="1">
                <a:solidFill>
                  <a:srgbClr val="0000CC"/>
                </a:solidFill>
                <a:latin typeface="Arial" pitchFamily="34" charset="0"/>
              </a:defRPr>
            </a:lvl2pPr>
            <a:lvl3pPr marL="1143000" indent="-228600">
              <a:defRPr sz="2400" b="1">
                <a:solidFill>
                  <a:srgbClr val="0000CC"/>
                </a:solidFill>
                <a:latin typeface="Arial" pitchFamily="34" charset="0"/>
              </a:defRPr>
            </a:lvl3pPr>
            <a:lvl4pPr marL="1600200" indent="-228600">
              <a:defRPr sz="2400" b="1">
                <a:solidFill>
                  <a:srgbClr val="0000CC"/>
                </a:solidFill>
                <a:latin typeface="Arial" pitchFamily="34" charset="0"/>
              </a:defRPr>
            </a:lvl4pPr>
            <a:lvl5pPr marL="2057400" indent="-228600">
              <a:defRPr sz="2400" b="1">
                <a:solidFill>
                  <a:srgbClr val="0000CC"/>
                </a:solidFill>
                <a:latin typeface="Arial" pitchFamily="34" charset="0"/>
              </a:defRPr>
            </a:lvl5pPr>
            <a:lvl6pPr marL="2514600" indent="-228600" algn="ctr" eaLnBrk="0" fontAlgn="base" hangingPunct="0">
              <a:spcBef>
                <a:spcPct val="0"/>
              </a:spcBef>
              <a:spcAft>
                <a:spcPct val="0"/>
              </a:spcAft>
              <a:defRPr sz="2400" b="1">
                <a:solidFill>
                  <a:srgbClr val="0000CC"/>
                </a:solidFill>
                <a:latin typeface="Arial" pitchFamily="34" charset="0"/>
              </a:defRPr>
            </a:lvl6pPr>
            <a:lvl7pPr marL="2971800" indent="-228600" algn="ctr" eaLnBrk="0" fontAlgn="base" hangingPunct="0">
              <a:spcBef>
                <a:spcPct val="0"/>
              </a:spcBef>
              <a:spcAft>
                <a:spcPct val="0"/>
              </a:spcAft>
              <a:defRPr sz="2400" b="1">
                <a:solidFill>
                  <a:srgbClr val="0000CC"/>
                </a:solidFill>
                <a:latin typeface="Arial" pitchFamily="34" charset="0"/>
              </a:defRPr>
            </a:lvl7pPr>
            <a:lvl8pPr marL="3429000" indent="-228600" algn="ctr" eaLnBrk="0" fontAlgn="base" hangingPunct="0">
              <a:spcBef>
                <a:spcPct val="0"/>
              </a:spcBef>
              <a:spcAft>
                <a:spcPct val="0"/>
              </a:spcAft>
              <a:defRPr sz="2400" b="1">
                <a:solidFill>
                  <a:srgbClr val="0000CC"/>
                </a:solidFill>
                <a:latin typeface="Arial" pitchFamily="34" charset="0"/>
              </a:defRPr>
            </a:lvl8pPr>
            <a:lvl9pPr marL="3886200" indent="-228600" algn="ctr" eaLnBrk="0" fontAlgn="base" hangingPunct="0">
              <a:spcBef>
                <a:spcPct val="0"/>
              </a:spcBef>
              <a:spcAft>
                <a:spcPct val="0"/>
              </a:spcAft>
              <a:defRPr sz="2400" b="1">
                <a:solidFill>
                  <a:srgbClr val="0000CC"/>
                </a:solidFill>
                <a:latin typeface="Arial" pitchFamily="34" charset="0"/>
              </a:defRPr>
            </a:lvl9pPr>
          </a:lstStyle>
          <a:p>
            <a:pPr marL="287338" indent="-287338" eaLnBrk="0" fontAlgn="auto" hangingPunct="0">
              <a:spcBef>
                <a:spcPts val="0"/>
              </a:spcBef>
              <a:spcAft>
                <a:spcPts val="0"/>
              </a:spcAft>
              <a:buClr>
                <a:srgbClr val="000099"/>
              </a:buClr>
              <a:buSzPct val="90000"/>
              <a:buFont typeface="Wingdings" pitchFamily="2" charset="2"/>
              <a:buChar char="q"/>
            </a:pPr>
            <a:r>
              <a:rPr lang="en-US" sz="1800" dirty="0">
                <a:solidFill>
                  <a:srgbClr val="000000"/>
                </a:solidFill>
                <a:cs typeface="Arial" pitchFamily="34" charset="0"/>
              </a:rPr>
              <a:t>Exchange Ideas &amp; Preempt Issues</a:t>
            </a:r>
          </a:p>
        </p:txBody>
      </p:sp>
      <p:sp>
        <p:nvSpPr>
          <p:cNvPr id="8" name="TextBox 3"/>
          <p:cNvSpPr txBox="1">
            <a:spLocks noChangeArrowheads="1"/>
          </p:cNvSpPr>
          <p:nvPr/>
        </p:nvSpPr>
        <p:spPr bwMode="auto">
          <a:xfrm>
            <a:off x="3657600" y="4236856"/>
            <a:ext cx="21849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defPPr>
              <a:defRPr lang="en-US"/>
            </a:defPPr>
            <a:lvl1pPr>
              <a:defRPr sz="1400" cap="all">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outerShdw blurRad="50800" dist="38100" dir="2700000" algn="tl" rotWithShape="0">
                    <a:prstClr val="black">
                      <a:alpha val="40000"/>
                    </a:prstClr>
                  </a:outerShdw>
                </a:effectLst>
              </a:defRPr>
            </a:lvl1pPr>
          </a:lstStyle>
          <a:p>
            <a:pPr eaLnBrk="0" fontAlgn="auto" hangingPunct="0">
              <a:spcBef>
                <a:spcPts val="0"/>
              </a:spcBef>
              <a:spcAft>
                <a:spcPts val="0"/>
              </a:spcAft>
              <a:buClrTx/>
              <a:buSzTx/>
              <a:buFontTx/>
              <a:buNone/>
              <a:defRPr/>
            </a:pPr>
            <a:r>
              <a:rPr lang="en-US" sz="1600" b="0" u="sng" dirty="0">
                <a:latin typeface="Arial"/>
                <a:cs typeface="Arial" pitchFamily="34" charset="0"/>
              </a:rPr>
              <a:t>Opportunities</a:t>
            </a:r>
            <a:r>
              <a:rPr lang="en-US" sz="1600" b="0" dirty="0">
                <a:latin typeface="Arial"/>
                <a:cs typeface="Arial" pitchFamily="34" charset="0"/>
              </a:rPr>
              <a:t>:</a:t>
            </a:r>
          </a:p>
        </p:txBody>
      </p:sp>
      <p:sp>
        <p:nvSpPr>
          <p:cNvPr id="9" name="TextBox 7"/>
          <p:cNvSpPr txBox="1">
            <a:spLocks noChangeArrowheads="1"/>
          </p:cNvSpPr>
          <p:nvPr/>
        </p:nvSpPr>
        <p:spPr bwMode="auto">
          <a:xfrm>
            <a:off x="3839747" y="3172956"/>
            <a:ext cx="48224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b="1">
                <a:solidFill>
                  <a:srgbClr val="0000CC"/>
                </a:solidFill>
                <a:latin typeface="Arial" pitchFamily="34" charset="0"/>
              </a:defRPr>
            </a:lvl1pPr>
            <a:lvl2pPr marL="742950" indent="-285750">
              <a:defRPr sz="2400" b="1">
                <a:solidFill>
                  <a:srgbClr val="0000CC"/>
                </a:solidFill>
                <a:latin typeface="Arial" pitchFamily="34" charset="0"/>
              </a:defRPr>
            </a:lvl2pPr>
            <a:lvl3pPr marL="1143000" indent="-228600">
              <a:defRPr sz="2400" b="1">
                <a:solidFill>
                  <a:srgbClr val="0000CC"/>
                </a:solidFill>
                <a:latin typeface="Arial" pitchFamily="34" charset="0"/>
              </a:defRPr>
            </a:lvl3pPr>
            <a:lvl4pPr marL="1600200" indent="-228600">
              <a:defRPr sz="2400" b="1">
                <a:solidFill>
                  <a:srgbClr val="0000CC"/>
                </a:solidFill>
                <a:latin typeface="Arial" pitchFamily="34" charset="0"/>
              </a:defRPr>
            </a:lvl4pPr>
            <a:lvl5pPr marL="2057400" indent="-228600">
              <a:defRPr sz="2400" b="1">
                <a:solidFill>
                  <a:srgbClr val="0000CC"/>
                </a:solidFill>
                <a:latin typeface="Arial" pitchFamily="34" charset="0"/>
              </a:defRPr>
            </a:lvl5pPr>
            <a:lvl6pPr marL="2514600" indent="-228600" algn="ctr" eaLnBrk="0" fontAlgn="base" hangingPunct="0">
              <a:spcBef>
                <a:spcPct val="0"/>
              </a:spcBef>
              <a:spcAft>
                <a:spcPct val="0"/>
              </a:spcAft>
              <a:defRPr sz="2400" b="1">
                <a:solidFill>
                  <a:srgbClr val="0000CC"/>
                </a:solidFill>
                <a:latin typeface="Arial" pitchFamily="34" charset="0"/>
              </a:defRPr>
            </a:lvl6pPr>
            <a:lvl7pPr marL="2971800" indent="-228600" algn="ctr" eaLnBrk="0" fontAlgn="base" hangingPunct="0">
              <a:spcBef>
                <a:spcPct val="0"/>
              </a:spcBef>
              <a:spcAft>
                <a:spcPct val="0"/>
              </a:spcAft>
              <a:defRPr sz="2400" b="1">
                <a:solidFill>
                  <a:srgbClr val="0000CC"/>
                </a:solidFill>
                <a:latin typeface="Arial" pitchFamily="34" charset="0"/>
              </a:defRPr>
            </a:lvl7pPr>
            <a:lvl8pPr marL="3429000" indent="-228600" algn="ctr" eaLnBrk="0" fontAlgn="base" hangingPunct="0">
              <a:spcBef>
                <a:spcPct val="0"/>
              </a:spcBef>
              <a:spcAft>
                <a:spcPct val="0"/>
              </a:spcAft>
              <a:defRPr sz="2400" b="1">
                <a:solidFill>
                  <a:srgbClr val="0000CC"/>
                </a:solidFill>
                <a:latin typeface="Arial" pitchFamily="34" charset="0"/>
              </a:defRPr>
            </a:lvl8pPr>
            <a:lvl9pPr marL="3886200" indent="-228600" algn="ctr" eaLnBrk="0" fontAlgn="base" hangingPunct="0">
              <a:spcBef>
                <a:spcPct val="0"/>
              </a:spcBef>
              <a:spcAft>
                <a:spcPct val="0"/>
              </a:spcAft>
              <a:defRPr sz="2400" b="1">
                <a:solidFill>
                  <a:srgbClr val="0000CC"/>
                </a:solidFill>
                <a:latin typeface="Arial" pitchFamily="34" charset="0"/>
              </a:defRPr>
            </a:lvl9pPr>
          </a:lstStyle>
          <a:p>
            <a:pPr marL="287338" indent="-287338" eaLnBrk="0" fontAlgn="auto" hangingPunct="0">
              <a:spcBef>
                <a:spcPts val="0"/>
              </a:spcBef>
              <a:spcAft>
                <a:spcPts val="0"/>
              </a:spcAft>
              <a:buClr>
                <a:srgbClr val="000099"/>
              </a:buClr>
              <a:buSzPct val="90000"/>
              <a:buFont typeface="Wingdings" pitchFamily="2" charset="2"/>
              <a:buChar char="q"/>
            </a:pPr>
            <a:r>
              <a:rPr lang="en-US" sz="1800" dirty="0">
                <a:solidFill>
                  <a:srgbClr val="000000"/>
                </a:solidFill>
                <a:cs typeface="Arial" pitchFamily="34" charset="0"/>
              </a:rPr>
              <a:t>Drive Innovation and Adopt Technology</a:t>
            </a:r>
          </a:p>
        </p:txBody>
      </p:sp>
      <p:sp>
        <p:nvSpPr>
          <p:cNvPr id="10" name="Rectangle 3"/>
          <p:cNvSpPr>
            <a:spLocks noChangeArrowheads="1"/>
          </p:cNvSpPr>
          <p:nvPr/>
        </p:nvSpPr>
        <p:spPr bwMode="auto">
          <a:xfrm>
            <a:off x="4019550" y="2166401"/>
            <a:ext cx="457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fontAlgn="auto">
              <a:spcBef>
                <a:spcPts val="0"/>
              </a:spcBef>
              <a:spcAft>
                <a:spcPts val="0"/>
              </a:spcAft>
              <a:buClr>
                <a:srgbClr val="000099"/>
              </a:buClr>
              <a:buSzPct val="90000"/>
              <a:buFont typeface="Wingdings" pitchFamily="2" charset="2"/>
              <a:buChar char="§"/>
            </a:pPr>
            <a:r>
              <a:rPr lang="en-US" sz="1600" dirty="0" smtClean="0">
                <a:solidFill>
                  <a:srgbClr val="000000"/>
                </a:solidFill>
                <a:latin typeface="Arial"/>
                <a:cs typeface="Arial" pitchFamily="34" charset="0"/>
              </a:rPr>
              <a:t> Areas Inspiring Mail Groups</a:t>
            </a:r>
          </a:p>
          <a:p>
            <a:pPr lvl="1" fontAlgn="auto">
              <a:spcBef>
                <a:spcPts val="0"/>
              </a:spcBef>
              <a:spcAft>
                <a:spcPts val="0"/>
              </a:spcAft>
              <a:buClr>
                <a:srgbClr val="000099"/>
              </a:buClr>
              <a:buSzPct val="90000"/>
              <a:buFont typeface="Wingdings" pitchFamily="2" charset="2"/>
              <a:buChar char="§"/>
            </a:pPr>
            <a:r>
              <a:rPr lang="en-US" sz="1600" dirty="0" smtClean="0">
                <a:solidFill>
                  <a:srgbClr val="000000"/>
                </a:solidFill>
                <a:latin typeface="Arial"/>
                <a:cs typeface="Arial" pitchFamily="34" charset="0"/>
              </a:rPr>
              <a:t> MTAC </a:t>
            </a:r>
            <a:endParaRPr lang="en-US" sz="1600" dirty="0">
              <a:solidFill>
                <a:srgbClr val="000000"/>
              </a:solidFill>
              <a:latin typeface="Arial"/>
              <a:cs typeface="Arial" pitchFamily="34" charset="0"/>
            </a:endParaRPr>
          </a:p>
          <a:p>
            <a:pPr lvl="1" fontAlgn="auto">
              <a:spcBef>
                <a:spcPts val="0"/>
              </a:spcBef>
              <a:spcAft>
                <a:spcPts val="0"/>
              </a:spcAft>
              <a:buClr>
                <a:srgbClr val="000099"/>
              </a:buClr>
              <a:buSzPct val="90000"/>
              <a:buFont typeface="Wingdings" pitchFamily="2" charset="2"/>
              <a:buChar char="§"/>
            </a:pPr>
            <a:r>
              <a:rPr lang="en-US" sz="1600" dirty="0">
                <a:solidFill>
                  <a:srgbClr val="000000"/>
                </a:solidFill>
                <a:latin typeface="Arial"/>
                <a:cs typeface="Arial" pitchFamily="34" charset="0"/>
              </a:rPr>
              <a:t> </a:t>
            </a:r>
            <a:r>
              <a:rPr lang="en-US" sz="1600" dirty="0" smtClean="0">
                <a:solidFill>
                  <a:srgbClr val="000000"/>
                </a:solidFill>
                <a:latin typeface="Arial"/>
                <a:cs typeface="Arial" pitchFamily="34" charset="0"/>
              </a:rPr>
              <a:t>PCC </a:t>
            </a:r>
            <a:r>
              <a:rPr lang="en-US" sz="1600" dirty="0">
                <a:solidFill>
                  <a:srgbClr val="000000"/>
                </a:solidFill>
                <a:latin typeface="Arial"/>
                <a:cs typeface="Arial" pitchFamily="34" charset="0"/>
              </a:rPr>
              <a:t>Meetings</a:t>
            </a:r>
          </a:p>
          <a:p>
            <a:pPr lvl="1" fontAlgn="auto">
              <a:spcBef>
                <a:spcPts val="0"/>
              </a:spcBef>
              <a:spcAft>
                <a:spcPts val="0"/>
              </a:spcAft>
              <a:buClr>
                <a:srgbClr val="000099"/>
              </a:buClr>
              <a:buSzPct val="90000"/>
              <a:buFont typeface="Wingdings" pitchFamily="2" charset="2"/>
              <a:buChar char="§"/>
            </a:pPr>
            <a:r>
              <a:rPr lang="en-US" sz="1600" dirty="0">
                <a:solidFill>
                  <a:srgbClr val="000000"/>
                </a:solidFill>
                <a:latin typeface="Arial"/>
                <a:cs typeface="Arial" pitchFamily="34" charset="0"/>
              </a:rPr>
              <a:t> </a:t>
            </a:r>
            <a:r>
              <a:rPr lang="en-US" sz="1600" dirty="0" smtClean="0">
                <a:solidFill>
                  <a:srgbClr val="000000"/>
                </a:solidFill>
                <a:latin typeface="Arial"/>
                <a:cs typeface="Arial" pitchFamily="34" charset="0"/>
              </a:rPr>
              <a:t>NPF</a:t>
            </a:r>
            <a:endParaRPr lang="en-US" sz="1600" dirty="0">
              <a:solidFill>
                <a:srgbClr val="000000"/>
              </a:solidFill>
              <a:latin typeface="Arial"/>
              <a:cs typeface="Arial" pitchFamily="34" charset="0"/>
            </a:endParaRPr>
          </a:p>
        </p:txBody>
      </p:sp>
      <p:grpSp>
        <p:nvGrpSpPr>
          <p:cNvPr id="11" name="Group 10"/>
          <p:cNvGrpSpPr/>
          <p:nvPr/>
        </p:nvGrpSpPr>
        <p:grpSpPr>
          <a:xfrm>
            <a:off x="3718581" y="4596862"/>
            <a:ext cx="5420074" cy="830616"/>
            <a:chOff x="4126140" y="4290342"/>
            <a:chExt cx="5420074" cy="830616"/>
          </a:xfrm>
        </p:grpSpPr>
        <p:sp>
          <p:nvSpPr>
            <p:cNvPr id="13" name="Rectangle 2"/>
            <p:cNvSpPr>
              <a:spLocks noChangeArrowheads="1"/>
            </p:cNvSpPr>
            <p:nvPr/>
          </p:nvSpPr>
          <p:spPr bwMode="auto">
            <a:xfrm>
              <a:off x="4126140" y="4290342"/>
              <a:ext cx="4987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auto" hangingPunct="0">
                <a:spcBef>
                  <a:spcPts val="0"/>
                </a:spcBef>
                <a:spcAft>
                  <a:spcPts val="0"/>
                </a:spcAft>
                <a:buClrTx/>
                <a:buSzTx/>
                <a:buFontTx/>
                <a:buNone/>
              </a:pPr>
              <a:r>
                <a:rPr lang="en-US" sz="1400" dirty="0" smtClean="0">
                  <a:solidFill>
                    <a:srgbClr val="0000CC"/>
                  </a:solidFill>
                  <a:latin typeface="Arial"/>
                  <a:cs typeface="Arial" pitchFamily="34" charset="0"/>
                </a:rPr>
                <a:t>Areas Inspiring Mail Focus </a:t>
              </a:r>
              <a:r>
                <a:rPr lang="en-US" sz="1400" dirty="0">
                  <a:solidFill>
                    <a:srgbClr val="0000CC"/>
                  </a:solidFill>
                  <a:latin typeface="Arial"/>
                  <a:cs typeface="Arial" pitchFamily="34" charset="0"/>
                </a:rPr>
                <a:t>Groups – Calendar by </a:t>
              </a:r>
              <a:r>
                <a:rPr lang="en-US" sz="1400" dirty="0" smtClean="0">
                  <a:solidFill>
                    <a:srgbClr val="0000CC"/>
                  </a:solidFill>
                  <a:latin typeface="Arial"/>
                  <a:cs typeface="Arial" pitchFamily="34" charset="0"/>
                </a:rPr>
                <a:t>Area</a:t>
              </a:r>
              <a:endParaRPr lang="en-US" sz="1400" dirty="0">
                <a:solidFill>
                  <a:srgbClr val="0000CC"/>
                </a:solidFill>
                <a:latin typeface="Arial"/>
                <a:cs typeface="Arial" pitchFamily="34" charset="0"/>
              </a:endParaRPr>
            </a:p>
          </p:txBody>
        </p:sp>
        <p:sp>
          <p:nvSpPr>
            <p:cNvPr id="14" name="TextBox 13"/>
            <p:cNvSpPr txBox="1"/>
            <p:nvPr/>
          </p:nvSpPr>
          <p:spPr>
            <a:xfrm>
              <a:off x="4126140" y="4520794"/>
              <a:ext cx="5420074" cy="600164"/>
            </a:xfrm>
            <a:prstGeom prst="rect">
              <a:avLst/>
            </a:prstGeom>
            <a:noFill/>
          </p:spPr>
          <p:txBody>
            <a:bodyPr wrap="none" rtlCol="0">
              <a:spAutoFit/>
            </a:bodyPr>
            <a:lstStyle/>
            <a:p>
              <a:pPr fontAlgn="auto">
                <a:spcBef>
                  <a:spcPts val="0"/>
                </a:spcBef>
                <a:spcAft>
                  <a:spcPts val="0"/>
                </a:spcAft>
                <a:buClrTx/>
                <a:buSzTx/>
                <a:buFontTx/>
                <a:buNone/>
              </a:pPr>
              <a:r>
                <a:rPr lang="en-US" sz="1100" b="0" u="sng" dirty="0">
                  <a:solidFill>
                    <a:prstClr val="black"/>
                  </a:solidFill>
                  <a:latin typeface="Arial"/>
                  <a:hlinkClick r:id="rId4"/>
                </a:rPr>
                <a:t>https://</a:t>
              </a:r>
              <a:r>
                <a:rPr lang="en-US" sz="1100" b="0" u="sng" dirty="0" smtClean="0">
                  <a:solidFill>
                    <a:prstClr val="black"/>
                  </a:solidFill>
                  <a:latin typeface="Arial"/>
                  <a:hlinkClick r:id="rId4"/>
                </a:rPr>
                <a:t>ribbs.usps.gov/index.cfm?page=periodicalsfocus</a:t>
              </a:r>
              <a:endParaRPr lang="en-US" sz="1100" b="0" u="sng" dirty="0">
                <a:solidFill>
                  <a:prstClr val="black"/>
                </a:solidFill>
                <a:latin typeface="Arial"/>
              </a:endParaRPr>
            </a:p>
            <a:p>
              <a:pPr fontAlgn="auto">
                <a:spcBef>
                  <a:spcPts val="0"/>
                </a:spcBef>
                <a:spcAft>
                  <a:spcPts val="0"/>
                </a:spcAft>
                <a:buClrTx/>
                <a:buSzTx/>
                <a:buFontTx/>
                <a:buNone/>
              </a:pPr>
              <a:r>
                <a:rPr lang="en-US" sz="1100" b="0" dirty="0">
                  <a:solidFill>
                    <a:prstClr val="black"/>
                  </a:solidFill>
                  <a:latin typeface="Arial"/>
                  <a:hlinkClick r:id="rId5"/>
                </a:rPr>
                <a:t>http://</a:t>
              </a:r>
              <a:r>
                <a:rPr lang="en-US" sz="1100" b="0" dirty="0" smtClean="0">
                  <a:solidFill>
                    <a:prstClr val="black"/>
                  </a:solidFill>
                  <a:latin typeface="Arial"/>
                  <a:hlinkClick r:id="rId5"/>
                </a:rPr>
                <a:t>postalpro.usps.com/industry-forum/area-mailing-industry-focus-group/calendar</a:t>
              </a:r>
              <a:endParaRPr lang="en-US" sz="1100" b="0" dirty="0" smtClean="0">
                <a:solidFill>
                  <a:prstClr val="black"/>
                </a:solidFill>
                <a:latin typeface="Arial"/>
              </a:endParaRPr>
            </a:p>
            <a:p>
              <a:pPr fontAlgn="auto">
                <a:spcBef>
                  <a:spcPts val="0"/>
                </a:spcBef>
                <a:spcAft>
                  <a:spcPts val="0"/>
                </a:spcAft>
                <a:buClrTx/>
                <a:buSzTx/>
                <a:buFontTx/>
                <a:buNone/>
              </a:pPr>
              <a:endParaRPr lang="en-US" sz="1100" b="0" dirty="0">
                <a:solidFill>
                  <a:prstClr val="black"/>
                </a:solidFill>
                <a:latin typeface="Arial"/>
              </a:endParaRPr>
            </a:p>
          </p:txBody>
        </p:sp>
      </p:grpSp>
      <p:grpSp>
        <p:nvGrpSpPr>
          <p:cNvPr id="15" name="Group 14"/>
          <p:cNvGrpSpPr/>
          <p:nvPr/>
        </p:nvGrpSpPr>
        <p:grpSpPr>
          <a:xfrm>
            <a:off x="3718585" y="5715000"/>
            <a:ext cx="4149725" cy="497326"/>
            <a:chOff x="4126140" y="4940295"/>
            <a:chExt cx="4149725" cy="497326"/>
          </a:xfrm>
        </p:grpSpPr>
        <p:sp>
          <p:nvSpPr>
            <p:cNvPr id="16" name="Rectangle 2"/>
            <p:cNvSpPr>
              <a:spLocks noChangeArrowheads="1"/>
            </p:cNvSpPr>
            <p:nvPr/>
          </p:nvSpPr>
          <p:spPr bwMode="auto">
            <a:xfrm>
              <a:off x="4126140" y="4940295"/>
              <a:ext cx="41497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auto" hangingPunct="0">
                <a:spcBef>
                  <a:spcPts val="0"/>
                </a:spcBef>
                <a:spcAft>
                  <a:spcPts val="0"/>
                </a:spcAft>
                <a:buClrTx/>
                <a:buSzTx/>
                <a:buFontTx/>
                <a:buNone/>
              </a:pPr>
              <a:r>
                <a:rPr lang="en-US" sz="1600" dirty="0" smtClean="0">
                  <a:solidFill>
                    <a:srgbClr val="0000CC"/>
                  </a:solidFill>
                  <a:latin typeface="Arial"/>
                  <a:cs typeface="Arial" pitchFamily="34" charset="0"/>
                </a:rPr>
                <a:t>NPF 2018 </a:t>
              </a:r>
              <a:r>
                <a:rPr lang="en-US" sz="1600" dirty="0">
                  <a:solidFill>
                    <a:srgbClr val="0000CC"/>
                  </a:solidFill>
                  <a:latin typeface="Arial"/>
                  <a:cs typeface="Arial" pitchFamily="34" charset="0"/>
                </a:rPr>
                <a:t>– </a:t>
              </a:r>
              <a:r>
                <a:rPr lang="en-US" sz="1600" dirty="0" smtClean="0">
                  <a:solidFill>
                    <a:srgbClr val="0000CC"/>
                  </a:solidFill>
                  <a:latin typeface="Arial"/>
                  <a:cs typeface="Arial" pitchFamily="34" charset="0"/>
                </a:rPr>
                <a:t>San Antonio, TX May 6-9</a:t>
              </a:r>
              <a:endParaRPr lang="en-US" sz="1600" dirty="0">
                <a:solidFill>
                  <a:srgbClr val="0000CC"/>
                </a:solidFill>
                <a:latin typeface="Arial"/>
                <a:cs typeface="Arial" pitchFamily="34" charset="0"/>
              </a:endParaRPr>
            </a:p>
          </p:txBody>
        </p:sp>
        <p:sp>
          <p:nvSpPr>
            <p:cNvPr id="17" name="TextBox 16"/>
            <p:cNvSpPr txBox="1"/>
            <p:nvPr/>
          </p:nvSpPr>
          <p:spPr>
            <a:xfrm>
              <a:off x="4126140" y="5160622"/>
              <a:ext cx="1415324" cy="276999"/>
            </a:xfrm>
            <a:prstGeom prst="rect">
              <a:avLst/>
            </a:prstGeom>
            <a:noFill/>
          </p:spPr>
          <p:txBody>
            <a:bodyPr wrap="none" rtlCol="0">
              <a:spAutoFit/>
            </a:bodyPr>
            <a:lstStyle/>
            <a:p>
              <a:pPr fontAlgn="auto">
                <a:spcBef>
                  <a:spcPts val="0"/>
                </a:spcBef>
                <a:spcAft>
                  <a:spcPts val="0"/>
                </a:spcAft>
                <a:buClrTx/>
                <a:buSzTx/>
                <a:buFontTx/>
                <a:buNone/>
              </a:pPr>
              <a:r>
                <a:rPr lang="en-US" sz="1200" b="0" u="sng" dirty="0">
                  <a:solidFill>
                    <a:prstClr val="black"/>
                  </a:solidFill>
                  <a:latin typeface="Arial"/>
                  <a:hlinkClick r:id="rId6"/>
                </a:rPr>
                <a:t>http://</a:t>
              </a:r>
              <a:r>
                <a:rPr lang="en-US" sz="1200" b="0" u="sng" dirty="0" smtClean="0">
                  <a:solidFill>
                    <a:prstClr val="black"/>
                  </a:solidFill>
                  <a:latin typeface="Arial"/>
                  <a:hlinkClick r:id="rId6"/>
                </a:rPr>
                <a:t>www.npf.org</a:t>
              </a:r>
              <a:endParaRPr lang="en-US" sz="1200" b="0" dirty="0">
                <a:solidFill>
                  <a:prstClr val="black"/>
                </a:solidFill>
                <a:latin typeface="Arial"/>
              </a:endParaRPr>
            </a:p>
          </p:txBody>
        </p:sp>
      </p:grpSp>
      <p:grpSp>
        <p:nvGrpSpPr>
          <p:cNvPr id="18" name="Group 17"/>
          <p:cNvGrpSpPr/>
          <p:nvPr/>
        </p:nvGrpSpPr>
        <p:grpSpPr>
          <a:xfrm>
            <a:off x="3718583" y="6193976"/>
            <a:ext cx="3179075" cy="493187"/>
            <a:chOff x="4126139" y="6232469"/>
            <a:chExt cx="3179075" cy="493187"/>
          </a:xfrm>
        </p:grpSpPr>
        <p:sp>
          <p:nvSpPr>
            <p:cNvPr id="19" name="TextBox 18"/>
            <p:cNvSpPr txBox="1"/>
            <p:nvPr/>
          </p:nvSpPr>
          <p:spPr>
            <a:xfrm>
              <a:off x="4126140" y="6464046"/>
              <a:ext cx="2933816" cy="261610"/>
            </a:xfrm>
            <a:prstGeom prst="rect">
              <a:avLst/>
            </a:prstGeom>
            <a:noFill/>
          </p:spPr>
          <p:txBody>
            <a:bodyPr wrap="none" rtlCol="0">
              <a:spAutoFit/>
            </a:bodyPr>
            <a:lstStyle/>
            <a:p>
              <a:pPr fontAlgn="auto">
                <a:spcBef>
                  <a:spcPts val="0"/>
                </a:spcBef>
                <a:spcAft>
                  <a:spcPts val="0"/>
                </a:spcAft>
                <a:buClrTx/>
                <a:buSzTx/>
                <a:buFontTx/>
                <a:buNone/>
              </a:pPr>
              <a:r>
                <a:rPr lang="en-US" sz="1100" b="0" u="sng" dirty="0">
                  <a:solidFill>
                    <a:prstClr val="black"/>
                  </a:solidFill>
                  <a:latin typeface="Arial"/>
                  <a:hlinkClick r:id="rId7"/>
                </a:rPr>
                <a:t>https://</a:t>
              </a:r>
              <a:r>
                <a:rPr lang="en-US" sz="1100" b="0" u="sng" dirty="0" smtClean="0">
                  <a:solidFill>
                    <a:prstClr val="black"/>
                  </a:solidFill>
                  <a:latin typeface="Arial"/>
                  <a:hlinkClick r:id="rId7"/>
                </a:rPr>
                <a:t>ribbs.usps.gov/index.cfm?page=mtac</a:t>
              </a:r>
              <a:endParaRPr lang="en-US" sz="1100" b="0" dirty="0">
                <a:solidFill>
                  <a:prstClr val="black"/>
                </a:solidFill>
                <a:latin typeface="Arial"/>
              </a:endParaRPr>
            </a:p>
          </p:txBody>
        </p:sp>
        <p:sp>
          <p:nvSpPr>
            <p:cNvPr id="20" name="Rectangle 2"/>
            <p:cNvSpPr>
              <a:spLocks noChangeArrowheads="1"/>
            </p:cNvSpPr>
            <p:nvPr/>
          </p:nvSpPr>
          <p:spPr bwMode="auto">
            <a:xfrm>
              <a:off x="4126139" y="6232469"/>
              <a:ext cx="3179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auto" hangingPunct="0">
                <a:spcBef>
                  <a:spcPts val="0"/>
                </a:spcBef>
                <a:spcAft>
                  <a:spcPts val="0"/>
                </a:spcAft>
                <a:buClrTx/>
                <a:buSzTx/>
                <a:buFontTx/>
                <a:buNone/>
              </a:pPr>
              <a:r>
                <a:rPr lang="en-US" sz="1600" dirty="0" smtClean="0">
                  <a:solidFill>
                    <a:srgbClr val="0000CC"/>
                  </a:solidFill>
                  <a:latin typeface="Arial"/>
                  <a:cs typeface="Arial" pitchFamily="34" charset="0"/>
                </a:rPr>
                <a:t>MTAC – Meet Quarterly</a:t>
              </a:r>
              <a:endParaRPr lang="en-US" sz="1600" dirty="0">
                <a:solidFill>
                  <a:srgbClr val="0000CC"/>
                </a:solidFill>
                <a:latin typeface="Arial"/>
                <a:cs typeface="Arial" pitchFamily="34" charset="0"/>
              </a:endParaRPr>
            </a:p>
          </p:txBody>
        </p:sp>
      </p:grpSp>
      <p:sp>
        <p:nvSpPr>
          <p:cNvPr id="21" name="Rectangle 6"/>
          <p:cNvSpPr>
            <a:spLocks/>
          </p:cNvSpPr>
          <p:nvPr/>
        </p:nvSpPr>
        <p:spPr bwMode="auto">
          <a:xfrm>
            <a:off x="1219200" y="5315614"/>
            <a:ext cx="2411643" cy="498851"/>
          </a:xfrm>
          <a:prstGeom prst="rect">
            <a:avLst/>
          </a:prstGeom>
          <a:solidFill>
            <a:schemeClr val="bg1"/>
          </a:solidFill>
          <a:ln>
            <a:noFill/>
          </a:ln>
          <a:extLst/>
        </p:spPr>
        <p:txBody>
          <a:bodyPr anchor="ctr"/>
          <a:lstStyle/>
          <a:p>
            <a:pPr algn="ctr" eaLnBrk="0" fontAlgn="auto" hangingPunct="0">
              <a:spcBef>
                <a:spcPts val="0"/>
              </a:spcBef>
              <a:spcAft>
                <a:spcPts val="0"/>
              </a:spcAft>
              <a:buClrTx/>
              <a:buSzTx/>
              <a:buFontTx/>
              <a:buNone/>
              <a:defRPr/>
            </a:pPr>
            <a:r>
              <a:rPr lang="en-US" sz="1400" b="0" cap="all" dirty="0" smtClean="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outerShdw blurRad="50800" dist="38100" dir="2700000" algn="tl" rotWithShape="0">
                    <a:prstClr val="black">
                      <a:alpha val="40000"/>
                    </a:prstClr>
                  </a:outerShdw>
                </a:effectLst>
                <a:latin typeface="Arial"/>
                <a:cs typeface="Arial" pitchFamily="34" charset="0"/>
              </a:rPr>
              <a:t>Growing Together</a:t>
            </a:r>
            <a:endParaRPr lang="en-US" sz="1400" b="0"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outerShdw blurRad="50800" dist="38100" dir="2700000" algn="tl" rotWithShape="0">
                  <a:prstClr val="black">
                    <a:alpha val="40000"/>
                  </a:prstClr>
                </a:outerShdw>
              </a:effectLst>
              <a:latin typeface="Arial"/>
              <a:cs typeface="Arial" pitchFamily="34" charset="0"/>
            </a:endParaRPr>
          </a:p>
        </p:txBody>
      </p:sp>
      <p:grpSp>
        <p:nvGrpSpPr>
          <p:cNvPr id="22" name="Group 21"/>
          <p:cNvGrpSpPr/>
          <p:nvPr/>
        </p:nvGrpSpPr>
        <p:grpSpPr>
          <a:xfrm>
            <a:off x="3733800" y="5334000"/>
            <a:ext cx="5105400" cy="497326"/>
            <a:chOff x="4126140" y="4940295"/>
            <a:chExt cx="4149725" cy="497326"/>
          </a:xfrm>
        </p:grpSpPr>
        <p:sp>
          <p:nvSpPr>
            <p:cNvPr id="23" name="Rectangle 2"/>
            <p:cNvSpPr>
              <a:spLocks noChangeArrowheads="1"/>
            </p:cNvSpPr>
            <p:nvPr/>
          </p:nvSpPr>
          <p:spPr bwMode="auto">
            <a:xfrm>
              <a:off x="4126140" y="4940295"/>
              <a:ext cx="41497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auto" hangingPunct="0">
                <a:spcBef>
                  <a:spcPts val="0"/>
                </a:spcBef>
                <a:spcAft>
                  <a:spcPts val="0"/>
                </a:spcAft>
                <a:buClrTx/>
                <a:buSzTx/>
                <a:buFontTx/>
                <a:buNone/>
              </a:pPr>
              <a:r>
                <a:rPr lang="en-US" sz="1600" dirty="0">
                  <a:solidFill>
                    <a:srgbClr val="0000CC"/>
                  </a:solidFill>
                  <a:latin typeface="Arial"/>
                  <a:cs typeface="Arial" pitchFamily="34" charset="0"/>
                </a:rPr>
                <a:t>National PCC Week: September </a:t>
              </a:r>
              <a:r>
                <a:rPr lang="en-US" sz="1600" dirty="0" smtClean="0">
                  <a:solidFill>
                    <a:srgbClr val="0000CC"/>
                  </a:solidFill>
                  <a:latin typeface="Arial"/>
                  <a:cs typeface="Arial" pitchFamily="34" charset="0"/>
                </a:rPr>
                <a:t>25-29, 2017</a:t>
              </a:r>
              <a:endParaRPr lang="en-US" sz="1600" dirty="0">
                <a:solidFill>
                  <a:srgbClr val="0000CC"/>
                </a:solidFill>
                <a:latin typeface="Arial"/>
                <a:cs typeface="Arial" pitchFamily="34" charset="0"/>
              </a:endParaRPr>
            </a:p>
          </p:txBody>
        </p:sp>
        <p:sp>
          <p:nvSpPr>
            <p:cNvPr id="24" name="TextBox 23"/>
            <p:cNvSpPr txBox="1"/>
            <p:nvPr/>
          </p:nvSpPr>
          <p:spPr>
            <a:xfrm>
              <a:off x="4126140" y="5160622"/>
              <a:ext cx="150151" cy="276999"/>
            </a:xfrm>
            <a:prstGeom prst="rect">
              <a:avLst/>
            </a:prstGeom>
            <a:noFill/>
          </p:spPr>
          <p:txBody>
            <a:bodyPr wrap="none" rtlCol="0">
              <a:spAutoFit/>
            </a:bodyPr>
            <a:lstStyle/>
            <a:p>
              <a:pPr fontAlgn="auto">
                <a:spcBef>
                  <a:spcPts val="0"/>
                </a:spcBef>
                <a:spcAft>
                  <a:spcPts val="0"/>
                </a:spcAft>
                <a:buClrTx/>
                <a:buSzTx/>
                <a:buFontTx/>
                <a:buNone/>
              </a:pPr>
              <a:endParaRPr lang="en-US" sz="1200" b="0" dirty="0">
                <a:solidFill>
                  <a:prstClr val="black"/>
                </a:solidFill>
                <a:latin typeface="Arial"/>
              </a:endParaRPr>
            </a:p>
          </p:txBody>
        </p:sp>
      </p:grpSp>
    </p:spTree>
    <p:extLst>
      <p:ext uri="{BB962C8B-B14F-4D97-AF65-F5344CB8AC3E}">
        <p14:creationId xmlns:p14="http://schemas.microsoft.com/office/powerpoint/2010/main" val="105757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60" y="914400"/>
            <a:ext cx="8839201" cy="3598148"/>
          </a:xfrm>
          <a:prstGeom prst="rect">
            <a:avLst/>
          </a:prstGeom>
          <a:ln>
            <a:noFill/>
          </a:ln>
          <a:effectLst>
            <a:outerShdw blurRad="190500" dist="63500" dir="2700000" algn="tl" rotWithShape="0">
              <a:srgbClr val="C00000">
                <a:alpha val="65000"/>
              </a:srgbClr>
            </a:outerShdw>
          </a:effectLst>
        </p:spPr>
      </p:pic>
      <p:sp>
        <p:nvSpPr>
          <p:cNvPr id="3" name="Rectangle 2"/>
          <p:cNvSpPr>
            <a:spLocks noChangeArrowheads="1"/>
          </p:cNvSpPr>
          <p:nvPr/>
        </p:nvSpPr>
        <p:spPr bwMode="auto">
          <a:xfrm>
            <a:off x="447687" y="4688919"/>
            <a:ext cx="8128000" cy="209288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threePt" dir="t"/>
            </a:scene3d>
            <a:sp3d extrusionH="57150">
              <a:bevelT w="63500" h="63500" prst="angle"/>
            </a:sp3d>
          </a:bodyPr>
          <a:lstStyle/>
          <a:p>
            <a:pPr marL="228600" indent="-228600" algn="ctr" eaLnBrk="0" hangingPunct="0">
              <a:buClrTx/>
              <a:buSzTx/>
              <a:buFontTx/>
              <a:buNone/>
              <a:defRPr/>
            </a:pPr>
            <a:r>
              <a:rPr lang="en-US" sz="5400" i="1" dirty="0" smtClean="0">
                <a:solidFill>
                  <a:srgbClr val="FF0000"/>
                </a:solidFill>
                <a:effectLst>
                  <a:outerShdw blurRad="50800" dist="38100" dir="2700000" algn="tl" rotWithShape="0">
                    <a:prstClr val="black">
                      <a:alpha val="40000"/>
                    </a:prstClr>
                  </a:outerShdw>
                </a:effectLst>
                <a:latin typeface="Arial"/>
              </a:rPr>
              <a:t>Thank </a:t>
            </a:r>
            <a:r>
              <a:rPr lang="en-US" sz="5400" i="1" dirty="0">
                <a:solidFill>
                  <a:srgbClr val="FF0000"/>
                </a:solidFill>
                <a:effectLst>
                  <a:outerShdw blurRad="50800" dist="38100" dir="2700000" algn="tl" rotWithShape="0">
                    <a:prstClr val="black">
                      <a:alpha val="40000"/>
                    </a:prstClr>
                  </a:outerShdw>
                </a:effectLst>
                <a:latin typeface="Arial"/>
              </a:rPr>
              <a:t>You</a:t>
            </a:r>
          </a:p>
          <a:p>
            <a:pPr marL="228600" indent="-228600" algn="ctr" eaLnBrk="0" hangingPunct="0">
              <a:buClrTx/>
              <a:buSzTx/>
              <a:buFontTx/>
              <a:buNone/>
              <a:defRPr/>
            </a:pPr>
            <a:endParaRPr lang="en-US" sz="2000" b="0" dirty="0">
              <a:solidFill>
                <a:srgbClr val="003399"/>
              </a:solidFill>
              <a:effectLst>
                <a:outerShdw blurRad="50800" dist="38100" dir="2700000" algn="tl" rotWithShape="0">
                  <a:prstClr val="black">
                    <a:alpha val="40000"/>
                  </a:prstClr>
                </a:outerShdw>
              </a:effectLst>
              <a:latin typeface="Arial"/>
            </a:endParaRPr>
          </a:p>
          <a:p>
            <a:pPr marL="228600" indent="-228600" algn="ctr" eaLnBrk="0" hangingPunct="0">
              <a:buClrTx/>
              <a:buSzTx/>
              <a:buFontTx/>
              <a:buNone/>
              <a:defRPr/>
            </a:pPr>
            <a:r>
              <a:rPr lang="en-US" sz="3200" dirty="0">
                <a:solidFill>
                  <a:srgbClr val="000000"/>
                </a:solidFill>
                <a:effectLst>
                  <a:outerShdw blurRad="50800" dist="38100" dir="2700000" algn="tl" rotWithShape="0">
                    <a:prstClr val="black">
                      <a:alpha val="40000"/>
                    </a:prstClr>
                  </a:outerShdw>
                </a:effectLst>
                <a:latin typeface="Arial"/>
              </a:rPr>
              <a:t>Questions?</a:t>
            </a:r>
            <a:endParaRPr lang="en-US" sz="2000" dirty="0">
              <a:solidFill>
                <a:srgbClr val="000000"/>
              </a:solidFill>
              <a:effectLst>
                <a:outerShdw blurRad="50800" dist="38100" dir="2700000" algn="tl" rotWithShape="0">
                  <a:prstClr val="black">
                    <a:alpha val="40000"/>
                  </a:prstClr>
                </a:outerShdw>
              </a:effectLst>
              <a:latin typeface="Arial"/>
            </a:endParaRPr>
          </a:p>
          <a:p>
            <a:pPr marL="228600" indent="-228600" algn="ctr" eaLnBrk="0" hangingPunct="0">
              <a:buClrTx/>
              <a:buSzTx/>
              <a:buFontTx/>
              <a:buNone/>
              <a:defRPr/>
            </a:pPr>
            <a:endParaRPr lang="en-US" sz="2400" dirty="0">
              <a:solidFill>
                <a:srgbClr val="000000"/>
              </a:solidFill>
              <a:effectLst>
                <a:outerShdw blurRad="50800" dist="38100" dir="2700000" algn="tl" rotWithShape="0">
                  <a:prstClr val="black">
                    <a:alpha val="40000"/>
                  </a:prstClr>
                </a:outerShdw>
              </a:effectLst>
              <a:latin typeface="Arial"/>
            </a:endParaRPr>
          </a:p>
        </p:txBody>
      </p:sp>
      <p:sp>
        <p:nvSpPr>
          <p:cNvPr id="6" name="TextBox 5"/>
          <p:cNvSpPr txBox="1"/>
          <p:nvPr/>
        </p:nvSpPr>
        <p:spPr>
          <a:xfrm>
            <a:off x="3069438" y="150178"/>
            <a:ext cx="6043641" cy="446276"/>
          </a:xfrm>
          <a:prstGeom prst="rect">
            <a:avLst/>
          </a:prstGeom>
          <a:noFill/>
          <a:effectLst>
            <a:outerShdw blurRad="50800" dist="38100" dir="2700000" algn="tl" rotWithShape="0">
              <a:prstClr val="black">
                <a:alpha val="40000"/>
              </a:prstClr>
            </a:outerShdw>
          </a:effectLst>
        </p:spPr>
        <p:txBody>
          <a:bodyPr wrap="none">
            <a:spAutoFit/>
          </a:bodyPr>
          <a:lstStyle>
            <a:lvl1pPr algn="ctr" eaLnBrk="0" hangingPunct="0">
              <a:defRPr b="1">
                <a:solidFill>
                  <a:schemeClr val="tx1"/>
                </a:solidFill>
                <a:latin typeface="Arial" pitchFamily="34" charset="0"/>
              </a:defRPr>
            </a:lvl1pPr>
            <a:lvl2pPr marL="742950" indent="-285750" algn="ctr" eaLnBrk="0" hangingPunct="0">
              <a:defRPr b="1">
                <a:solidFill>
                  <a:schemeClr val="tx1"/>
                </a:solidFill>
                <a:latin typeface="Arial" pitchFamily="34" charset="0"/>
              </a:defRPr>
            </a:lvl2pPr>
            <a:lvl3pPr marL="1143000" indent="-228600" algn="ctr" eaLnBrk="0" hangingPunct="0">
              <a:defRPr b="1">
                <a:solidFill>
                  <a:schemeClr val="tx1"/>
                </a:solidFill>
                <a:latin typeface="Arial" pitchFamily="34" charset="0"/>
              </a:defRPr>
            </a:lvl3pPr>
            <a:lvl4pPr marL="1600200" indent="-228600" algn="ctr" eaLnBrk="0" hangingPunct="0">
              <a:defRPr b="1">
                <a:solidFill>
                  <a:schemeClr val="tx1"/>
                </a:solidFill>
                <a:latin typeface="Arial" pitchFamily="34" charset="0"/>
              </a:defRPr>
            </a:lvl4pPr>
            <a:lvl5pPr marL="2057400" indent="-228600" algn="ctr" eaLnBrk="0" hangingPunct="0">
              <a:defRPr b="1">
                <a:solidFill>
                  <a:schemeClr val="tx1"/>
                </a:solidFill>
                <a:latin typeface="Arial" pitchFamily="34" charset="0"/>
              </a:defRPr>
            </a:lvl5pPr>
            <a:lvl6pPr marL="2514600" indent="-228600" algn="ctr" eaLnBrk="0" fontAlgn="base" hangingPunct="0">
              <a:spcBef>
                <a:spcPct val="0"/>
              </a:spcBef>
              <a:spcAft>
                <a:spcPct val="0"/>
              </a:spcAft>
              <a:buClr>
                <a:srgbClr val="0000CC"/>
              </a:buClr>
              <a:buSzPct val="80000"/>
              <a:buFont typeface="Wingdings" pitchFamily="2" charset="2"/>
              <a:defRPr b="1">
                <a:solidFill>
                  <a:schemeClr val="tx1"/>
                </a:solidFill>
                <a:latin typeface="Arial" pitchFamily="34" charset="0"/>
              </a:defRPr>
            </a:lvl6pPr>
            <a:lvl7pPr marL="2971800" indent="-228600" algn="ctr" eaLnBrk="0" fontAlgn="base" hangingPunct="0">
              <a:spcBef>
                <a:spcPct val="0"/>
              </a:spcBef>
              <a:spcAft>
                <a:spcPct val="0"/>
              </a:spcAft>
              <a:buClr>
                <a:srgbClr val="0000CC"/>
              </a:buClr>
              <a:buSzPct val="80000"/>
              <a:buFont typeface="Wingdings" pitchFamily="2" charset="2"/>
              <a:defRPr b="1">
                <a:solidFill>
                  <a:schemeClr val="tx1"/>
                </a:solidFill>
                <a:latin typeface="Arial" pitchFamily="34" charset="0"/>
              </a:defRPr>
            </a:lvl7pPr>
            <a:lvl8pPr marL="3429000" indent="-228600" algn="ctr" eaLnBrk="0" fontAlgn="base" hangingPunct="0">
              <a:spcBef>
                <a:spcPct val="0"/>
              </a:spcBef>
              <a:spcAft>
                <a:spcPct val="0"/>
              </a:spcAft>
              <a:buClr>
                <a:srgbClr val="0000CC"/>
              </a:buClr>
              <a:buSzPct val="80000"/>
              <a:buFont typeface="Wingdings" pitchFamily="2" charset="2"/>
              <a:defRPr b="1">
                <a:solidFill>
                  <a:schemeClr val="tx1"/>
                </a:solidFill>
                <a:latin typeface="Arial" pitchFamily="34" charset="0"/>
              </a:defRPr>
            </a:lvl8pPr>
            <a:lvl9pPr marL="3886200" indent="-228600" algn="ctr" eaLnBrk="0" fontAlgn="base" hangingPunct="0">
              <a:spcBef>
                <a:spcPct val="0"/>
              </a:spcBef>
              <a:spcAft>
                <a:spcPct val="0"/>
              </a:spcAft>
              <a:buClr>
                <a:srgbClr val="0000CC"/>
              </a:buClr>
              <a:buSzPct val="80000"/>
              <a:buFont typeface="Wingdings" pitchFamily="2" charset="2"/>
              <a:defRPr b="1">
                <a:solidFill>
                  <a:schemeClr val="tx1"/>
                </a:solidFill>
                <a:latin typeface="Arial" pitchFamily="34" charset="0"/>
              </a:defRPr>
            </a:lvl9pPr>
          </a:lstStyle>
          <a:p>
            <a:pPr algn="r" eaLnBrk="1" hangingPunct="1">
              <a:defRPr/>
            </a:pPr>
            <a:r>
              <a:rPr lang="en-US" sz="2300" dirty="0" smtClean="0">
                <a:solidFill>
                  <a:srgbClr val="FFFFFF"/>
                </a:solidFill>
                <a:cs typeface="Arial" pitchFamily="34" charset="0"/>
              </a:rPr>
              <a:t>USPS Leadership Forum for Stakeholders</a:t>
            </a:r>
          </a:p>
        </p:txBody>
      </p:sp>
    </p:spTree>
    <p:extLst>
      <p:ext uri="{BB962C8B-B14F-4D97-AF65-F5344CB8AC3E}">
        <p14:creationId xmlns:p14="http://schemas.microsoft.com/office/powerpoint/2010/main" val="295422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3200400"/>
            <a:ext cx="4641669" cy="914400"/>
          </a:xfrm>
          <a:prstGeom prst="rect">
            <a:avLst/>
          </a:prstGeom>
        </p:spPr>
      </p:pic>
    </p:spTree>
    <p:extLst>
      <p:ext uri="{BB962C8B-B14F-4D97-AF65-F5344CB8AC3E}">
        <p14:creationId xmlns:p14="http://schemas.microsoft.com/office/powerpoint/2010/main" val="1769122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4854" y="780542"/>
            <a:ext cx="8103278" cy="607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538555" y="2103618"/>
            <a:ext cx="5188451" cy="1496832"/>
          </a:xfrm>
          <a:prstGeom prst="rect">
            <a:avLst/>
          </a:prstGeom>
        </p:spPr>
        <p:txBody>
          <a:bodyPr lIns="75575" tIns="37787" rIns="75575" bIns="37787" anchor="ctr"/>
          <a:lstStyle>
            <a:lvl1pPr algn="r" rtl="0" eaLnBrk="0" fontAlgn="base" hangingPunct="0">
              <a:spcBef>
                <a:spcPct val="0"/>
              </a:spcBef>
              <a:spcAft>
                <a:spcPct val="0"/>
              </a:spcAft>
              <a:defRPr sz="2400" b="1">
                <a:solidFill>
                  <a:schemeClr val="bg1"/>
                </a:solidFill>
                <a:latin typeface="+mj-lt"/>
                <a:ea typeface="+mj-ea"/>
                <a:cs typeface="ヒラギノ角ゴ Pro W3"/>
              </a:defRPr>
            </a:lvl1pPr>
            <a:lvl2pPr algn="r" rtl="0" eaLnBrk="0" fontAlgn="base" hangingPunct="0">
              <a:spcBef>
                <a:spcPct val="0"/>
              </a:spcBef>
              <a:spcAft>
                <a:spcPct val="0"/>
              </a:spcAft>
              <a:defRPr sz="2400" b="1">
                <a:solidFill>
                  <a:schemeClr val="bg1"/>
                </a:solidFill>
                <a:latin typeface="Arial" charset="0"/>
                <a:ea typeface="ヒラギノ角ゴ Pro W3" pitchFamily="1" charset="-128"/>
                <a:cs typeface="ヒラギノ角ゴ Pro W3"/>
              </a:defRPr>
            </a:lvl2pPr>
            <a:lvl3pPr algn="r" rtl="0" eaLnBrk="0" fontAlgn="base" hangingPunct="0">
              <a:spcBef>
                <a:spcPct val="0"/>
              </a:spcBef>
              <a:spcAft>
                <a:spcPct val="0"/>
              </a:spcAft>
              <a:defRPr sz="2400" b="1">
                <a:solidFill>
                  <a:schemeClr val="bg1"/>
                </a:solidFill>
                <a:latin typeface="Arial" charset="0"/>
                <a:ea typeface="ヒラギノ角ゴ Pro W3" pitchFamily="1" charset="-128"/>
                <a:cs typeface="ヒラギノ角ゴ Pro W3"/>
              </a:defRPr>
            </a:lvl3pPr>
            <a:lvl4pPr algn="r" rtl="0" eaLnBrk="0" fontAlgn="base" hangingPunct="0">
              <a:spcBef>
                <a:spcPct val="0"/>
              </a:spcBef>
              <a:spcAft>
                <a:spcPct val="0"/>
              </a:spcAft>
              <a:defRPr sz="2400" b="1">
                <a:solidFill>
                  <a:schemeClr val="bg1"/>
                </a:solidFill>
                <a:latin typeface="Arial" charset="0"/>
                <a:ea typeface="ヒラギノ角ゴ Pro W3" pitchFamily="1" charset="-128"/>
                <a:cs typeface="ヒラギノ角ゴ Pro W3"/>
              </a:defRPr>
            </a:lvl4pPr>
            <a:lvl5pPr algn="r" rtl="0" eaLnBrk="0" fontAlgn="base" hangingPunct="0">
              <a:spcBef>
                <a:spcPct val="0"/>
              </a:spcBef>
              <a:spcAft>
                <a:spcPct val="0"/>
              </a:spcAft>
              <a:defRPr sz="2400" b="1">
                <a:solidFill>
                  <a:schemeClr val="bg1"/>
                </a:solidFill>
                <a:latin typeface="Arial" charset="0"/>
                <a:ea typeface="ヒラギノ角ゴ Pro W3" pitchFamily="1" charset="-128"/>
                <a:cs typeface="ヒラギノ角ゴ Pro W3"/>
              </a:defRPr>
            </a:lvl5pPr>
            <a:lvl6pPr marL="457200" algn="r" rtl="0" eaLnBrk="1" fontAlgn="base" hangingPunct="1">
              <a:spcBef>
                <a:spcPct val="0"/>
              </a:spcBef>
              <a:spcAft>
                <a:spcPct val="0"/>
              </a:spcAft>
              <a:defRPr sz="2800" b="1">
                <a:solidFill>
                  <a:schemeClr val="bg1"/>
                </a:solidFill>
                <a:latin typeface="Arial" charset="0"/>
                <a:ea typeface="ヒラギノ角ゴ Pro W3" pitchFamily="1" charset="-128"/>
              </a:defRPr>
            </a:lvl6pPr>
            <a:lvl7pPr marL="914400" algn="r" rtl="0" eaLnBrk="1" fontAlgn="base" hangingPunct="1">
              <a:spcBef>
                <a:spcPct val="0"/>
              </a:spcBef>
              <a:spcAft>
                <a:spcPct val="0"/>
              </a:spcAft>
              <a:defRPr sz="2800" b="1">
                <a:solidFill>
                  <a:schemeClr val="bg1"/>
                </a:solidFill>
                <a:latin typeface="Arial" charset="0"/>
                <a:ea typeface="ヒラギノ角ゴ Pro W3" pitchFamily="1" charset="-128"/>
              </a:defRPr>
            </a:lvl7pPr>
            <a:lvl8pPr marL="1371600" algn="r" rtl="0" eaLnBrk="1" fontAlgn="base" hangingPunct="1">
              <a:spcBef>
                <a:spcPct val="0"/>
              </a:spcBef>
              <a:spcAft>
                <a:spcPct val="0"/>
              </a:spcAft>
              <a:defRPr sz="2800" b="1">
                <a:solidFill>
                  <a:schemeClr val="bg1"/>
                </a:solidFill>
                <a:latin typeface="Arial" charset="0"/>
                <a:ea typeface="ヒラギノ角ゴ Pro W3" pitchFamily="1" charset="-128"/>
              </a:defRPr>
            </a:lvl8pPr>
            <a:lvl9pPr marL="1828800" algn="r" rtl="0" eaLnBrk="1" fontAlgn="base" hangingPunct="1">
              <a:spcBef>
                <a:spcPct val="0"/>
              </a:spcBef>
              <a:spcAft>
                <a:spcPct val="0"/>
              </a:spcAft>
              <a:defRPr sz="2800" b="1">
                <a:solidFill>
                  <a:schemeClr val="bg1"/>
                </a:solidFill>
                <a:latin typeface="Arial" charset="0"/>
                <a:ea typeface="ヒラギノ角ゴ Pro W3" pitchFamily="1" charset="-128"/>
              </a:defRPr>
            </a:lvl9pPr>
          </a:lstStyle>
          <a:p>
            <a:pPr algn="l" defTabSz="1269443" eaLnBrk="1" hangingPunct="1">
              <a:defRPr/>
            </a:pPr>
            <a:r>
              <a:rPr lang="en-US" sz="6000" kern="0" dirty="0">
                <a:solidFill>
                  <a:srgbClr val="000000"/>
                </a:solidFill>
                <a:latin typeface="Trebuchet MS" pitchFamily="34" charset="0"/>
              </a:rPr>
              <a:t>MTAC</a:t>
            </a:r>
            <a:r>
              <a:rPr lang="en-US" sz="5400" kern="0" dirty="0">
                <a:solidFill>
                  <a:srgbClr val="000000"/>
                </a:solidFill>
                <a:latin typeface="Trebuchet MS" pitchFamily="34" charset="0"/>
              </a:rPr>
              <a:t> </a:t>
            </a:r>
          </a:p>
          <a:p>
            <a:pPr algn="l" defTabSz="1269443" eaLnBrk="1" hangingPunct="1">
              <a:defRPr/>
            </a:pPr>
            <a:r>
              <a:rPr lang="en-US" sz="1800" kern="0" dirty="0" smtClean="0">
                <a:solidFill>
                  <a:srgbClr val="000000"/>
                </a:solidFill>
                <a:latin typeface="Trebuchet MS" pitchFamily="34" charset="0"/>
              </a:rPr>
              <a:t>August 22, </a:t>
            </a:r>
            <a:r>
              <a:rPr lang="en-US" sz="1800" kern="0" dirty="0">
                <a:solidFill>
                  <a:srgbClr val="000000"/>
                </a:solidFill>
                <a:latin typeface="Trebuchet MS" pitchFamily="34" charset="0"/>
              </a:rPr>
              <a:t>2017</a:t>
            </a:r>
          </a:p>
        </p:txBody>
      </p:sp>
      <p:sp>
        <p:nvSpPr>
          <p:cNvPr id="2" name="Rectangle 1"/>
          <p:cNvSpPr/>
          <p:nvPr/>
        </p:nvSpPr>
        <p:spPr bwMode="auto">
          <a:xfrm>
            <a:off x="1" y="3807619"/>
            <a:ext cx="5714999" cy="1360885"/>
          </a:xfrm>
          <a:prstGeom prst="rect">
            <a:avLst/>
          </a:prstGeom>
          <a:solidFill>
            <a:srgbClr val="D3E4F1"/>
          </a:solidFill>
          <a:ln w="9525" cap="flat" cmpd="sng" algn="ctr">
            <a:noFill/>
            <a:prstDash val="solid"/>
            <a:round/>
            <a:headEnd type="none" w="med" len="med"/>
            <a:tailEnd type="none" w="med" len="med"/>
          </a:ln>
          <a:effectLst/>
          <a:extLst/>
        </p:spPr>
        <p:txBody>
          <a:bodyPr vert="horz" wrap="square" lIns="40823" tIns="20411" rIns="40823" bIns="20411" numCol="1" rtlCol="0" anchor="t" anchorCtr="0" compatLnSpc="1">
            <a:prstTxWarp prst="textNoShape">
              <a:avLst/>
            </a:prstTxWarp>
          </a:bodyPr>
          <a:lstStyle/>
          <a:p>
            <a:pPr defTabSz="408257" eaLnBrk="0" hangingPunct="0"/>
            <a:endParaRPr lang="en-US" sz="1072" dirty="0">
              <a:solidFill>
                <a:srgbClr val="000000"/>
              </a:solidFill>
              <a:latin typeface="Arial" charset="0"/>
              <a:ea typeface="ヒラギノ角ゴ Pro W3" pitchFamily="1" charset="-128"/>
              <a:cs typeface="+mn-cs"/>
            </a:endParaRPr>
          </a:p>
        </p:txBody>
      </p:sp>
      <p:pic>
        <p:nvPicPr>
          <p:cNvPr id="7"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7201" y="4057650"/>
            <a:ext cx="4345637" cy="88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8556" y="5600701"/>
            <a:ext cx="4079963" cy="646331"/>
          </a:xfrm>
          <a:prstGeom prst="rect">
            <a:avLst/>
          </a:prstGeom>
          <a:noFill/>
        </p:spPr>
        <p:txBody>
          <a:bodyPr wrap="none" rtlCol="0">
            <a:spAutoFit/>
          </a:bodyPr>
          <a:lstStyle/>
          <a:p>
            <a:pPr defTabSz="1269443" fontAlgn="auto">
              <a:spcBef>
                <a:spcPts val="0"/>
              </a:spcBef>
              <a:spcAft>
                <a:spcPts val="0"/>
              </a:spcAft>
              <a:defRPr/>
            </a:pPr>
            <a:r>
              <a:rPr lang="en-US" b="1" kern="0" dirty="0">
                <a:solidFill>
                  <a:srgbClr val="000000"/>
                </a:solidFill>
                <a:latin typeface="Trebuchet MS" pitchFamily="34" charset="0"/>
                <a:cs typeface="+mn-cs"/>
              </a:rPr>
              <a:t>Enterprise Analytics</a:t>
            </a:r>
          </a:p>
          <a:p>
            <a:pPr defTabSz="1269443" fontAlgn="auto">
              <a:spcBef>
                <a:spcPts val="0"/>
              </a:spcBef>
              <a:spcAft>
                <a:spcPts val="0"/>
              </a:spcAft>
              <a:defRPr/>
            </a:pPr>
            <a:r>
              <a:rPr lang="en-US" b="1" kern="0" dirty="0">
                <a:solidFill>
                  <a:srgbClr val="000000"/>
                </a:solidFill>
                <a:latin typeface="Trebuchet MS" pitchFamily="34" charset="0"/>
                <a:cs typeface="+mn-cs"/>
              </a:rPr>
              <a:t>Addressing &amp; Geospatial Technology</a:t>
            </a:r>
          </a:p>
        </p:txBody>
      </p:sp>
    </p:spTree>
    <p:extLst>
      <p:ext uri="{BB962C8B-B14F-4D97-AF65-F5344CB8AC3E}">
        <p14:creationId xmlns:p14="http://schemas.microsoft.com/office/powerpoint/2010/main" val="84781673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707" y="1447006"/>
            <a:ext cx="3612985" cy="3505994"/>
          </a:xfrm>
          <a:prstGeom prst="rect">
            <a:avLst/>
          </a:prstGeom>
        </p:spPr>
      </p:pic>
      <p:sp>
        <p:nvSpPr>
          <p:cNvPr id="10" name="Content Placeholder 2"/>
          <p:cNvSpPr txBox="1">
            <a:spLocks/>
          </p:cNvSpPr>
          <p:nvPr/>
        </p:nvSpPr>
        <p:spPr bwMode="auto">
          <a:xfrm>
            <a:off x="285617" y="1823260"/>
            <a:ext cx="6496183" cy="312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575" tIns="37787" rIns="75575" bIns="37787"/>
          <a:lstStyle>
            <a:lvl1pPr marL="0" indent="0" algn="l" rtl="0" eaLnBrk="0" fontAlgn="base" hangingPunct="0">
              <a:spcBef>
                <a:spcPct val="10000"/>
              </a:spcBef>
              <a:spcAft>
                <a:spcPct val="0"/>
              </a:spcAft>
              <a:buClr>
                <a:srgbClr val="0040C0"/>
              </a:buClr>
              <a:buSzPct val="90000"/>
              <a:buFont typeface="Wingdings" pitchFamily="2" charset="2"/>
              <a:buNone/>
              <a:defRPr sz="2400" b="1">
                <a:solidFill>
                  <a:schemeClr val="tx1"/>
                </a:solidFill>
                <a:latin typeface="+mn-lt"/>
                <a:ea typeface="+mn-ea"/>
                <a:cs typeface="+mn-cs"/>
              </a:defRPr>
            </a:lvl1pPr>
            <a:lvl2pPr marL="457200" indent="0" algn="l" rtl="0" eaLnBrk="0" fontAlgn="base" hangingPunct="0">
              <a:spcBef>
                <a:spcPct val="10000"/>
              </a:spcBef>
              <a:spcAft>
                <a:spcPct val="0"/>
              </a:spcAft>
              <a:buClr>
                <a:srgbClr val="0040C0"/>
              </a:buClr>
              <a:buFont typeface="Arial" pitchFamily="34" charset="0"/>
              <a:buNone/>
              <a:defRPr sz="2000" b="1">
                <a:solidFill>
                  <a:schemeClr val="tx1"/>
                </a:solidFill>
                <a:latin typeface="+mn-lt"/>
              </a:defRPr>
            </a:lvl2pPr>
            <a:lvl3pPr marL="914400" indent="0" algn="l" rtl="0" eaLnBrk="0" fontAlgn="base" hangingPunct="0">
              <a:spcBef>
                <a:spcPct val="10000"/>
              </a:spcBef>
              <a:spcAft>
                <a:spcPct val="0"/>
              </a:spcAft>
              <a:buClr>
                <a:srgbClr val="0040C0"/>
              </a:buClr>
              <a:buSzPct val="60000"/>
              <a:buFont typeface="Wingdings" pitchFamily="2" charset="2"/>
              <a:buNone/>
              <a:defRPr sz="1800" b="1">
                <a:solidFill>
                  <a:schemeClr val="tx1"/>
                </a:solidFill>
                <a:latin typeface="+mn-lt"/>
              </a:defRPr>
            </a:lvl3pPr>
            <a:lvl4pPr marL="1371600" indent="0" algn="l" rtl="0" eaLnBrk="0" fontAlgn="base" hangingPunct="0">
              <a:spcBef>
                <a:spcPct val="10000"/>
              </a:spcBef>
              <a:spcAft>
                <a:spcPct val="0"/>
              </a:spcAft>
              <a:buClr>
                <a:srgbClr val="0040C0"/>
              </a:buClr>
              <a:buSzPct val="125000"/>
              <a:buFont typeface="Wingdings" pitchFamily="2" charset="2"/>
              <a:buNone/>
              <a:defRPr sz="1600" b="1">
                <a:solidFill>
                  <a:schemeClr val="tx1"/>
                </a:solidFill>
                <a:latin typeface="+mn-lt"/>
              </a:defRPr>
            </a:lvl4pPr>
            <a:lvl5pPr marL="1828800" indent="0" algn="l" rtl="0" eaLnBrk="0" fontAlgn="base" hangingPunct="0">
              <a:spcBef>
                <a:spcPct val="10000"/>
              </a:spcBef>
              <a:spcAft>
                <a:spcPct val="0"/>
              </a:spcAft>
              <a:buClr>
                <a:srgbClr val="0040C0"/>
              </a:buClr>
              <a:buFont typeface="Wingdings" pitchFamily="2" charset="2"/>
              <a:buNone/>
              <a:defRPr sz="1600" b="1">
                <a:solidFill>
                  <a:schemeClr val="tx1"/>
                </a:solidFill>
                <a:latin typeface="+mn-lt"/>
              </a:defRPr>
            </a:lvl5pPr>
            <a:lvl6pPr marL="2286000" indent="0" algn="l" rtl="0" fontAlgn="base">
              <a:spcBef>
                <a:spcPct val="10000"/>
              </a:spcBef>
              <a:spcAft>
                <a:spcPct val="0"/>
              </a:spcAft>
              <a:buClr>
                <a:srgbClr val="0040C0"/>
              </a:buClr>
              <a:buFont typeface="Wingdings" pitchFamily="2" charset="2"/>
              <a:buNone/>
              <a:defRPr sz="1600" b="1">
                <a:solidFill>
                  <a:schemeClr val="tx1"/>
                </a:solidFill>
                <a:latin typeface="+mn-lt"/>
              </a:defRPr>
            </a:lvl6pPr>
            <a:lvl7pPr marL="2743200" indent="0" algn="l" rtl="0" fontAlgn="base">
              <a:spcBef>
                <a:spcPct val="10000"/>
              </a:spcBef>
              <a:spcAft>
                <a:spcPct val="0"/>
              </a:spcAft>
              <a:buClr>
                <a:srgbClr val="0040C0"/>
              </a:buClr>
              <a:buFont typeface="Wingdings" pitchFamily="2" charset="2"/>
              <a:buNone/>
              <a:defRPr sz="1600" b="1">
                <a:solidFill>
                  <a:schemeClr val="tx1"/>
                </a:solidFill>
                <a:latin typeface="+mn-lt"/>
              </a:defRPr>
            </a:lvl7pPr>
            <a:lvl8pPr marL="3200400" indent="0" algn="l" rtl="0" fontAlgn="base">
              <a:spcBef>
                <a:spcPct val="10000"/>
              </a:spcBef>
              <a:spcAft>
                <a:spcPct val="0"/>
              </a:spcAft>
              <a:buClr>
                <a:srgbClr val="0040C0"/>
              </a:buClr>
              <a:buFont typeface="Wingdings" pitchFamily="2" charset="2"/>
              <a:buNone/>
              <a:defRPr sz="1600" b="1">
                <a:solidFill>
                  <a:schemeClr val="tx1"/>
                </a:solidFill>
                <a:latin typeface="+mn-lt"/>
              </a:defRPr>
            </a:lvl8pPr>
            <a:lvl9pPr marL="3657600" indent="0" algn="l" rtl="0" fontAlgn="base">
              <a:spcBef>
                <a:spcPct val="10000"/>
              </a:spcBef>
              <a:spcAft>
                <a:spcPct val="0"/>
              </a:spcAft>
              <a:buClr>
                <a:srgbClr val="0040C0"/>
              </a:buClr>
              <a:buFont typeface="Wingdings" pitchFamily="2" charset="2"/>
              <a:buNone/>
              <a:defRPr sz="1600" b="1">
                <a:solidFill>
                  <a:schemeClr val="tx1"/>
                </a:solidFill>
                <a:latin typeface="+mn-lt"/>
              </a:defRPr>
            </a:lvl9pPr>
          </a:lstStyle>
          <a:p>
            <a:pPr marL="571500" lvl="1" indent="-342900" defTabSz="1269443" eaLnBrk="1" hangingPunct="1">
              <a:spcBef>
                <a:spcPts val="992"/>
              </a:spcBef>
              <a:buClr>
                <a:srgbClr val="003366"/>
              </a:buClr>
              <a:buFont typeface="Arial" panose="020B0604020202020204" pitchFamily="34" charset="0"/>
              <a:buChar char="•"/>
              <a:defRPr/>
            </a:pPr>
            <a:r>
              <a:rPr lang="en-US" altLang="en-US" sz="2400" b="0" kern="0" dirty="0" smtClean="0">
                <a:solidFill>
                  <a:srgbClr val="000000"/>
                </a:solidFill>
                <a:cs typeface="+mn-cs"/>
                <a:sym typeface="Wingdings" panose="05000000000000000000" pitchFamily="2" charset="2"/>
              </a:rPr>
              <a:t>CASS Cycle O Planning</a:t>
            </a:r>
          </a:p>
          <a:p>
            <a:pPr marL="571500" lvl="1" indent="-342900" defTabSz="1269443" eaLnBrk="1" hangingPunct="1">
              <a:spcBef>
                <a:spcPts val="992"/>
              </a:spcBef>
              <a:buClr>
                <a:srgbClr val="003366"/>
              </a:buClr>
              <a:buFont typeface="Arial" panose="020B0604020202020204" pitchFamily="34" charset="0"/>
              <a:buChar char="•"/>
              <a:defRPr/>
            </a:pPr>
            <a:endParaRPr lang="en-US" altLang="en-US" sz="2400" b="0" kern="0" dirty="0" smtClean="0">
              <a:solidFill>
                <a:srgbClr val="000000"/>
              </a:solidFill>
              <a:cs typeface="+mn-cs"/>
              <a:sym typeface="Wingdings" panose="05000000000000000000" pitchFamily="2" charset="2"/>
            </a:endParaRPr>
          </a:p>
          <a:p>
            <a:pPr marL="571500" lvl="1" indent="-342900" defTabSz="1269443" eaLnBrk="1" hangingPunct="1">
              <a:spcBef>
                <a:spcPts val="992"/>
              </a:spcBef>
              <a:buClr>
                <a:srgbClr val="003366"/>
              </a:buClr>
              <a:buFont typeface="Arial" panose="020B0604020202020204" pitchFamily="34" charset="0"/>
              <a:buChar char="•"/>
              <a:defRPr/>
            </a:pPr>
            <a:r>
              <a:rPr lang="en-US" altLang="en-US" sz="2400" b="0" kern="0" dirty="0" smtClean="0">
                <a:solidFill>
                  <a:srgbClr val="000000"/>
                </a:solidFill>
                <a:cs typeface="+mn-cs"/>
                <a:sym typeface="Wingdings" panose="05000000000000000000" pitchFamily="2" charset="2"/>
              </a:rPr>
              <a:t>Streamlining Hardcopy Address Correction Fulfillment Notices</a:t>
            </a:r>
          </a:p>
          <a:p>
            <a:pPr marL="571500" lvl="1" indent="-342900" defTabSz="1269443" eaLnBrk="1" hangingPunct="1">
              <a:spcBef>
                <a:spcPts val="992"/>
              </a:spcBef>
              <a:buClr>
                <a:srgbClr val="003366"/>
              </a:buClr>
              <a:buFont typeface="Arial" panose="020B0604020202020204" pitchFamily="34" charset="0"/>
              <a:buChar char="•"/>
              <a:defRPr/>
            </a:pPr>
            <a:endParaRPr lang="en-US" altLang="en-US" sz="2400" b="0" kern="0" dirty="0" smtClean="0">
              <a:solidFill>
                <a:srgbClr val="000000"/>
              </a:solidFill>
              <a:cs typeface="+mn-cs"/>
              <a:sym typeface="Wingdings" panose="05000000000000000000" pitchFamily="2" charset="2"/>
            </a:endParaRPr>
          </a:p>
          <a:p>
            <a:pPr marL="571500" lvl="1" indent="-342900" defTabSz="1269443" eaLnBrk="1" hangingPunct="1">
              <a:spcBef>
                <a:spcPts val="992"/>
              </a:spcBef>
              <a:buClr>
                <a:srgbClr val="003366"/>
              </a:buClr>
              <a:buFont typeface="Arial" panose="020B0604020202020204" pitchFamily="34" charset="0"/>
              <a:buChar char="•"/>
              <a:defRPr/>
            </a:pPr>
            <a:r>
              <a:rPr lang="en-US" altLang="en-US" sz="2400" b="0" kern="0" dirty="0" smtClean="0">
                <a:solidFill>
                  <a:srgbClr val="000000"/>
                </a:solidFill>
                <a:cs typeface="+mn-cs"/>
                <a:sym typeface="Wingdings" panose="05000000000000000000" pitchFamily="2" charset="2"/>
              </a:rPr>
              <a:t>Improving Change-of-Address Data</a:t>
            </a:r>
          </a:p>
          <a:p>
            <a:pPr marL="571500" lvl="1" indent="-342900" defTabSz="1269443" eaLnBrk="1" hangingPunct="1">
              <a:spcBef>
                <a:spcPts val="992"/>
              </a:spcBef>
              <a:buClr>
                <a:srgbClr val="003366"/>
              </a:buClr>
              <a:buFont typeface="Arial" panose="020B0604020202020204" pitchFamily="34" charset="0"/>
              <a:buChar char="•"/>
              <a:defRPr/>
            </a:pPr>
            <a:endParaRPr lang="en-US" altLang="en-US" sz="2400" b="0" kern="0" dirty="0" smtClean="0">
              <a:solidFill>
                <a:srgbClr val="000000"/>
              </a:solidFill>
              <a:cs typeface="+mn-cs"/>
              <a:sym typeface="Wingdings" panose="05000000000000000000" pitchFamily="2" charset="2"/>
            </a:endParaRPr>
          </a:p>
          <a:p>
            <a:pPr marL="571500" lvl="1" indent="-342900" defTabSz="1269443" eaLnBrk="1" hangingPunct="1">
              <a:spcBef>
                <a:spcPts val="992"/>
              </a:spcBef>
              <a:buClr>
                <a:srgbClr val="003366"/>
              </a:buClr>
              <a:buFont typeface="Arial" panose="020B0604020202020204" pitchFamily="34" charset="0"/>
              <a:buChar char="•"/>
              <a:defRPr/>
            </a:pPr>
            <a:r>
              <a:rPr lang="en-US" altLang="en-US" sz="2400" b="0" kern="0" dirty="0" smtClean="0">
                <a:solidFill>
                  <a:srgbClr val="000000"/>
                </a:solidFill>
                <a:cs typeface="+mn-cs"/>
                <a:sym typeface="Wingdings" panose="05000000000000000000" pitchFamily="2" charset="2"/>
              </a:rPr>
              <a:t>Enhancements to Internet Change-of-Address (ICOA) Website</a:t>
            </a:r>
          </a:p>
          <a:p>
            <a:pPr marL="571500" lvl="1" indent="-342900" defTabSz="1269443" eaLnBrk="1" hangingPunct="1">
              <a:spcBef>
                <a:spcPts val="992"/>
              </a:spcBef>
              <a:buClr>
                <a:srgbClr val="003366"/>
              </a:buClr>
              <a:buFont typeface="Arial" panose="020B0604020202020204" pitchFamily="34" charset="0"/>
              <a:buChar char="•"/>
              <a:defRPr/>
            </a:pPr>
            <a:endParaRPr lang="en-US" altLang="en-US" sz="2800" b="0" kern="0" dirty="0">
              <a:solidFill>
                <a:srgbClr val="000000"/>
              </a:solidFill>
              <a:cs typeface="+mn-cs"/>
              <a:sym typeface="Wingdings" panose="05000000000000000000" pitchFamily="2" charset="2"/>
            </a:endParaRPr>
          </a:p>
        </p:txBody>
      </p:sp>
      <p:sp>
        <p:nvSpPr>
          <p:cNvPr id="6" name="Slide Number Placeholder 1"/>
          <p:cNvSpPr txBox="1">
            <a:spLocks/>
          </p:cNvSpPr>
          <p:nvPr/>
        </p:nvSpPr>
        <p:spPr bwMode="auto">
          <a:xfrm>
            <a:off x="7315200" y="6572250"/>
            <a:ext cx="1752600" cy="22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75" tIns="37787" rIns="75575" bIns="37787"/>
          <a:lstStyle>
            <a:lvl1pPr eaLnBrk="0" hangingPunct="0">
              <a:spcBef>
                <a:spcPct val="10000"/>
              </a:spcBef>
              <a:buClr>
                <a:srgbClr val="0040C0"/>
              </a:buClr>
              <a:buSzPct val="90000"/>
              <a:buFont typeface="Wingdings" pitchFamily="2" charset="2"/>
              <a:buChar char="q"/>
              <a:defRPr sz="2800" b="1">
                <a:solidFill>
                  <a:schemeClr val="tx1"/>
                </a:solidFill>
                <a:latin typeface="Arial" pitchFamily="34" charset="0"/>
              </a:defRPr>
            </a:lvl1pPr>
            <a:lvl2pPr marL="742950" indent="-285750" eaLnBrk="0" hangingPunct="0">
              <a:spcBef>
                <a:spcPct val="10000"/>
              </a:spcBef>
              <a:buClr>
                <a:srgbClr val="0040C0"/>
              </a:buClr>
              <a:buFont typeface="Arial" pitchFamily="34" charset="0"/>
              <a:buChar char="●"/>
              <a:defRPr sz="2600" b="1">
                <a:solidFill>
                  <a:schemeClr val="tx1"/>
                </a:solidFill>
                <a:latin typeface="Arial" pitchFamily="34" charset="0"/>
              </a:defRPr>
            </a:lvl2pPr>
            <a:lvl3pPr marL="1085850" indent="-228600" eaLnBrk="0" hangingPunct="0">
              <a:spcBef>
                <a:spcPct val="10000"/>
              </a:spcBef>
              <a:buClr>
                <a:srgbClr val="0040C0"/>
              </a:buClr>
              <a:buSzPct val="60000"/>
              <a:buFont typeface="Wingdings" pitchFamily="2" charset="2"/>
              <a:buChar char="u"/>
              <a:defRPr sz="2400" b="1">
                <a:solidFill>
                  <a:schemeClr val="tx1"/>
                </a:solidFill>
                <a:latin typeface="Arial" pitchFamily="34" charset="0"/>
              </a:defRPr>
            </a:lvl3pPr>
            <a:lvl4pPr marL="1485900" indent="-228600" eaLnBrk="0" hangingPunct="0">
              <a:spcBef>
                <a:spcPct val="10000"/>
              </a:spcBef>
              <a:buClr>
                <a:srgbClr val="0040C0"/>
              </a:buClr>
              <a:buSzPct val="125000"/>
              <a:buFont typeface="Wingdings" pitchFamily="2" charset="2"/>
              <a:buChar char="§"/>
              <a:defRPr sz="2200" b="1">
                <a:solidFill>
                  <a:schemeClr val="tx1"/>
                </a:solidFill>
                <a:latin typeface="Arial" pitchFamily="34" charset="0"/>
              </a:defRPr>
            </a:lvl4pPr>
            <a:lvl5pPr marL="1943100" indent="-285750" eaLnBrk="0" hangingPunct="0">
              <a:spcBef>
                <a:spcPct val="10000"/>
              </a:spcBef>
              <a:buClr>
                <a:srgbClr val="0040C0"/>
              </a:buClr>
              <a:buFont typeface="Wingdings" pitchFamily="2" charset="2"/>
              <a:buChar char="v"/>
              <a:defRPr sz="2000" b="1">
                <a:solidFill>
                  <a:schemeClr val="tx1"/>
                </a:solidFill>
                <a:latin typeface="Arial" pitchFamily="34" charset="0"/>
              </a:defRPr>
            </a:lvl5pPr>
            <a:lvl6pPr marL="24003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6pPr>
            <a:lvl7pPr marL="28575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7pPr>
            <a:lvl8pPr marL="33147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8pPr>
            <a:lvl9pPr marL="37719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9pPr>
          </a:lstStyle>
          <a:p>
            <a:pPr algn="r" defTabSz="1269443" eaLnBrk="1" fontAlgn="auto" hangingPunct="1">
              <a:spcBef>
                <a:spcPct val="0"/>
              </a:spcBef>
              <a:spcAft>
                <a:spcPts val="0"/>
              </a:spcAft>
              <a:buClrTx/>
              <a:buSzTx/>
              <a:buFont typeface="Wingdings" pitchFamily="2" charset="2"/>
              <a:buNone/>
            </a:pPr>
            <a:fld id="{0303F616-8FD3-4505-8CF6-95E323128D26}" type="slidenum">
              <a:rPr lang="en-US" altLang="en-US" sz="893" b="0">
                <a:solidFill>
                  <a:srgbClr val="FFFFFF">
                    <a:lumMod val="50000"/>
                  </a:srgbClr>
                </a:solidFill>
                <a:cs typeface="+mn-cs"/>
              </a:rPr>
              <a:pPr algn="r" defTabSz="1269443" eaLnBrk="1" fontAlgn="auto" hangingPunct="1">
                <a:spcBef>
                  <a:spcPct val="0"/>
                </a:spcBef>
                <a:spcAft>
                  <a:spcPts val="0"/>
                </a:spcAft>
                <a:buClrTx/>
                <a:buSzTx/>
                <a:buFont typeface="Wingdings" pitchFamily="2" charset="2"/>
                <a:buNone/>
              </a:pPr>
              <a:t>25</a:t>
            </a:fld>
            <a:endParaRPr lang="en-US" altLang="en-US" sz="893" b="0" dirty="0">
              <a:solidFill>
                <a:srgbClr val="FFFFFF">
                  <a:lumMod val="50000"/>
                </a:srgbClr>
              </a:solidFill>
              <a:cs typeface="+mn-cs"/>
            </a:endParaRPr>
          </a:p>
        </p:txBody>
      </p:sp>
      <p:sp>
        <p:nvSpPr>
          <p:cNvPr id="8" name="Text Placeholder 2"/>
          <p:cNvSpPr txBox="1">
            <a:spLocks/>
          </p:cNvSpPr>
          <p:nvPr/>
        </p:nvSpPr>
        <p:spPr bwMode="auto">
          <a:xfrm>
            <a:off x="285616" y="990978"/>
            <a:ext cx="4895984" cy="44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5565" tIns="37782" rIns="75565" bIns="37782" numCol="1" anchor="ctr" anchorCtr="0" compatLnSpc="1">
            <a:prstTxWarp prst="textNoShape">
              <a:avLst/>
            </a:prstTxWarp>
          </a:bodyPr>
          <a:lstStyle>
            <a:lvl1pPr marL="634720" indent="-634720" algn="l" rtl="0" eaLnBrk="0" fontAlgn="base" hangingPunct="0">
              <a:spcBef>
                <a:spcPct val="20000"/>
              </a:spcBef>
              <a:spcAft>
                <a:spcPct val="0"/>
              </a:spcAft>
              <a:buFont typeface="Wingdings" pitchFamily="2" charset="2"/>
              <a:buChar char="§"/>
              <a:defRPr sz="5400" b="1">
                <a:solidFill>
                  <a:schemeClr val="tx1"/>
                </a:solidFill>
                <a:latin typeface="+mn-lt"/>
                <a:ea typeface="+mn-ea"/>
                <a:cs typeface="ヒラギノ角ゴ Pro W3"/>
              </a:defRPr>
            </a:lvl1pPr>
            <a:lvl2pPr marL="1375229" indent="-528935" algn="l" rtl="0" eaLnBrk="0" fontAlgn="base" hangingPunct="0">
              <a:spcBef>
                <a:spcPct val="20000"/>
              </a:spcBef>
              <a:spcAft>
                <a:spcPct val="0"/>
              </a:spcAft>
              <a:buFont typeface="Wingdings" pitchFamily="2" charset="2"/>
              <a:buChar char="§"/>
              <a:defRPr sz="4800" b="1">
                <a:solidFill>
                  <a:schemeClr val="tx1"/>
                </a:solidFill>
                <a:latin typeface="+mn-lt"/>
                <a:ea typeface="+mn-ea"/>
                <a:cs typeface="ヒラギノ角ゴ Pro W3"/>
              </a:defRPr>
            </a:lvl2pPr>
            <a:lvl3pPr marL="2115737" indent="-423147" algn="l" rtl="0" eaLnBrk="0" fontAlgn="base" hangingPunct="0">
              <a:spcBef>
                <a:spcPct val="20000"/>
              </a:spcBef>
              <a:spcAft>
                <a:spcPct val="0"/>
              </a:spcAft>
              <a:buFont typeface="Wingdings" pitchFamily="2" charset="2"/>
              <a:buChar char="§"/>
              <a:defRPr sz="4000" b="1">
                <a:solidFill>
                  <a:schemeClr val="tx1"/>
                </a:solidFill>
                <a:latin typeface="+mn-lt"/>
                <a:ea typeface="+mn-ea"/>
                <a:cs typeface="ヒラギノ角ゴ Pro W3"/>
              </a:defRPr>
            </a:lvl3pPr>
            <a:lvl4pPr marL="2962030" indent="-423147" algn="l" rtl="0" eaLnBrk="0" fontAlgn="base" hangingPunct="0">
              <a:spcBef>
                <a:spcPct val="20000"/>
              </a:spcBef>
              <a:spcAft>
                <a:spcPct val="0"/>
              </a:spcAft>
              <a:buFont typeface="Wingdings" pitchFamily="2" charset="2"/>
              <a:buChar char="§"/>
              <a:defRPr sz="3600" b="1">
                <a:solidFill>
                  <a:schemeClr val="tx1"/>
                </a:solidFill>
                <a:latin typeface="+mn-lt"/>
                <a:ea typeface="+mn-ea"/>
                <a:cs typeface="ヒラギノ角ゴ Pro W3"/>
              </a:defRPr>
            </a:lvl4pPr>
            <a:lvl5pPr marL="3808326" indent="-423147" algn="l" rtl="0" eaLnBrk="0" fontAlgn="base" hangingPunct="0">
              <a:spcBef>
                <a:spcPct val="20000"/>
              </a:spcBef>
              <a:spcAft>
                <a:spcPct val="0"/>
              </a:spcAft>
              <a:buFont typeface="Wingdings" pitchFamily="2" charset="2"/>
              <a:buChar char="§"/>
              <a:defRPr sz="3600" b="1">
                <a:solidFill>
                  <a:schemeClr val="tx1"/>
                </a:solidFill>
                <a:latin typeface="+mn-lt"/>
                <a:ea typeface="+mn-ea"/>
                <a:cs typeface="ヒラギノ角ゴ Pro W3"/>
              </a:defRPr>
            </a:lvl5pPr>
            <a:lvl6pPr marL="4654620" indent="-423147" algn="l" rtl="0" fontAlgn="base">
              <a:spcBef>
                <a:spcPct val="20000"/>
              </a:spcBef>
              <a:spcAft>
                <a:spcPct val="0"/>
              </a:spcAft>
              <a:buFont typeface="Wingdings" pitchFamily="2" charset="2"/>
              <a:buChar char="§"/>
              <a:defRPr sz="3700" b="1">
                <a:solidFill>
                  <a:schemeClr val="tx1"/>
                </a:solidFill>
                <a:latin typeface="+mn-lt"/>
                <a:ea typeface="+mn-ea"/>
              </a:defRPr>
            </a:lvl6pPr>
            <a:lvl7pPr marL="5500916" indent="-423147" algn="l" rtl="0" fontAlgn="base">
              <a:spcBef>
                <a:spcPct val="20000"/>
              </a:spcBef>
              <a:spcAft>
                <a:spcPct val="0"/>
              </a:spcAft>
              <a:buFont typeface="Wingdings" pitchFamily="2" charset="2"/>
              <a:buChar char="§"/>
              <a:defRPr sz="3700" b="1">
                <a:solidFill>
                  <a:schemeClr val="tx1"/>
                </a:solidFill>
                <a:latin typeface="+mn-lt"/>
                <a:ea typeface="+mn-ea"/>
              </a:defRPr>
            </a:lvl7pPr>
            <a:lvl8pPr marL="6347209" indent="-423147" algn="l" rtl="0" fontAlgn="base">
              <a:spcBef>
                <a:spcPct val="20000"/>
              </a:spcBef>
              <a:spcAft>
                <a:spcPct val="0"/>
              </a:spcAft>
              <a:buFont typeface="Wingdings" pitchFamily="2" charset="2"/>
              <a:buChar char="§"/>
              <a:defRPr sz="3700" b="1">
                <a:solidFill>
                  <a:schemeClr val="tx1"/>
                </a:solidFill>
                <a:latin typeface="+mn-lt"/>
                <a:ea typeface="+mn-ea"/>
              </a:defRPr>
            </a:lvl8pPr>
            <a:lvl9pPr marL="7193505" indent="-423147" algn="l" rtl="0" fontAlgn="base">
              <a:spcBef>
                <a:spcPct val="20000"/>
              </a:spcBef>
              <a:spcAft>
                <a:spcPct val="0"/>
              </a:spcAft>
              <a:buFont typeface="Wingdings" pitchFamily="2" charset="2"/>
              <a:buChar char="§"/>
              <a:defRPr sz="3700" b="1">
                <a:solidFill>
                  <a:schemeClr val="tx1"/>
                </a:solidFill>
                <a:latin typeface="+mn-lt"/>
                <a:ea typeface="+mn-ea"/>
              </a:defRPr>
            </a:lvl9pPr>
          </a:lstStyle>
          <a:p>
            <a:pPr marL="0" indent="0" defTabSz="408257">
              <a:buFont typeface="Wingdings" pitchFamily="2" charset="2"/>
              <a:buNone/>
            </a:pPr>
            <a:r>
              <a:rPr lang="en-US" altLang="en-US" sz="2800" kern="0" dirty="0" smtClean="0">
                <a:solidFill>
                  <a:srgbClr val="000000"/>
                </a:solidFill>
              </a:rPr>
              <a:t>Addressing Topics Update</a:t>
            </a:r>
            <a:endParaRPr lang="en-US" altLang="en-US" sz="2800" kern="0" dirty="0">
              <a:solidFill>
                <a:srgbClr val="000000"/>
              </a:solidFill>
            </a:endParaRPr>
          </a:p>
        </p:txBody>
      </p:sp>
      <p:sp>
        <p:nvSpPr>
          <p:cNvPr id="9" name="TextBox 8"/>
          <p:cNvSpPr txBox="1"/>
          <p:nvPr/>
        </p:nvSpPr>
        <p:spPr>
          <a:xfrm>
            <a:off x="1360170" y="104775"/>
            <a:ext cx="7735956" cy="523220"/>
          </a:xfrm>
          <a:prstGeom prst="rect">
            <a:avLst/>
          </a:prstGeom>
          <a:noFill/>
        </p:spPr>
        <p:txBody>
          <a:bodyPr wrap="square" rtlCol="0">
            <a:spAutoFit/>
          </a:bodyPr>
          <a:lstStyle/>
          <a:p>
            <a:pPr algn="r"/>
            <a:r>
              <a:rPr lang="en-US" sz="2800" b="1" dirty="0" smtClean="0">
                <a:solidFill>
                  <a:schemeClr val="bg1"/>
                </a:solidFill>
                <a:latin typeface="Arial" panose="020B0604020202020204" pitchFamily="34" charset="0"/>
                <a:cs typeface="Arial" panose="020B0604020202020204" pitchFamily="34" charset="0"/>
              </a:rPr>
              <a:t>Addressing Te</a:t>
            </a:r>
            <a:r>
              <a:rPr lang="en-US" sz="2800" b="1" dirty="0" smtClean="0">
                <a:solidFill>
                  <a:schemeClr val="bg1"/>
                </a:solidFill>
                <a:cs typeface="Arial" panose="020B0604020202020204" pitchFamily="34" charset="0"/>
              </a:rPr>
              <a:t>chnology</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098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36yc0\AppData\Local\Temp\SNAGHTML1ee833d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5089">
            <a:off x="4311215" y="3568672"/>
            <a:ext cx="4750923" cy="31969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Slide Number Placeholder 1"/>
          <p:cNvSpPr txBox="1">
            <a:spLocks/>
          </p:cNvSpPr>
          <p:nvPr/>
        </p:nvSpPr>
        <p:spPr bwMode="auto">
          <a:xfrm>
            <a:off x="7315200" y="6572250"/>
            <a:ext cx="1752600" cy="22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75" tIns="37787" rIns="75575" bIns="37787"/>
          <a:lstStyle>
            <a:lvl1pPr eaLnBrk="0" hangingPunct="0">
              <a:spcBef>
                <a:spcPct val="10000"/>
              </a:spcBef>
              <a:buClr>
                <a:srgbClr val="0040C0"/>
              </a:buClr>
              <a:buSzPct val="90000"/>
              <a:buFont typeface="Wingdings" pitchFamily="2" charset="2"/>
              <a:buChar char="q"/>
              <a:defRPr sz="2800" b="1">
                <a:solidFill>
                  <a:schemeClr val="tx1"/>
                </a:solidFill>
                <a:latin typeface="Arial" pitchFamily="34" charset="0"/>
              </a:defRPr>
            </a:lvl1pPr>
            <a:lvl2pPr marL="742950" indent="-285750" eaLnBrk="0" hangingPunct="0">
              <a:spcBef>
                <a:spcPct val="10000"/>
              </a:spcBef>
              <a:buClr>
                <a:srgbClr val="0040C0"/>
              </a:buClr>
              <a:buFont typeface="Arial" pitchFamily="34" charset="0"/>
              <a:buChar char="●"/>
              <a:defRPr sz="2600" b="1">
                <a:solidFill>
                  <a:schemeClr val="tx1"/>
                </a:solidFill>
                <a:latin typeface="Arial" pitchFamily="34" charset="0"/>
              </a:defRPr>
            </a:lvl2pPr>
            <a:lvl3pPr marL="1085850" indent="-228600" eaLnBrk="0" hangingPunct="0">
              <a:spcBef>
                <a:spcPct val="10000"/>
              </a:spcBef>
              <a:buClr>
                <a:srgbClr val="0040C0"/>
              </a:buClr>
              <a:buSzPct val="60000"/>
              <a:buFont typeface="Wingdings" pitchFamily="2" charset="2"/>
              <a:buChar char="u"/>
              <a:defRPr sz="2400" b="1">
                <a:solidFill>
                  <a:schemeClr val="tx1"/>
                </a:solidFill>
                <a:latin typeface="Arial" pitchFamily="34" charset="0"/>
              </a:defRPr>
            </a:lvl3pPr>
            <a:lvl4pPr marL="1485900" indent="-228600" eaLnBrk="0" hangingPunct="0">
              <a:spcBef>
                <a:spcPct val="10000"/>
              </a:spcBef>
              <a:buClr>
                <a:srgbClr val="0040C0"/>
              </a:buClr>
              <a:buSzPct val="125000"/>
              <a:buFont typeface="Wingdings" pitchFamily="2" charset="2"/>
              <a:buChar char="§"/>
              <a:defRPr sz="2200" b="1">
                <a:solidFill>
                  <a:schemeClr val="tx1"/>
                </a:solidFill>
                <a:latin typeface="Arial" pitchFamily="34" charset="0"/>
              </a:defRPr>
            </a:lvl4pPr>
            <a:lvl5pPr marL="1943100" indent="-285750" eaLnBrk="0" hangingPunct="0">
              <a:spcBef>
                <a:spcPct val="10000"/>
              </a:spcBef>
              <a:buClr>
                <a:srgbClr val="0040C0"/>
              </a:buClr>
              <a:buFont typeface="Wingdings" pitchFamily="2" charset="2"/>
              <a:buChar char="v"/>
              <a:defRPr sz="2000" b="1">
                <a:solidFill>
                  <a:schemeClr val="tx1"/>
                </a:solidFill>
                <a:latin typeface="Arial" pitchFamily="34" charset="0"/>
              </a:defRPr>
            </a:lvl5pPr>
            <a:lvl6pPr marL="24003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6pPr>
            <a:lvl7pPr marL="28575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7pPr>
            <a:lvl8pPr marL="33147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8pPr>
            <a:lvl9pPr marL="37719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9pPr>
          </a:lstStyle>
          <a:p>
            <a:pPr algn="r" defTabSz="1269443" eaLnBrk="1" fontAlgn="auto" hangingPunct="1">
              <a:spcBef>
                <a:spcPct val="0"/>
              </a:spcBef>
              <a:spcAft>
                <a:spcPts val="0"/>
              </a:spcAft>
              <a:buClrTx/>
              <a:buSzTx/>
              <a:buFont typeface="Wingdings" pitchFamily="2" charset="2"/>
              <a:buNone/>
            </a:pPr>
            <a:fld id="{0303F616-8FD3-4505-8CF6-95E323128D26}" type="slidenum">
              <a:rPr lang="en-US" altLang="en-US" sz="893" b="0">
                <a:solidFill>
                  <a:srgbClr val="FFFFFF">
                    <a:lumMod val="50000"/>
                  </a:srgbClr>
                </a:solidFill>
                <a:cs typeface="+mn-cs"/>
              </a:rPr>
              <a:pPr algn="r" defTabSz="1269443" eaLnBrk="1" fontAlgn="auto" hangingPunct="1">
                <a:spcBef>
                  <a:spcPct val="0"/>
                </a:spcBef>
                <a:spcAft>
                  <a:spcPts val="0"/>
                </a:spcAft>
                <a:buClrTx/>
                <a:buSzTx/>
                <a:buFont typeface="Wingdings" pitchFamily="2" charset="2"/>
                <a:buNone/>
              </a:pPr>
              <a:t>26</a:t>
            </a:fld>
            <a:endParaRPr lang="en-US" altLang="en-US" sz="893" b="0" dirty="0">
              <a:solidFill>
                <a:srgbClr val="FFFFFF">
                  <a:lumMod val="50000"/>
                </a:srgbClr>
              </a:solidFill>
              <a:cs typeface="+mn-cs"/>
            </a:endParaRPr>
          </a:p>
        </p:txBody>
      </p:sp>
      <p:sp>
        <p:nvSpPr>
          <p:cNvPr id="8" name="Text Placeholder 2"/>
          <p:cNvSpPr txBox="1">
            <a:spLocks/>
          </p:cNvSpPr>
          <p:nvPr/>
        </p:nvSpPr>
        <p:spPr bwMode="auto">
          <a:xfrm>
            <a:off x="258946" y="996430"/>
            <a:ext cx="6294254" cy="44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5565" tIns="37782" rIns="75565" bIns="37782" numCol="1" anchor="ctr" anchorCtr="0" compatLnSpc="1">
            <a:prstTxWarp prst="textNoShape">
              <a:avLst/>
            </a:prstTxWarp>
          </a:bodyPr>
          <a:lstStyle>
            <a:lvl1pPr marL="634720" indent="-634720" algn="l" rtl="0" eaLnBrk="0" fontAlgn="base" hangingPunct="0">
              <a:spcBef>
                <a:spcPct val="20000"/>
              </a:spcBef>
              <a:spcAft>
                <a:spcPct val="0"/>
              </a:spcAft>
              <a:buFont typeface="Wingdings" pitchFamily="2" charset="2"/>
              <a:buChar char="§"/>
              <a:defRPr sz="5400" b="1">
                <a:solidFill>
                  <a:schemeClr val="tx1"/>
                </a:solidFill>
                <a:latin typeface="+mn-lt"/>
                <a:ea typeface="+mn-ea"/>
                <a:cs typeface="ヒラギノ角ゴ Pro W3"/>
              </a:defRPr>
            </a:lvl1pPr>
            <a:lvl2pPr marL="1375229" indent="-528935" algn="l" rtl="0" eaLnBrk="0" fontAlgn="base" hangingPunct="0">
              <a:spcBef>
                <a:spcPct val="20000"/>
              </a:spcBef>
              <a:spcAft>
                <a:spcPct val="0"/>
              </a:spcAft>
              <a:buFont typeface="Wingdings" pitchFamily="2" charset="2"/>
              <a:buChar char="§"/>
              <a:defRPr sz="4800" b="1">
                <a:solidFill>
                  <a:schemeClr val="tx1"/>
                </a:solidFill>
                <a:latin typeface="+mn-lt"/>
                <a:ea typeface="+mn-ea"/>
                <a:cs typeface="ヒラギノ角ゴ Pro W3"/>
              </a:defRPr>
            </a:lvl2pPr>
            <a:lvl3pPr marL="2115737" indent="-423147" algn="l" rtl="0" eaLnBrk="0" fontAlgn="base" hangingPunct="0">
              <a:spcBef>
                <a:spcPct val="20000"/>
              </a:spcBef>
              <a:spcAft>
                <a:spcPct val="0"/>
              </a:spcAft>
              <a:buFont typeface="Wingdings" pitchFamily="2" charset="2"/>
              <a:buChar char="§"/>
              <a:defRPr sz="4000" b="1">
                <a:solidFill>
                  <a:schemeClr val="tx1"/>
                </a:solidFill>
                <a:latin typeface="+mn-lt"/>
                <a:ea typeface="+mn-ea"/>
                <a:cs typeface="ヒラギノ角ゴ Pro W3"/>
              </a:defRPr>
            </a:lvl3pPr>
            <a:lvl4pPr marL="2962030" indent="-423147" algn="l" rtl="0" eaLnBrk="0" fontAlgn="base" hangingPunct="0">
              <a:spcBef>
                <a:spcPct val="20000"/>
              </a:spcBef>
              <a:spcAft>
                <a:spcPct val="0"/>
              </a:spcAft>
              <a:buFont typeface="Wingdings" pitchFamily="2" charset="2"/>
              <a:buChar char="§"/>
              <a:defRPr sz="3600" b="1">
                <a:solidFill>
                  <a:schemeClr val="tx1"/>
                </a:solidFill>
                <a:latin typeface="+mn-lt"/>
                <a:ea typeface="+mn-ea"/>
                <a:cs typeface="ヒラギノ角ゴ Pro W3"/>
              </a:defRPr>
            </a:lvl4pPr>
            <a:lvl5pPr marL="3808326" indent="-423147" algn="l" rtl="0" eaLnBrk="0" fontAlgn="base" hangingPunct="0">
              <a:spcBef>
                <a:spcPct val="20000"/>
              </a:spcBef>
              <a:spcAft>
                <a:spcPct val="0"/>
              </a:spcAft>
              <a:buFont typeface="Wingdings" pitchFamily="2" charset="2"/>
              <a:buChar char="§"/>
              <a:defRPr sz="3600" b="1">
                <a:solidFill>
                  <a:schemeClr val="tx1"/>
                </a:solidFill>
                <a:latin typeface="+mn-lt"/>
                <a:ea typeface="+mn-ea"/>
                <a:cs typeface="ヒラギノ角ゴ Pro W3"/>
              </a:defRPr>
            </a:lvl5pPr>
            <a:lvl6pPr marL="4654620" indent="-423147" algn="l" rtl="0" fontAlgn="base">
              <a:spcBef>
                <a:spcPct val="20000"/>
              </a:spcBef>
              <a:spcAft>
                <a:spcPct val="0"/>
              </a:spcAft>
              <a:buFont typeface="Wingdings" pitchFamily="2" charset="2"/>
              <a:buChar char="§"/>
              <a:defRPr sz="3700" b="1">
                <a:solidFill>
                  <a:schemeClr val="tx1"/>
                </a:solidFill>
                <a:latin typeface="+mn-lt"/>
                <a:ea typeface="+mn-ea"/>
              </a:defRPr>
            </a:lvl6pPr>
            <a:lvl7pPr marL="5500916" indent="-423147" algn="l" rtl="0" fontAlgn="base">
              <a:spcBef>
                <a:spcPct val="20000"/>
              </a:spcBef>
              <a:spcAft>
                <a:spcPct val="0"/>
              </a:spcAft>
              <a:buFont typeface="Wingdings" pitchFamily="2" charset="2"/>
              <a:buChar char="§"/>
              <a:defRPr sz="3700" b="1">
                <a:solidFill>
                  <a:schemeClr val="tx1"/>
                </a:solidFill>
                <a:latin typeface="+mn-lt"/>
                <a:ea typeface="+mn-ea"/>
              </a:defRPr>
            </a:lvl7pPr>
            <a:lvl8pPr marL="6347209" indent="-423147" algn="l" rtl="0" fontAlgn="base">
              <a:spcBef>
                <a:spcPct val="20000"/>
              </a:spcBef>
              <a:spcAft>
                <a:spcPct val="0"/>
              </a:spcAft>
              <a:buFont typeface="Wingdings" pitchFamily="2" charset="2"/>
              <a:buChar char="§"/>
              <a:defRPr sz="3700" b="1">
                <a:solidFill>
                  <a:schemeClr val="tx1"/>
                </a:solidFill>
                <a:latin typeface="+mn-lt"/>
                <a:ea typeface="+mn-ea"/>
              </a:defRPr>
            </a:lvl8pPr>
            <a:lvl9pPr marL="7193505" indent="-423147" algn="l" rtl="0" fontAlgn="base">
              <a:spcBef>
                <a:spcPct val="20000"/>
              </a:spcBef>
              <a:spcAft>
                <a:spcPct val="0"/>
              </a:spcAft>
              <a:buFont typeface="Wingdings" pitchFamily="2" charset="2"/>
              <a:buChar char="§"/>
              <a:defRPr sz="3700" b="1">
                <a:solidFill>
                  <a:schemeClr val="tx1"/>
                </a:solidFill>
                <a:latin typeface="+mn-lt"/>
                <a:ea typeface="+mn-ea"/>
              </a:defRPr>
            </a:lvl9pPr>
          </a:lstStyle>
          <a:p>
            <a:pPr marL="0" indent="0" defTabSz="408257">
              <a:buFont typeface="Wingdings" pitchFamily="2" charset="2"/>
              <a:buNone/>
            </a:pPr>
            <a:r>
              <a:rPr lang="en-US" altLang="en-US" sz="2800" kern="0" dirty="0" smtClean="0">
                <a:solidFill>
                  <a:srgbClr val="000000"/>
                </a:solidFill>
              </a:rPr>
              <a:t>Improving Change-of-Address Data</a:t>
            </a:r>
            <a:endParaRPr lang="en-US" altLang="en-US" sz="2800" kern="0" dirty="0">
              <a:solidFill>
                <a:srgbClr val="000000"/>
              </a:solidFill>
            </a:endParaRPr>
          </a:p>
        </p:txBody>
      </p:sp>
      <p:sp>
        <p:nvSpPr>
          <p:cNvPr id="9" name="TextBox 8"/>
          <p:cNvSpPr txBox="1"/>
          <p:nvPr/>
        </p:nvSpPr>
        <p:spPr>
          <a:xfrm>
            <a:off x="1360170" y="104775"/>
            <a:ext cx="7735956" cy="523220"/>
          </a:xfrm>
          <a:prstGeom prst="rect">
            <a:avLst/>
          </a:prstGeom>
          <a:noFill/>
        </p:spPr>
        <p:txBody>
          <a:bodyPr wrap="square" rtlCol="0">
            <a:spAutoFit/>
          </a:bodyPr>
          <a:lstStyle/>
          <a:p>
            <a:pPr algn="r"/>
            <a:r>
              <a:rPr lang="en-US" sz="2800" b="1" dirty="0" smtClean="0">
                <a:solidFill>
                  <a:schemeClr val="bg1"/>
                </a:solidFill>
                <a:latin typeface="Arial" panose="020B0604020202020204" pitchFamily="34" charset="0"/>
                <a:cs typeface="Arial" panose="020B0604020202020204" pitchFamily="34" charset="0"/>
              </a:rPr>
              <a:t>Addressing Te</a:t>
            </a:r>
            <a:r>
              <a:rPr lang="en-US" sz="2800" b="1" dirty="0" smtClean="0">
                <a:solidFill>
                  <a:schemeClr val="bg1"/>
                </a:solidFill>
                <a:cs typeface="Arial" panose="020B0604020202020204" pitchFamily="34" charset="0"/>
              </a:rPr>
              <a:t>chnology</a:t>
            </a:r>
            <a:endParaRPr lang="en-US" sz="2800" b="1" dirty="0">
              <a:solidFill>
                <a:schemeClr val="bg1"/>
              </a:solidFill>
              <a:latin typeface="Arial" panose="020B0604020202020204" pitchFamily="34" charset="0"/>
              <a:cs typeface="Arial" panose="020B0604020202020204" pitchFamily="34" charset="0"/>
            </a:endParaRPr>
          </a:p>
        </p:txBody>
      </p:sp>
      <p:pic>
        <p:nvPicPr>
          <p:cNvPr id="1028" name="Picture 4" descr="C:\Users\d36yc0\AppData\Local\Temp\SNAGHTML1eeda1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56" y="1676400"/>
            <a:ext cx="5456054" cy="41501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76800" y="1512771"/>
            <a:ext cx="4038600" cy="1077218"/>
          </a:xfrm>
          <a:prstGeom prst="rect">
            <a:avLst/>
          </a:prstGeom>
          <a:noFill/>
        </p:spPr>
        <p:txBody>
          <a:bodyPr wrap="square" rtlCol="0">
            <a:spAutoFit/>
          </a:bodyPr>
          <a:lstStyle/>
          <a:p>
            <a:r>
              <a:rPr lang="en-US" sz="1600" dirty="0" smtClean="0"/>
              <a:t>Internet Change-of-Address customers submitting incomplete or unknown addresses sent email requesting additional information.</a:t>
            </a:r>
            <a:endParaRPr lang="en-US" sz="1600" dirty="0"/>
          </a:p>
        </p:txBody>
      </p:sp>
      <p:sp>
        <p:nvSpPr>
          <p:cNvPr id="11" name="TextBox 10"/>
          <p:cNvSpPr txBox="1"/>
          <p:nvPr/>
        </p:nvSpPr>
        <p:spPr>
          <a:xfrm>
            <a:off x="228600" y="5943600"/>
            <a:ext cx="4038600" cy="584775"/>
          </a:xfrm>
          <a:prstGeom prst="rect">
            <a:avLst/>
          </a:prstGeom>
          <a:noFill/>
        </p:spPr>
        <p:txBody>
          <a:bodyPr wrap="square" rtlCol="0">
            <a:spAutoFit/>
          </a:bodyPr>
          <a:lstStyle/>
          <a:p>
            <a:r>
              <a:rPr lang="en-US" sz="1600" dirty="0" smtClean="0"/>
              <a:t>Customer directed to USPS website to update their address information.</a:t>
            </a:r>
            <a:endParaRPr lang="en-US" sz="1600" dirty="0"/>
          </a:p>
        </p:txBody>
      </p:sp>
    </p:spTree>
    <p:extLst>
      <p:ext uri="{BB962C8B-B14F-4D97-AF65-F5344CB8AC3E}">
        <p14:creationId xmlns:p14="http://schemas.microsoft.com/office/powerpoint/2010/main" val="22971458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txBox="1">
            <a:spLocks/>
          </p:cNvSpPr>
          <p:nvPr/>
        </p:nvSpPr>
        <p:spPr bwMode="auto">
          <a:xfrm>
            <a:off x="7315200" y="6572250"/>
            <a:ext cx="1752600" cy="22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75" tIns="37787" rIns="75575" bIns="37787"/>
          <a:lstStyle>
            <a:lvl1pPr eaLnBrk="0" hangingPunct="0">
              <a:spcBef>
                <a:spcPct val="10000"/>
              </a:spcBef>
              <a:buClr>
                <a:srgbClr val="0040C0"/>
              </a:buClr>
              <a:buSzPct val="90000"/>
              <a:buFont typeface="Wingdings" pitchFamily="2" charset="2"/>
              <a:buChar char="q"/>
              <a:defRPr sz="2800" b="1">
                <a:solidFill>
                  <a:schemeClr val="tx1"/>
                </a:solidFill>
                <a:latin typeface="Arial" pitchFamily="34" charset="0"/>
              </a:defRPr>
            </a:lvl1pPr>
            <a:lvl2pPr marL="742950" indent="-285750" eaLnBrk="0" hangingPunct="0">
              <a:spcBef>
                <a:spcPct val="10000"/>
              </a:spcBef>
              <a:buClr>
                <a:srgbClr val="0040C0"/>
              </a:buClr>
              <a:buFont typeface="Arial" pitchFamily="34" charset="0"/>
              <a:buChar char="●"/>
              <a:defRPr sz="2600" b="1">
                <a:solidFill>
                  <a:schemeClr val="tx1"/>
                </a:solidFill>
                <a:latin typeface="Arial" pitchFamily="34" charset="0"/>
              </a:defRPr>
            </a:lvl2pPr>
            <a:lvl3pPr marL="1085850" indent="-228600" eaLnBrk="0" hangingPunct="0">
              <a:spcBef>
                <a:spcPct val="10000"/>
              </a:spcBef>
              <a:buClr>
                <a:srgbClr val="0040C0"/>
              </a:buClr>
              <a:buSzPct val="60000"/>
              <a:buFont typeface="Wingdings" pitchFamily="2" charset="2"/>
              <a:buChar char="u"/>
              <a:defRPr sz="2400" b="1">
                <a:solidFill>
                  <a:schemeClr val="tx1"/>
                </a:solidFill>
                <a:latin typeface="Arial" pitchFamily="34" charset="0"/>
              </a:defRPr>
            </a:lvl3pPr>
            <a:lvl4pPr marL="1485900" indent="-228600" eaLnBrk="0" hangingPunct="0">
              <a:spcBef>
                <a:spcPct val="10000"/>
              </a:spcBef>
              <a:buClr>
                <a:srgbClr val="0040C0"/>
              </a:buClr>
              <a:buSzPct val="125000"/>
              <a:buFont typeface="Wingdings" pitchFamily="2" charset="2"/>
              <a:buChar char="§"/>
              <a:defRPr sz="2200" b="1">
                <a:solidFill>
                  <a:schemeClr val="tx1"/>
                </a:solidFill>
                <a:latin typeface="Arial" pitchFamily="34" charset="0"/>
              </a:defRPr>
            </a:lvl4pPr>
            <a:lvl5pPr marL="1943100" indent="-285750" eaLnBrk="0" hangingPunct="0">
              <a:spcBef>
                <a:spcPct val="10000"/>
              </a:spcBef>
              <a:buClr>
                <a:srgbClr val="0040C0"/>
              </a:buClr>
              <a:buFont typeface="Wingdings" pitchFamily="2" charset="2"/>
              <a:buChar char="v"/>
              <a:defRPr sz="2000" b="1">
                <a:solidFill>
                  <a:schemeClr val="tx1"/>
                </a:solidFill>
                <a:latin typeface="Arial" pitchFamily="34" charset="0"/>
              </a:defRPr>
            </a:lvl5pPr>
            <a:lvl6pPr marL="24003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6pPr>
            <a:lvl7pPr marL="28575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7pPr>
            <a:lvl8pPr marL="33147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8pPr>
            <a:lvl9pPr marL="37719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9pPr>
          </a:lstStyle>
          <a:p>
            <a:pPr algn="r" defTabSz="1269443" eaLnBrk="1" fontAlgn="auto" hangingPunct="1">
              <a:spcBef>
                <a:spcPct val="0"/>
              </a:spcBef>
              <a:spcAft>
                <a:spcPts val="0"/>
              </a:spcAft>
              <a:buClrTx/>
              <a:buSzTx/>
              <a:buFont typeface="Wingdings" pitchFamily="2" charset="2"/>
              <a:buNone/>
            </a:pPr>
            <a:fld id="{0303F616-8FD3-4505-8CF6-95E323128D26}" type="slidenum">
              <a:rPr lang="en-US" altLang="en-US" sz="893" b="0">
                <a:solidFill>
                  <a:srgbClr val="FFFFFF">
                    <a:lumMod val="50000"/>
                  </a:srgbClr>
                </a:solidFill>
                <a:cs typeface="+mn-cs"/>
              </a:rPr>
              <a:pPr algn="r" defTabSz="1269443" eaLnBrk="1" fontAlgn="auto" hangingPunct="1">
                <a:spcBef>
                  <a:spcPct val="0"/>
                </a:spcBef>
                <a:spcAft>
                  <a:spcPts val="0"/>
                </a:spcAft>
                <a:buClrTx/>
                <a:buSzTx/>
                <a:buFont typeface="Wingdings" pitchFamily="2" charset="2"/>
                <a:buNone/>
              </a:pPr>
              <a:t>27</a:t>
            </a:fld>
            <a:endParaRPr lang="en-US" altLang="en-US" sz="893" b="0" dirty="0">
              <a:solidFill>
                <a:srgbClr val="FFFFFF">
                  <a:lumMod val="50000"/>
                </a:srgbClr>
              </a:solidFill>
              <a:cs typeface="+mn-cs"/>
            </a:endParaRPr>
          </a:p>
        </p:txBody>
      </p:sp>
      <p:sp>
        <p:nvSpPr>
          <p:cNvPr id="8" name="Text Placeholder 2"/>
          <p:cNvSpPr txBox="1">
            <a:spLocks/>
          </p:cNvSpPr>
          <p:nvPr/>
        </p:nvSpPr>
        <p:spPr bwMode="auto">
          <a:xfrm>
            <a:off x="258946" y="996430"/>
            <a:ext cx="7665854" cy="44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5565" tIns="37782" rIns="75565" bIns="37782" numCol="1" anchor="ctr" anchorCtr="0" compatLnSpc="1">
            <a:prstTxWarp prst="textNoShape">
              <a:avLst/>
            </a:prstTxWarp>
          </a:bodyPr>
          <a:lstStyle>
            <a:lvl1pPr marL="634720" indent="-634720" algn="l" rtl="0" eaLnBrk="0" fontAlgn="base" hangingPunct="0">
              <a:spcBef>
                <a:spcPct val="20000"/>
              </a:spcBef>
              <a:spcAft>
                <a:spcPct val="0"/>
              </a:spcAft>
              <a:buFont typeface="Wingdings" pitchFamily="2" charset="2"/>
              <a:buChar char="§"/>
              <a:defRPr sz="5400" b="1">
                <a:solidFill>
                  <a:schemeClr val="tx1"/>
                </a:solidFill>
                <a:latin typeface="+mn-lt"/>
                <a:ea typeface="+mn-ea"/>
                <a:cs typeface="ヒラギノ角ゴ Pro W3"/>
              </a:defRPr>
            </a:lvl1pPr>
            <a:lvl2pPr marL="1375229" indent="-528935" algn="l" rtl="0" eaLnBrk="0" fontAlgn="base" hangingPunct="0">
              <a:spcBef>
                <a:spcPct val="20000"/>
              </a:spcBef>
              <a:spcAft>
                <a:spcPct val="0"/>
              </a:spcAft>
              <a:buFont typeface="Wingdings" pitchFamily="2" charset="2"/>
              <a:buChar char="§"/>
              <a:defRPr sz="4800" b="1">
                <a:solidFill>
                  <a:schemeClr val="tx1"/>
                </a:solidFill>
                <a:latin typeface="+mn-lt"/>
                <a:ea typeface="+mn-ea"/>
                <a:cs typeface="ヒラギノ角ゴ Pro W3"/>
              </a:defRPr>
            </a:lvl2pPr>
            <a:lvl3pPr marL="2115737" indent="-423147" algn="l" rtl="0" eaLnBrk="0" fontAlgn="base" hangingPunct="0">
              <a:spcBef>
                <a:spcPct val="20000"/>
              </a:spcBef>
              <a:spcAft>
                <a:spcPct val="0"/>
              </a:spcAft>
              <a:buFont typeface="Wingdings" pitchFamily="2" charset="2"/>
              <a:buChar char="§"/>
              <a:defRPr sz="4000" b="1">
                <a:solidFill>
                  <a:schemeClr val="tx1"/>
                </a:solidFill>
                <a:latin typeface="+mn-lt"/>
                <a:ea typeface="+mn-ea"/>
                <a:cs typeface="ヒラギノ角ゴ Pro W3"/>
              </a:defRPr>
            </a:lvl3pPr>
            <a:lvl4pPr marL="2962030" indent="-423147" algn="l" rtl="0" eaLnBrk="0" fontAlgn="base" hangingPunct="0">
              <a:spcBef>
                <a:spcPct val="20000"/>
              </a:spcBef>
              <a:spcAft>
                <a:spcPct val="0"/>
              </a:spcAft>
              <a:buFont typeface="Wingdings" pitchFamily="2" charset="2"/>
              <a:buChar char="§"/>
              <a:defRPr sz="3600" b="1">
                <a:solidFill>
                  <a:schemeClr val="tx1"/>
                </a:solidFill>
                <a:latin typeface="+mn-lt"/>
                <a:ea typeface="+mn-ea"/>
                <a:cs typeface="ヒラギノ角ゴ Pro W3"/>
              </a:defRPr>
            </a:lvl4pPr>
            <a:lvl5pPr marL="3808326" indent="-423147" algn="l" rtl="0" eaLnBrk="0" fontAlgn="base" hangingPunct="0">
              <a:spcBef>
                <a:spcPct val="20000"/>
              </a:spcBef>
              <a:spcAft>
                <a:spcPct val="0"/>
              </a:spcAft>
              <a:buFont typeface="Wingdings" pitchFamily="2" charset="2"/>
              <a:buChar char="§"/>
              <a:defRPr sz="3600" b="1">
                <a:solidFill>
                  <a:schemeClr val="tx1"/>
                </a:solidFill>
                <a:latin typeface="+mn-lt"/>
                <a:ea typeface="+mn-ea"/>
                <a:cs typeface="ヒラギノ角ゴ Pro W3"/>
              </a:defRPr>
            </a:lvl5pPr>
            <a:lvl6pPr marL="4654620" indent="-423147" algn="l" rtl="0" fontAlgn="base">
              <a:spcBef>
                <a:spcPct val="20000"/>
              </a:spcBef>
              <a:spcAft>
                <a:spcPct val="0"/>
              </a:spcAft>
              <a:buFont typeface="Wingdings" pitchFamily="2" charset="2"/>
              <a:buChar char="§"/>
              <a:defRPr sz="3700" b="1">
                <a:solidFill>
                  <a:schemeClr val="tx1"/>
                </a:solidFill>
                <a:latin typeface="+mn-lt"/>
                <a:ea typeface="+mn-ea"/>
              </a:defRPr>
            </a:lvl6pPr>
            <a:lvl7pPr marL="5500916" indent="-423147" algn="l" rtl="0" fontAlgn="base">
              <a:spcBef>
                <a:spcPct val="20000"/>
              </a:spcBef>
              <a:spcAft>
                <a:spcPct val="0"/>
              </a:spcAft>
              <a:buFont typeface="Wingdings" pitchFamily="2" charset="2"/>
              <a:buChar char="§"/>
              <a:defRPr sz="3700" b="1">
                <a:solidFill>
                  <a:schemeClr val="tx1"/>
                </a:solidFill>
                <a:latin typeface="+mn-lt"/>
                <a:ea typeface="+mn-ea"/>
              </a:defRPr>
            </a:lvl7pPr>
            <a:lvl8pPr marL="6347209" indent="-423147" algn="l" rtl="0" fontAlgn="base">
              <a:spcBef>
                <a:spcPct val="20000"/>
              </a:spcBef>
              <a:spcAft>
                <a:spcPct val="0"/>
              </a:spcAft>
              <a:buFont typeface="Wingdings" pitchFamily="2" charset="2"/>
              <a:buChar char="§"/>
              <a:defRPr sz="3700" b="1">
                <a:solidFill>
                  <a:schemeClr val="tx1"/>
                </a:solidFill>
                <a:latin typeface="+mn-lt"/>
                <a:ea typeface="+mn-ea"/>
              </a:defRPr>
            </a:lvl8pPr>
            <a:lvl9pPr marL="7193505" indent="-423147" algn="l" rtl="0" fontAlgn="base">
              <a:spcBef>
                <a:spcPct val="20000"/>
              </a:spcBef>
              <a:spcAft>
                <a:spcPct val="0"/>
              </a:spcAft>
              <a:buFont typeface="Wingdings" pitchFamily="2" charset="2"/>
              <a:buChar char="§"/>
              <a:defRPr sz="3700" b="1">
                <a:solidFill>
                  <a:schemeClr val="tx1"/>
                </a:solidFill>
                <a:latin typeface="+mn-lt"/>
                <a:ea typeface="+mn-ea"/>
              </a:defRPr>
            </a:lvl9pPr>
          </a:lstStyle>
          <a:p>
            <a:pPr marL="0" indent="0" defTabSz="408257">
              <a:buFont typeface="Wingdings" pitchFamily="2" charset="2"/>
              <a:buNone/>
            </a:pPr>
            <a:r>
              <a:rPr lang="en-US" altLang="en-US" sz="2800" kern="0" dirty="0" smtClean="0">
                <a:solidFill>
                  <a:srgbClr val="000000"/>
                </a:solidFill>
              </a:rPr>
              <a:t>ICOA Website Enhancements</a:t>
            </a:r>
            <a:endParaRPr lang="en-US" altLang="en-US" sz="2800" kern="0" dirty="0">
              <a:solidFill>
                <a:srgbClr val="000000"/>
              </a:solidFill>
            </a:endParaRPr>
          </a:p>
        </p:txBody>
      </p:sp>
      <p:sp>
        <p:nvSpPr>
          <p:cNvPr id="9" name="TextBox 8"/>
          <p:cNvSpPr txBox="1"/>
          <p:nvPr/>
        </p:nvSpPr>
        <p:spPr>
          <a:xfrm>
            <a:off x="1360170" y="104775"/>
            <a:ext cx="7735956" cy="523220"/>
          </a:xfrm>
          <a:prstGeom prst="rect">
            <a:avLst/>
          </a:prstGeom>
          <a:noFill/>
        </p:spPr>
        <p:txBody>
          <a:bodyPr wrap="square" rtlCol="0">
            <a:spAutoFit/>
          </a:bodyPr>
          <a:lstStyle/>
          <a:p>
            <a:pPr algn="r"/>
            <a:r>
              <a:rPr lang="en-US" sz="2800" b="1" dirty="0" smtClean="0">
                <a:solidFill>
                  <a:schemeClr val="bg1"/>
                </a:solidFill>
                <a:latin typeface="Arial" panose="020B0604020202020204" pitchFamily="34" charset="0"/>
                <a:cs typeface="Arial" panose="020B0604020202020204" pitchFamily="34" charset="0"/>
              </a:rPr>
              <a:t>Addressing Te</a:t>
            </a:r>
            <a:r>
              <a:rPr lang="en-US" sz="2800" b="1" dirty="0" smtClean="0">
                <a:solidFill>
                  <a:schemeClr val="bg1"/>
                </a:solidFill>
                <a:cs typeface="Arial" panose="020B0604020202020204" pitchFamily="34" charset="0"/>
              </a:rPr>
              <a:t>chnology</a:t>
            </a:r>
            <a:endParaRPr lang="en-US" sz="2800" b="1" dirty="0">
              <a:solidFill>
                <a:schemeClr val="bg1"/>
              </a:solidFill>
              <a:latin typeface="Arial" panose="020B0604020202020204" pitchFamily="34" charset="0"/>
              <a:cs typeface="Arial" panose="020B0604020202020204" pitchFamily="34" charset="0"/>
            </a:endParaRPr>
          </a:p>
        </p:txBody>
      </p:sp>
      <p:pic>
        <p:nvPicPr>
          <p:cNvPr id="10" name="Picture 2" descr="C:\Users\kjrmfp\AppData\Local\Microsoft\Windows\Temporary Internet Files\Content.Outlook\CIYSUPNH\RK - Zip First 3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85" t="41980" r="28874" b="34676"/>
          <a:stretch/>
        </p:blipFill>
        <p:spPr bwMode="auto">
          <a:xfrm>
            <a:off x="152400" y="1604075"/>
            <a:ext cx="5849713" cy="3348925"/>
          </a:xfrm>
          <a:prstGeom prst="rect">
            <a:avLst/>
          </a:prstGeom>
          <a:noFill/>
          <a:ln>
            <a:solidFill>
              <a:schemeClr val="accent1">
                <a:hueOff val="0"/>
                <a:satOff val="0"/>
                <a:lumOff val="0"/>
              </a:schemeClr>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a:srcRect l="142" t="17700" r="34097" b="376"/>
          <a:stretch/>
        </p:blipFill>
        <p:spPr>
          <a:xfrm>
            <a:off x="2895600" y="3386119"/>
            <a:ext cx="6096000" cy="4228554"/>
          </a:xfrm>
          <a:prstGeom prst="rect">
            <a:avLst/>
          </a:prstGeom>
          <a:ln>
            <a:solidFill>
              <a:schemeClr val="accent1">
                <a:hueOff val="0"/>
                <a:satOff val="0"/>
                <a:lumOff val="0"/>
              </a:schemeClr>
            </a:solidFill>
          </a:ln>
        </p:spPr>
      </p:pic>
      <p:sp>
        <p:nvSpPr>
          <p:cNvPr id="3" name="TextBox 2"/>
          <p:cNvSpPr txBox="1"/>
          <p:nvPr/>
        </p:nvSpPr>
        <p:spPr>
          <a:xfrm>
            <a:off x="228600" y="5334000"/>
            <a:ext cx="2514600" cy="923330"/>
          </a:xfrm>
          <a:prstGeom prst="rect">
            <a:avLst/>
          </a:prstGeom>
          <a:noFill/>
        </p:spPr>
        <p:txBody>
          <a:bodyPr wrap="square" rtlCol="0">
            <a:spAutoFit/>
          </a:bodyPr>
          <a:lstStyle/>
          <a:p>
            <a:r>
              <a:rPr lang="en-US" dirty="0" smtClean="0"/>
              <a:t>Contextual address entry to enhance customer ease-of-use</a:t>
            </a:r>
            <a:endParaRPr lang="en-US" dirty="0"/>
          </a:p>
        </p:txBody>
      </p:sp>
      <p:cxnSp>
        <p:nvCxnSpPr>
          <p:cNvPr id="13" name="Straight Arrow Connector 12"/>
          <p:cNvCxnSpPr/>
          <p:nvPr/>
        </p:nvCxnSpPr>
        <p:spPr bwMode="auto">
          <a:xfrm flipV="1">
            <a:off x="1360170" y="5029200"/>
            <a:ext cx="0" cy="22860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6248400" y="1905000"/>
            <a:ext cx="2667000" cy="923330"/>
          </a:xfrm>
          <a:prstGeom prst="rect">
            <a:avLst/>
          </a:prstGeom>
          <a:noFill/>
        </p:spPr>
        <p:txBody>
          <a:bodyPr wrap="square" rtlCol="0">
            <a:spAutoFit/>
          </a:bodyPr>
          <a:lstStyle/>
          <a:p>
            <a:r>
              <a:rPr lang="en-US" dirty="0" smtClean="0"/>
              <a:t>Informed Delivery®  call-to-action at end of change-of-address entry</a:t>
            </a:r>
            <a:endParaRPr lang="en-US" dirty="0"/>
          </a:p>
        </p:txBody>
      </p:sp>
      <p:cxnSp>
        <p:nvCxnSpPr>
          <p:cNvPr id="18" name="Straight Arrow Connector 17"/>
          <p:cNvCxnSpPr/>
          <p:nvPr/>
        </p:nvCxnSpPr>
        <p:spPr bwMode="auto">
          <a:xfrm>
            <a:off x="7315200" y="2938481"/>
            <a:ext cx="0" cy="261919"/>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461008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285617" y="1828800"/>
            <a:ext cx="6496183" cy="312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5575" tIns="37787" rIns="75575" bIns="37787"/>
          <a:lstStyle>
            <a:lvl1pPr marL="0" indent="0" algn="l" rtl="0" eaLnBrk="0" fontAlgn="base" hangingPunct="0">
              <a:spcBef>
                <a:spcPct val="10000"/>
              </a:spcBef>
              <a:spcAft>
                <a:spcPct val="0"/>
              </a:spcAft>
              <a:buClr>
                <a:srgbClr val="0040C0"/>
              </a:buClr>
              <a:buSzPct val="90000"/>
              <a:buFont typeface="Wingdings" pitchFamily="2" charset="2"/>
              <a:buNone/>
              <a:defRPr sz="2400" b="1">
                <a:solidFill>
                  <a:schemeClr val="tx1"/>
                </a:solidFill>
                <a:latin typeface="+mn-lt"/>
                <a:ea typeface="+mn-ea"/>
                <a:cs typeface="+mn-cs"/>
              </a:defRPr>
            </a:lvl1pPr>
            <a:lvl2pPr marL="457200" indent="0" algn="l" rtl="0" eaLnBrk="0" fontAlgn="base" hangingPunct="0">
              <a:spcBef>
                <a:spcPct val="10000"/>
              </a:spcBef>
              <a:spcAft>
                <a:spcPct val="0"/>
              </a:spcAft>
              <a:buClr>
                <a:srgbClr val="0040C0"/>
              </a:buClr>
              <a:buFont typeface="Arial" pitchFamily="34" charset="0"/>
              <a:buNone/>
              <a:defRPr sz="2000" b="1">
                <a:solidFill>
                  <a:schemeClr val="tx1"/>
                </a:solidFill>
                <a:latin typeface="+mn-lt"/>
              </a:defRPr>
            </a:lvl2pPr>
            <a:lvl3pPr marL="914400" indent="0" algn="l" rtl="0" eaLnBrk="0" fontAlgn="base" hangingPunct="0">
              <a:spcBef>
                <a:spcPct val="10000"/>
              </a:spcBef>
              <a:spcAft>
                <a:spcPct val="0"/>
              </a:spcAft>
              <a:buClr>
                <a:srgbClr val="0040C0"/>
              </a:buClr>
              <a:buSzPct val="60000"/>
              <a:buFont typeface="Wingdings" pitchFamily="2" charset="2"/>
              <a:buNone/>
              <a:defRPr sz="1800" b="1">
                <a:solidFill>
                  <a:schemeClr val="tx1"/>
                </a:solidFill>
                <a:latin typeface="+mn-lt"/>
              </a:defRPr>
            </a:lvl3pPr>
            <a:lvl4pPr marL="1371600" indent="0" algn="l" rtl="0" eaLnBrk="0" fontAlgn="base" hangingPunct="0">
              <a:spcBef>
                <a:spcPct val="10000"/>
              </a:spcBef>
              <a:spcAft>
                <a:spcPct val="0"/>
              </a:spcAft>
              <a:buClr>
                <a:srgbClr val="0040C0"/>
              </a:buClr>
              <a:buSzPct val="125000"/>
              <a:buFont typeface="Wingdings" pitchFamily="2" charset="2"/>
              <a:buNone/>
              <a:defRPr sz="1600" b="1">
                <a:solidFill>
                  <a:schemeClr val="tx1"/>
                </a:solidFill>
                <a:latin typeface="+mn-lt"/>
              </a:defRPr>
            </a:lvl4pPr>
            <a:lvl5pPr marL="1828800" indent="0" algn="l" rtl="0" eaLnBrk="0" fontAlgn="base" hangingPunct="0">
              <a:spcBef>
                <a:spcPct val="10000"/>
              </a:spcBef>
              <a:spcAft>
                <a:spcPct val="0"/>
              </a:spcAft>
              <a:buClr>
                <a:srgbClr val="0040C0"/>
              </a:buClr>
              <a:buFont typeface="Wingdings" pitchFamily="2" charset="2"/>
              <a:buNone/>
              <a:defRPr sz="1600" b="1">
                <a:solidFill>
                  <a:schemeClr val="tx1"/>
                </a:solidFill>
                <a:latin typeface="+mn-lt"/>
              </a:defRPr>
            </a:lvl5pPr>
            <a:lvl6pPr marL="2286000" indent="0" algn="l" rtl="0" fontAlgn="base">
              <a:spcBef>
                <a:spcPct val="10000"/>
              </a:spcBef>
              <a:spcAft>
                <a:spcPct val="0"/>
              </a:spcAft>
              <a:buClr>
                <a:srgbClr val="0040C0"/>
              </a:buClr>
              <a:buFont typeface="Wingdings" pitchFamily="2" charset="2"/>
              <a:buNone/>
              <a:defRPr sz="1600" b="1">
                <a:solidFill>
                  <a:schemeClr val="tx1"/>
                </a:solidFill>
                <a:latin typeface="+mn-lt"/>
              </a:defRPr>
            </a:lvl6pPr>
            <a:lvl7pPr marL="2743200" indent="0" algn="l" rtl="0" fontAlgn="base">
              <a:spcBef>
                <a:spcPct val="10000"/>
              </a:spcBef>
              <a:spcAft>
                <a:spcPct val="0"/>
              </a:spcAft>
              <a:buClr>
                <a:srgbClr val="0040C0"/>
              </a:buClr>
              <a:buFont typeface="Wingdings" pitchFamily="2" charset="2"/>
              <a:buNone/>
              <a:defRPr sz="1600" b="1">
                <a:solidFill>
                  <a:schemeClr val="tx1"/>
                </a:solidFill>
                <a:latin typeface="+mn-lt"/>
              </a:defRPr>
            </a:lvl7pPr>
            <a:lvl8pPr marL="3200400" indent="0" algn="l" rtl="0" fontAlgn="base">
              <a:spcBef>
                <a:spcPct val="10000"/>
              </a:spcBef>
              <a:spcAft>
                <a:spcPct val="0"/>
              </a:spcAft>
              <a:buClr>
                <a:srgbClr val="0040C0"/>
              </a:buClr>
              <a:buFont typeface="Wingdings" pitchFamily="2" charset="2"/>
              <a:buNone/>
              <a:defRPr sz="1600" b="1">
                <a:solidFill>
                  <a:schemeClr val="tx1"/>
                </a:solidFill>
                <a:latin typeface="+mn-lt"/>
              </a:defRPr>
            </a:lvl8pPr>
            <a:lvl9pPr marL="3657600" indent="0" algn="l" rtl="0" fontAlgn="base">
              <a:spcBef>
                <a:spcPct val="10000"/>
              </a:spcBef>
              <a:spcAft>
                <a:spcPct val="0"/>
              </a:spcAft>
              <a:buClr>
                <a:srgbClr val="0040C0"/>
              </a:buClr>
              <a:buFont typeface="Wingdings" pitchFamily="2" charset="2"/>
              <a:buNone/>
              <a:defRPr sz="1600" b="1">
                <a:solidFill>
                  <a:schemeClr val="tx1"/>
                </a:solidFill>
                <a:latin typeface="+mn-lt"/>
              </a:defRPr>
            </a:lvl9pPr>
          </a:lstStyle>
          <a:p>
            <a:pPr marL="571500" lvl="1" indent="-342900" defTabSz="1269443" eaLnBrk="1" hangingPunct="1">
              <a:spcBef>
                <a:spcPts val="992"/>
              </a:spcBef>
              <a:buClr>
                <a:srgbClr val="003366"/>
              </a:buClr>
              <a:buFont typeface="Arial" panose="020B0604020202020204" pitchFamily="34" charset="0"/>
              <a:buChar char="•"/>
              <a:defRPr/>
            </a:pPr>
            <a:r>
              <a:rPr lang="en-US" altLang="en-US" sz="2400" b="0" kern="0" dirty="0" smtClean="0">
                <a:solidFill>
                  <a:srgbClr val="000000"/>
                </a:solidFill>
                <a:cs typeface="+mn-cs"/>
                <a:sym typeface="Wingdings" panose="05000000000000000000" pitchFamily="2" charset="2"/>
              </a:rPr>
              <a:t>Eclipse Story Map</a:t>
            </a:r>
          </a:p>
          <a:p>
            <a:pPr marL="571500" lvl="1" indent="-342900" defTabSz="1269443" eaLnBrk="1" hangingPunct="1">
              <a:spcBef>
                <a:spcPts val="992"/>
              </a:spcBef>
              <a:buClr>
                <a:srgbClr val="003366"/>
              </a:buClr>
              <a:buFont typeface="Arial" panose="020B0604020202020204" pitchFamily="34" charset="0"/>
              <a:buChar char="•"/>
              <a:defRPr/>
            </a:pPr>
            <a:endParaRPr lang="en-US" altLang="en-US" sz="2400" b="0" kern="0" dirty="0" smtClean="0">
              <a:solidFill>
                <a:srgbClr val="000000"/>
              </a:solidFill>
              <a:cs typeface="+mn-cs"/>
              <a:sym typeface="Wingdings" panose="05000000000000000000" pitchFamily="2" charset="2"/>
            </a:endParaRPr>
          </a:p>
          <a:p>
            <a:pPr marL="571500" lvl="1" indent="-342900" defTabSz="1269443" eaLnBrk="1" hangingPunct="1">
              <a:spcBef>
                <a:spcPts val="992"/>
              </a:spcBef>
              <a:buClr>
                <a:srgbClr val="003366"/>
              </a:buClr>
              <a:buFont typeface="Arial" panose="020B0604020202020204" pitchFamily="34" charset="0"/>
              <a:buChar char="•"/>
              <a:defRPr/>
            </a:pPr>
            <a:r>
              <a:rPr lang="en-US" altLang="en-US" sz="2400" b="0" kern="0" dirty="0" smtClean="0">
                <a:solidFill>
                  <a:srgbClr val="000000"/>
                </a:solidFill>
                <a:cs typeface="+mn-cs"/>
                <a:sym typeface="Wingdings" panose="05000000000000000000" pitchFamily="2" charset="2"/>
              </a:rPr>
              <a:t>USPS Interactions with </a:t>
            </a:r>
            <a:br>
              <a:rPr lang="en-US" altLang="en-US" sz="2400" b="0" kern="0" dirty="0" smtClean="0">
                <a:solidFill>
                  <a:srgbClr val="000000"/>
                </a:solidFill>
                <a:cs typeface="+mn-cs"/>
                <a:sym typeface="Wingdings" panose="05000000000000000000" pitchFamily="2" charset="2"/>
              </a:rPr>
            </a:br>
            <a:r>
              <a:rPr lang="en-US" altLang="en-US" sz="2400" b="0" kern="0" dirty="0" smtClean="0">
                <a:solidFill>
                  <a:srgbClr val="000000"/>
                </a:solidFill>
                <a:cs typeface="+mn-cs"/>
                <a:sym typeface="Wingdings" panose="05000000000000000000" pitchFamily="2" charset="2"/>
              </a:rPr>
              <a:t>Other Federal Agencies</a:t>
            </a:r>
          </a:p>
          <a:p>
            <a:pPr marL="571500" lvl="1" indent="-342900" defTabSz="1269443" eaLnBrk="1" hangingPunct="1">
              <a:spcBef>
                <a:spcPts val="992"/>
              </a:spcBef>
              <a:buClr>
                <a:srgbClr val="003366"/>
              </a:buClr>
              <a:buFont typeface="Arial" panose="020B0604020202020204" pitchFamily="34" charset="0"/>
              <a:buChar char="•"/>
              <a:defRPr/>
            </a:pPr>
            <a:endParaRPr lang="en-US" altLang="en-US" sz="2400" b="0" kern="0" dirty="0" smtClean="0">
              <a:solidFill>
                <a:srgbClr val="000000"/>
              </a:solidFill>
              <a:cs typeface="+mn-cs"/>
              <a:sym typeface="Wingdings" panose="05000000000000000000" pitchFamily="2" charset="2"/>
            </a:endParaRPr>
          </a:p>
          <a:p>
            <a:pPr marL="571500" lvl="1" indent="-342900" defTabSz="1269443" eaLnBrk="1" hangingPunct="1">
              <a:spcBef>
                <a:spcPts val="992"/>
              </a:spcBef>
              <a:buClr>
                <a:srgbClr val="003366"/>
              </a:buClr>
              <a:buFont typeface="Arial" panose="020B0604020202020204" pitchFamily="34" charset="0"/>
              <a:buChar char="•"/>
              <a:defRPr/>
            </a:pPr>
            <a:r>
              <a:rPr lang="en-US" altLang="en-US" sz="2400" b="0" kern="0" dirty="0" smtClean="0">
                <a:solidFill>
                  <a:srgbClr val="000000"/>
                </a:solidFill>
                <a:cs typeface="+mn-cs"/>
                <a:sym typeface="Wingdings" panose="05000000000000000000" pitchFamily="2" charset="2"/>
              </a:rPr>
              <a:t>Geospatial Analytics Initiatives</a:t>
            </a:r>
          </a:p>
          <a:p>
            <a:pPr marL="571500" lvl="1" indent="-342900" defTabSz="1269443" eaLnBrk="1" hangingPunct="1">
              <a:spcBef>
                <a:spcPts val="992"/>
              </a:spcBef>
              <a:buClr>
                <a:srgbClr val="003366"/>
              </a:buClr>
              <a:buFont typeface="Arial" panose="020B0604020202020204" pitchFamily="34" charset="0"/>
              <a:buChar char="•"/>
              <a:defRPr/>
            </a:pPr>
            <a:endParaRPr lang="en-US" altLang="en-US" sz="2400" b="0" kern="0" dirty="0" smtClean="0">
              <a:solidFill>
                <a:srgbClr val="000000"/>
              </a:solidFill>
              <a:cs typeface="+mn-cs"/>
              <a:sym typeface="Wingdings" panose="05000000000000000000" pitchFamily="2" charset="2"/>
            </a:endParaRPr>
          </a:p>
          <a:p>
            <a:pPr marL="571500" lvl="1" indent="-342900" defTabSz="1269443" eaLnBrk="1" hangingPunct="1">
              <a:spcBef>
                <a:spcPts val="992"/>
              </a:spcBef>
              <a:buClr>
                <a:srgbClr val="003366"/>
              </a:buClr>
              <a:buFont typeface="Arial" panose="020B0604020202020204" pitchFamily="34" charset="0"/>
              <a:buChar char="•"/>
              <a:defRPr/>
            </a:pPr>
            <a:endParaRPr lang="en-US" altLang="en-US" sz="2400" b="0" kern="0" dirty="0" smtClean="0">
              <a:solidFill>
                <a:srgbClr val="000000"/>
              </a:solidFill>
              <a:cs typeface="+mn-cs"/>
              <a:sym typeface="Wingdings" panose="05000000000000000000" pitchFamily="2" charset="2"/>
            </a:endParaRPr>
          </a:p>
          <a:p>
            <a:pPr marL="571500" lvl="1" indent="-342900" defTabSz="1269443" eaLnBrk="1" hangingPunct="1">
              <a:spcBef>
                <a:spcPts val="992"/>
              </a:spcBef>
              <a:buClr>
                <a:srgbClr val="003366"/>
              </a:buClr>
              <a:buFont typeface="Arial" panose="020B0604020202020204" pitchFamily="34" charset="0"/>
              <a:buChar char="•"/>
              <a:defRPr/>
            </a:pPr>
            <a:endParaRPr lang="en-US" altLang="en-US" sz="2400" b="0" kern="0" dirty="0" smtClean="0">
              <a:solidFill>
                <a:srgbClr val="000000"/>
              </a:solidFill>
              <a:cs typeface="+mn-cs"/>
              <a:sym typeface="Wingdings" panose="05000000000000000000" pitchFamily="2" charset="2"/>
            </a:endParaRPr>
          </a:p>
          <a:p>
            <a:pPr marL="571500" lvl="1" indent="-342900" defTabSz="1269443" eaLnBrk="1" hangingPunct="1">
              <a:spcBef>
                <a:spcPts val="992"/>
              </a:spcBef>
              <a:buClr>
                <a:srgbClr val="003366"/>
              </a:buClr>
              <a:buFont typeface="Arial" panose="020B0604020202020204" pitchFamily="34" charset="0"/>
              <a:buChar char="•"/>
              <a:defRPr/>
            </a:pPr>
            <a:endParaRPr lang="en-US" altLang="en-US" sz="2800" b="0" kern="0" dirty="0">
              <a:solidFill>
                <a:srgbClr val="000000"/>
              </a:solidFill>
              <a:cs typeface="+mn-cs"/>
              <a:sym typeface="Wingdings" panose="05000000000000000000" pitchFamily="2" charset="2"/>
            </a:endParaRPr>
          </a:p>
        </p:txBody>
      </p:sp>
      <p:sp>
        <p:nvSpPr>
          <p:cNvPr id="6" name="Slide Number Placeholder 1"/>
          <p:cNvSpPr txBox="1">
            <a:spLocks/>
          </p:cNvSpPr>
          <p:nvPr/>
        </p:nvSpPr>
        <p:spPr bwMode="auto">
          <a:xfrm>
            <a:off x="7315200" y="6572250"/>
            <a:ext cx="1752600" cy="22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75" tIns="37787" rIns="75575" bIns="37787"/>
          <a:lstStyle>
            <a:lvl1pPr eaLnBrk="0" hangingPunct="0">
              <a:spcBef>
                <a:spcPct val="10000"/>
              </a:spcBef>
              <a:buClr>
                <a:srgbClr val="0040C0"/>
              </a:buClr>
              <a:buSzPct val="90000"/>
              <a:buFont typeface="Wingdings" pitchFamily="2" charset="2"/>
              <a:buChar char="q"/>
              <a:defRPr sz="2800" b="1">
                <a:solidFill>
                  <a:schemeClr val="tx1"/>
                </a:solidFill>
                <a:latin typeface="Arial" pitchFamily="34" charset="0"/>
              </a:defRPr>
            </a:lvl1pPr>
            <a:lvl2pPr marL="742950" indent="-285750" eaLnBrk="0" hangingPunct="0">
              <a:spcBef>
                <a:spcPct val="10000"/>
              </a:spcBef>
              <a:buClr>
                <a:srgbClr val="0040C0"/>
              </a:buClr>
              <a:buFont typeface="Arial" pitchFamily="34" charset="0"/>
              <a:buChar char="●"/>
              <a:defRPr sz="2600" b="1">
                <a:solidFill>
                  <a:schemeClr val="tx1"/>
                </a:solidFill>
                <a:latin typeface="Arial" pitchFamily="34" charset="0"/>
              </a:defRPr>
            </a:lvl2pPr>
            <a:lvl3pPr marL="1085850" indent="-228600" eaLnBrk="0" hangingPunct="0">
              <a:spcBef>
                <a:spcPct val="10000"/>
              </a:spcBef>
              <a:buClr>
                <a:srgbClr val="0040C0"/>
              </a:buClr>
              <a:buSzPct val="60000"/>
              <a:buFont typeface="Wingdings" pitchFamily="2" charset="2"/>
              <a:buChar char="u"/>
              <a:defRPr sz="2400" b="1">
                <a:solidFill>
                  <a:schemeClr val="tx1"/>
                </a:solidFill>
                <a:latin typeface="Arial" pitchFamily="34" charset="0"/>
              </a:defRPr>
            </a:lvl3pPr>
            <a:lvl4pPr marL="1485900" indent="-228600" eaLnBrk="0" hangingPunct="0">
              <a:spcBef>
                <a:spcPct val="10000"/>
              </a:spcBef>
              <a:buClr>
                <a:srgbClr val="0040C0"/>
              </a:buClr>
              <a:buSzPct val="125000"/>
              <a:buFont typeface="Wingdings" pitchFamily="2" charset="2"/>
              <a:buChar char="§"/>
              <a:defRPr sz="2200" b="1">
                <a:solidFill>
                  <a:schemeClr val="tx1"/>
                </a:solidFill>
                <a:latin typeface="Arial" pitchFamily="34" charset="0"/>
              </a:defRPr>
            </a:lvl4pPr>
            <a:lvl5pPr marL="1943100" indent="-285750" eaLnBrk="0" hangingPunct="0">
              <a:spcBef>
                <a:spcPct val="10000"/>
              </a:spcBef>
              <a:buClr>
                <a:srgbClr val="0040C0"/>
              </a:buClr>
              <a:buFont typeface="Wingdings" pitchFamily="2" charset="2"/>
              <a:buChar char="v"/>
              <a:defRPr sz="2000" b="1">
                <a:solidFill>
                  <a:schemeClr val="tx1"/>
                </a:solidFill>
                <a:latin typeface="Arial" pitchFamily="34" charset="0"/>
              </a:defRPr>
            </a:lvl5pPr>
            <a:lvl6pPr marL="24003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6pPr>
            <a:lvl7pPr marL="28575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7pPr>
            <a:lvl8pPr marL="33147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8pPr>
            <a:lvl9pPr marL="37719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9pPr>
          </a:lstStyle>
          <a:p>
            <a:pPr algn="r" defTabSz="1269443" eaLnBrk="1" fontAlgn="auto" hangingPunct="1">
              <a:spcBef>
                <a:spcPct val="0"/>
              </a:spcBef>
              <a:spcAft>
                <a:spcPts val="0"/>
              </a:spcAft>
              <a:buClrTx/>
              <a:buSzTx/>
              <a:buFont typeface="Wingdings" pitchFamily="2" charset="2"/>
              <a:buNone/>
            </a:pPr>
            <a:fld id="{0303F616-8FD3-4505-8CF6-95E323128D26}" type="slidenum">
              <a:rPr lang="en-US" altLang="en-US" sz="893" b="0">
                <a:solidFill>
                  <a:srgbClr val="FFFFFF">
                    <a:lumMod val="50000"/>
                  </a:srgbClr>
                </a:solidFill>
                <a:cs typeface="+mn-cs"/>
              </a:rPr>
              <a:pPr algn="r" defTabSz="1269443" eaLnBrk="1" fontAlgn="auto" hangingPunct="1">
                <a:spcBef>
                  <a:spcPct val="0"/>
                </a:spcBef>
                <a:spcAft>
                  <a:spcPts val="0"/>
                </a:spcAft>
                <a:buClrTx/>
                <a:buSzTx/>
                <a:buFont typeface="Wingdings" pitchFamily="2" charset="2"/>
                <a:buNone/>
              </a:pPr>
              <a:t>28</a:t>
            </a:fld>
            <a:endParaRPr lang="en-US" altLang="en-US" sz="893" b="0" dirty="0">
              <a:solidFill>
                <a:srgbClr val="FFFFFF">
                  <a:lumMod val="50000"/>
                </a:srgbClr>
              </a:solidFill>
              <a:cs typeface="+mn-cs"/>
            </a:endParaRPr>
          </a:p>
        </p:txBody>
      </p:sp>
      <p:sp>
        <p:nvSpPr>
          <p:cNvPr id="8" name="Text Placeholder 2"/>
          <p:cNvSpPr txBox="1">
            <a:spLocks/>
          </p:cNvSpPr>
          <p:nvPr/>
        </p:nvSpPr>
        <p:spPr bwMode="auto">
          <a:xfrm>
            <a:off x="285616" y="990978"/>
            <a:ext cx="5048384" cy="44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5565" tIns="37782" rIns="75565" bIns="37782" numCol="1" anchor="ctr" anchorCtr="0" compatLnSpc="1">
            <a:prstTxWarp prst="textNoShape">
              <a:avLst/>
            </a:prstTxWarp>
          </a:bodyPr>
          <a:lstStyle>
            <a:lvl1pPr marL="634720" indent="-634720" algn="l" rtl="0" eaLnBrk="0" fontAlgn="base" hangingPunct="0">
              <a:spcBef>
                <a:spcPct val="20000"/>
              </a:spcBef>
              <a:spcAft>
                <a:spcPct val="0"/>
              </a:spcAft>
              <a:buFont typeface="Wingdings" pitchFamily="2" charset="2"/>
              <a:buChar char="§"/>
              <a:defRPr sz="5400" b="1">
                <a:solidFill>
                  <a:schemeClr val="tx1"/>
                </a:solidFill>
                <a:latin typeface="+mn-lt"/>
                <a:ea typeface="+mn-ea"/>
                <a:cs typeface="ヒラギノ角ゴ Pro W3"/>
              </a:defRPr>
            </a:lvl1pPr>
            <a:lvl2pPr marL="1375229" indent="-528935" algn="l" rtl="0" eaLnBrk="0" fontAlgn="base" hangingPunct="0">
              <a:spcBef>
                <a:spcPct val="20000"/>
              </a:spcBef>
              <a:spcAft>
                <a:spcPct val="0"/>
              </a:spcAft>
              <a:buFont typeface="Wingdings" pitchFamily="2" charset="2"/>
              <a:buChar char="§"/>
              <a:defRPr sz="4800" b="1">
                <a:solidFill>
                  <a:schemeClr val="tx1"/>
                </a:solidFill>
                <a:latin typeface="+mn-lt"/>
                <a:ea typeface="+mn-ea"/>
                <a:cs typeface="ヒラギノ角ゴ Pro W3"/>
              </a:defRPr>
            </a:lvl2pPr>
            <a:lvl3pPr marL="2115737" indent="-423147" algn="l" rtl="0" eaLnBrk="0" fontAlgn="base" hangingPunct="0">
              <a:spcBef>
                <a:spcPct val="20000"/>
              </a:spcBef>
              <a:spcAft>
                <a:spcPct val="0"/>
              </a:spcAft>
              <a:buFont typeface="Wingdings" pitchFamily="2" charset="2"/>
              <a:buChar char="§"/>
              <a:defRPr sz="4000" b="1">
                <a:solidFill>
                  <a:schemeClr val="tx1"/>
                </a:solidFill>
                <a:latin typeface="+mn-lt"/>
                <a:ea typeface="+mn-ea"/>
                <a:cs typeface="ヒラギノ角ゴ Pro W3"/>
              </a:defRPr>
            </a:lvl3pPr>
            <a:lvl4pPr marL="2962030" indent="-423147" algn="l" rtl="0" eaLnBrk="0" fontAlgn="base" hangingPunct="0">
              <a:spcBef>
                <a:spcPct val="20000"/>
              </a:spcBef>
              <a:spcAft>
                <a:spcPct val="0"/>
              </a:spcAft>
              <a:buFont typeface="Wingdings" pitchFamily="2" charset="2"/>
              <a:buChar char="§"/>
              <a:defRPr sz="3600" b="1">
                <a:solidFill>
                  <a:schemeClr val="tx1"/>
                </a:solidFill>
                <a:latin typeface="+mn-lt"/>
                <a:ea typeface="+mn-ea"/>
                <a:cs typeface="ヒラギノ角ゴ Pro W3"/>
              </a:defRPr>
            </a:lvl4pPr>
            <a:lvl5pPr marL="3808326" indent="-423147" algn="l" rtl="0" eaLnBrk="0" fontAlgn="base" hangingPunct="0">
              <a:spcBef>
                <a:spcPct val="20000"/>
              </a:spcBef>
              <a:spcAft>
                <a:spcPct val="0"/>
              </a:spcAft>
              <a:buFont typeface="Wingdings" pitchFamily="2" charset="2"/>
              <a:buChar char="§"/>
              <a:defRPr sz="3600" b="1">
                <a:solidFill>
                  <a:schemeClr val="tx1"/>
                </a:solidFill>
                <a:latin typeface="+mn-lt"/>
                <a:ea typeface="+mn-ea"/>
                <a:cs typeface="ヒラギノ角ゴ Pro W3"/>
              </a:defRPr>
            </a:lvl5pPr>
            <a:lvl6pPr marL="4654620" indent="-423147" algn="l" rtl="0" fontAlgn="base">
              <a:spcBef>
                <a:spcPct val="20000"/>
              </a:spcBef>
              <a:spcAft>
                <a:spcPct val="0"/>
              </a:spcAft>
              <a:buFont typeface="Wingdings" pitchFamily="2" charset="2"/>
              <a:buChar char="§"/>
              <a:defRPr sz="3700" b="1">
                <a:solidFill>
                  <a:schemeClr val="tx1"/>
                </a:solidFill>
                <a:latin typeface="+mn-lt"/>
                <a:ea typeface="+mn-ea"/>
              </a:defRPr>
            </a:lvl6pPr>
            <a:lvl7pPr marL="5500916" indent="-423147" algn="l" rtl="0" fontAlgn="base">
              <a:spcBef>
                <a:spcPct val="20000"/>
              </a:spcBef>
              <a:spcAft>
                <a:spcPct val="0"/>
              </a:spcAft>
              <a:buFont typeface="Wingdings" pitchFamily="2" charset="2"/>
              <a:buChar char="§"/>
              <a:defRPr sz="3700" b="1">
                <a:solidFill>
                  <a:schemeClr val="tx1"/>
                </a:solidFill>
                <a:latin typeface="+mn-lt"/>
                <a:ea typeface="+mn-ea"/>
              </a:defRPr>
            </a:lvl7pPr>
            <a:lvl8pPr marL="6347209" indent="-423147" algn="l" rtl="0" fontAlgn="base">
              <a:spcBef>
                <a:spcPct val="20000"/>
              </a:spcBef>
              <a:spcAft>
                <a:spcPct val="0"/>
              </a:spcAft>
              <a:buFont typeface="Wingdings" pitchFamily="2" charset="2"/>
              <a:buChar char="§"/>
              <a:defRPr sz="3700" b="1">
                <a:solidFill>
                  <a:schemeClr val="tx1"/>
                </a:solidFill>
                <a:latin typeface="+mn-lt"/>
                <a:ea typeface="+mn-ea"/>
              </a:defRPr>
            </a:lvl8pPr>
            <a:lvl9pPr marL="7193505" indent="-423147" algn="l" rtl="0" fontAlgn="base">
              <a:spcBef>
                <a:spcPct val="20000"/>
              </a:spcBef>
              <a:spcAft>
                <a:spcPct val="0"/>
              </a:spcAft>
              <a:buFont typeface="Wingdings" pitchFamily="2" charset="2"/>
              <a:buChar char="§"/>
              <a:defRPr sz="3700" b="1">
                <a:solidFill>
                  <a:schemeClr val="tx1"/>
                </a:solidFill>
                <a:latin typeface="+mn-lt"/>
                <a:ea typeface="+mn-ea"/>
              </a:defRPr>
            </a:lvl9pPr>
          </a:lstStyle>
          <a:p>
            <a:pPr marL="0" indent="0" defTabSz="408257">
              <a:buFont typeface="Wingdings" pitchFamily="2" charset="2"/>
              <a:buNone/>
            </a:pPr>
            <a:r>
              <a:rPr lang="en-US" altLang="en-US" sz="2800" kern="0" dirty="0" smtClean="0">
                <a:solidFill>
                  <a:srgbClr val="000000"/>
                </a:solidFill>
              </a:rPr>
              <a:t>Geospatial Topics Update</a:t>
            </a:r>
            <a:endParaRPr lang="en-US" altLang="en-US" sz="2800" kern="0" dirty="0">
              <a:solidFill>
                <a:srgbClr val="000000"/>
              </a:solidFill>
            </a:endParaRPr>
          </a:p>
        </p:txBody>
      </p:sp>
      <p:sp>
        <p:nvSpPr>
          <p:cNvPr id="9" name="TextBox 8"/>
          <p:cNvSpPr txBox="1"/>
          <p:nvPr/>
        </p:nvSpPr>
        <p:spPr>
          <a:xfrm>
            <a:off x="1374582" y="116860"/>
            <a:ext cx="7735956" cy="523220"/>
          </a:xfrm>
          <a:prstGeom prst="rect">
            <a:avLst/>
          </a:prstGeom>
          <a:noFill/>
        </p:spPr>
        <p:txBody>
          <a:bodyPr wrap="square" rtlCol="0">
            <a:spAutoFit/>
          </a:bodyPr>
          <a:lstStyle/>
          <a:p>
            <a:pPr algn="r"/>
            <a:r>
              <a:rPr lang="en-US" sz="2800" b="1" dirty="0" smtClean="0">
                <a:solidFill>
                  <a:schemeClr val="bg1"/>
                </a:solidFill>
                <a:latin typeface="Arial" panose="020B0604020202020204" pitchFamily="34" charset="0"/>
                <a:cs typeface="Arial" panose="020B0604020202020204" pitchFamily="34" charset="0"/>
              </a:rPr>
              <a:t>Geospatial Analytics</a:t>
            </a:r>
            <a:endParaRPr lang="en-US" sz="2800" b="1" dirty="0">
              <a:solidFill>
                <a:schemeClr val="bg1"/>
              </a:solidFill>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357561">
            <a:off x="5598867" y="1341351"/>
            <a:ext cx="2917192" cy="291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5623973" y="4959815"/>
            <a:ext cx="1709152" cy="1504743"/>
          </a:xfrm>
          <a:prstGeom prst="rect">
            <a:avLst/>
          </a:prstGeom>
          <a:blipFill>
            <a:blip r:embed="rId4" cstate="print">
              <a:extLst>
                <a:ext uri="{28A0092B-C50C-407E-A947-70E740481C1C}">
                  <a14:useLocalDpi xmlns:a14="http://schemas.microsoft.com/office/drawing/2010/main" val="0"/>
                </a:ext>
              </a:extLst>
            </a:blip>
            <a:srcRect/>
            <a:stretch>
              <a:fillRect l="-26000" r="-26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14"/>
          <p:cNvSpPr/>
          <p:nvPr/>
        </p:nvSpPr>
        <p:spPr>
          <a:xfrm>
            <a:off x="3515601" y="4966085"/>
            <a:ext cx="1746693" cy="1538494"/>
          </a:xfrm>
          <a:prstGeom prst="rect">
            <a:avLst/>
          </a:prstGeom>
          <a:blipFill>
            <a:blip r:embed="rId5" cstate="print">
              <a:extLst>
                <a:ext uri="{28A0092B-C50C-407E-A947-70E740481C1C}">
                  <a14:useLocalDpi xmlns:a14="http://schemas.microsoft.com/office/drawing/2010/main" val="0"/>
                </a:ext>
              </a:extLst>
            </a:blip>
            <a:srcRect/>
            <a:stretch>
              <a:fillRect l="-27000" r="-27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ectangle 15"/>
          <p:cNvSpPr/>
          <p:nvPr/>
        </p:nvSpPr>
        <p:spPr>
          <a:xfrm>
            <a:off x="1444770" y="4937519"/>
            <a:ext cx="1709152" cy="1567060"/>
          </a:xfrm>
          <a:prstGeom prst="rect">
            <a:avLst/>
          </a:prstGeom>
          <a:blipFill>
            <a:blip r:embed="rId6" cstate="print">
              <a:extLst>
                <a:ext uri="{28A0092B-C50C-407E-A947-70E740481C1C}">
                  <a14:useLocalDpi xmlns:a14="http://schemas.microsoft.com/office/drawing/2010/main" val="0"/>
                </a:ext>
              </a:extLst>
            </a:blip>
            <a:srcRect/>
            <a:stretch>
              <a:fillRect l="-14000" r="-14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326696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txBox="1">
            <a:spLocks/>
          </p:cNvSpPr>
          <p:nvPr/>
        </p:nvSpPr>
        <p:spPr bwMode="auto">
          <a:xfrm>
            <a:off x="7315200" y="6572250"/>
            <a:ext cx="1752600" cy="22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75" tIns="37787" rIns="75575" bIns="37787"/>
          <a:lstStyle>
            <a:lvl1pPr eaLnBrk="0" hangingPunct="0">
              <a:spcBef>
                <a:spcPct val="10000"/>
              </a:spcBef>
              <a:buClr>
                <a:srgbClr val="0040C0"/>
              </a:buClr>
              <a:buSzPct val="90000"/>
              <a:buFont typeface="Wingdings" pitchFamily="2" charset="2"/>
              <a:buChar char="q"/>
              <a:defRPr sz="2800" b="1">
                <a:solidFill>
                  <a:schemeClr val="tx1"/>
                </a:solidFill>
                <a:latin typeface="Arial" pitchFamily="34" charset="0"/>
              </a:defRPr>
            </a:lvl1pPr>
            <a:lvl2pPr marL="742950" indent="-285750" eaLnBrk="0" hangingPunct="0">
              <a:spcBef>
                <a:spcPct val="10000"/>
              </a:spcBef>
              <a:buClr>
                <a:srgbClr val="0040C0"/>
              </a:buClr>
              <a:buFont typeface="Arial" pitchFamily="34" charset="0"/>
              <a:buChar char="●"/>
              <a:defRPr sz="2600" b="1">
                <a:solidFill>
                  <a:schemeClr val="tx1"/>
                </a:solidFill>
                <a:latin typeface="Arial" pitchFamily="34" charset="0"/>
              </a:defRPr>
            </a:lvl2pPr>
            <a:lvl3pPr marL="1085850" indent="-228600" eaLnBrk="0" hangingPunct="0">
              <a:spcBef>
                <a:spcPct val="10000"/>
              </a:spcBef>
              <a:buClr>
                <a:srgbClr val="0040C0"/>
              </a:buClr>
              <a:buSzPct val="60000"/>
              <a:buFont typeface="Wingdings" pitchFamily="2" charset="2"/>
              <a:buChar char="u"/>
              <a:defRPr sz="2400" b="1">
                <a:solidFill>
                  <a:schemeClr val="tx1"/>
                </a:solidFill>
                <a:latin typeface="Arial" pitchFamily="34" charset="0"/>
              </a:defRPr>
            </a:lvl3pPr>
            <a:lvl4pPr marL="1485900" indent="-228600" eaLnBrk="0" hangingPunct="0">
              <a:spcBef>
                <a:spcPct val="10000"/>
              </a:spcBef>
              <a:buClr>
                <a:srgbClr val="0040C0"/>
              </a:buClr>
              <a:buSzPct val="125000"/>
              <a:buFont typeface="Wingdings" pitchFamily="2" charset="2"/>
              <a:buChar char="§"/>
              <a:defRPr sz="2200" b="1">
                <a:solidFill>
                  <a:schemeClr val="tx1"/>
                </a:solidFill>
                <a:latin typeface="Arial" pitchFamily="34" charset="0"/>
              </a:defRPr>
            </a:lvl4pPr>
            <a:lvl5pPr marL="1943100" indent="-285750" eaLnBrk="0" hangingPunct="0">
              <a:spcBef>
                <a:spcPct val="10000"/>
              </a:spcBef>
              <a:buClr>
                <a:srgbClr val="0040C0"/>
              </a:buClr>
              <a:buFont typeface="Wingdings" pitchFamily="2" charset="2"/>
              <a:buChar char="v"/>
              <a:defRPr sz="2000" b="1">
                <a:solidFill>
                  <a:schemeClr val="tx1"/>
                </a:solidFill>
                <a:latin typeface="Arial" pitchFamily="34" charset="0"/>
              </a:defRPr>
            </a:lvl5pPr>
            <a:lvl6pPr marL="24003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6pPr>
            <a:lvl7pPr marL="28575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7pPr>
            <a:lvl8pPr marL="33147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8pPr>
            <a:lvl9pPr marL="37719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9pPr>
          </a:lstStyle>
          <a:p>
            <a:pPr algn="r" defTabSz="1269443" eaLnBrk="1" fontAlgn="auto" hangingPunct="1">
              <a:spcBef>
                <a:spcPct val="0"/>
              </a:spcBef>
              <a:spcAft>
                <a:spcPts val="0"/>
              </a:spcAft>
              <a:buClrTx/>
              <a:buSzTx/>
              <a:buFont typeface="Wingdings" pitchFamily="2" charset="2"/>
              <a:buNone/>
            </a:pPr>
            <a:fld id="{0303F616-8FD3-4505-8CF6-95E323128D26}" type="slidenum">
              <a:rPr lang="en-US" altLang="en-US" sz="893" b="0">
                <a:solidFill>
                  <a:srgbClr val="FFFFFF">
                    <a:lumMod val="50000"/>
                  </a:srgbClr>
                </a:solidFill>
                <a:cs typeface="+mn-cs"/>
              </a:rPr>
              <a:pPr algn="r" defTabSz="1269443" eaLnBrk="1" fontAlgn="auto" hangingPunct="1">
                <a:spcBef>
                  <a:spcPct val="0"/>
                </a:spcBef>
                <a:spcAft>
                  <a:spcPts val="0"/>
                </a:spcAft>
                <a:buClrTx/>
                <a:buSzTx/>
                <a:buFont typeface="Wingdings" pitchFamily="2" charset="2"/>
                <a:buNone/>
              </a:pPr>
              <a:t>29</a:t>
            </a:fld>
            <a:endParaRPr lang="en-US" altLang="en-US" sz="893" b="0" dirty="0">
              <a:solidFill>
                <a:srgbClr val="FFFFFF">
                  <a:lumMod val="50000"/>
                </a:srgbClr>
              </a:solidFill>
              <a:cs typeface="+mn-cs"/>
            </a:endParaRPr>
          </a:p>
        </p:txBody>
      </p:sp>
      <p:pic>
        <p:nvPicPr>
          <p:cNvPr id="7" name="Picture 6"/>
          <p:cNvPicPr>
            <a:picLocks noChangeAspect="1"/>
          </p:cNvPicPr>
          <p:nvPr/>
        </p:nvPicPr>
        <p:blipFill>
          <a:blip r:embed="rId3"/>
          <a:stretch>
            <a:fillRect/>
          </a:stretch>
        </p:blipFill>
        <p:spPr>
          <a:xfrm>
            <a:off x="304800" y="1192192"/>
            <a:ext cx="5015286" cy="5306028"/>
          </a:xfrm>
          <a:prstGeom prst="rect">
            <a:avLst/>
          </a:prstGeom>
          <a:ln w="25400">
            <a:solidFill>
              <a:schemeClr val="accent1"/>
            </a:solidFill>
          </a:ln>
        </p:spPr>
      </p:pic>
      <p:pic>
        <p:nvPicPr>
          <p:cNvPr id="9" name="Picture 8"/>
          <p:cNvPicPr>
            <a:picLocks noChangeAspect="1"/>
          </p:cNvPicPr>
          <p:nvPr/>
        </p:nvPicPr>
        <p:blipFill>
          <a:blip r:embed="rId4"/>
          <a:stretch>
            <a:fillRect/>
          </a:stretch>
        </p:blipFill>
        <p:spPr>
          <a:xfrm>
            <a:off x="3657600" y="3352800"/>
            <a:ext cx="5502676" cy="2671218"/>
          </a:xfrm>
          <a:prstGeom prst="rect">
            <a:avLst/>
          </a:prstGeom>
          <a:ln>
            <a:solidFill>
              <a:schemeClr val="accent1"/>
            </a:solidFill>
          </a:ln>
        </p:spPr>
      </p:pic>
      <p:sp>
        <p:nvSpPr>
          <p:cNvPr id="11" name="TextBox 10"/>
          <p:cNvSpPr txBox="1"/>
          <p:nvPr/>
        </p:nvSpPr>
        <p:spPr>
          <a:xfrm>
            <a:off x="4572000" y="1192192"/>
            <a:ext cx="5104436" cy="830997"/>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Total Eclipse of the Sun</a:t>
            </a:r>
          </a:p>
          <a:p>
            <a:pPr algn="ctr"/>
            <a:r>
              <a:rPr lang="en-US" sz="2400" i="1" dirty="0" smtClean="0">
                <a:latin typeface="Arial" panose="020B0604020202020204" pitchFamily="34" charset="0"/>
                <a:cs typeface="Arial" panose="020B0604020202020204" pitchFamily="34" charset="0"/>
              </a:rPr>
              <a:t>“Path of Totality”</a:t>
            </a:r>
            <a:endParaRPr lang="en-US" sz="2400" i="1" dirty="0">
              <a:latin typeface="Arial" panose="020B0604020202020204" pitchFamily="34" charset="0"/>
              <a:cs typeface="Arial" panose="020B0604020202020204" pitchFamily="34" charset="0"/>
            </a:endParaRPr>
          </a:p>
        </p:txBody>
      </p:sp>
      <p:sp>
        <p:nvSpPr>
          <p:cNvPr id="12" name="Rectangle 11"/>
          <p:cNvSpPr/>
          <p:nvPr/>
        </p:nvSpPr>
        <p:spPr>
          <a:xfrm>
            <a:off x="6325783" y="2146299"/>
            <a:ext cx="1229824" cy="369332"/>
          </a:xfrm>
          <a:prstGeom prst="rect">
            <a:avLst/>
          </a:prstGeom>
        </p:spPr>
        <p:txBody>
          <a:bodyPr wrap="none">
            <a:spAutoFit/>
          </a:bodyPr>
          <a:lstStyle/>
          <a:p>
            <a:r>
              <a:rPr lang="en-US" i="1" dirty="0">
                <a:hlinkClick r:id="rId5"/>
              </a:rPr>
              <a:t>online map</a:t>
            </a:r>
            <a:endParaRPr lang="en-US" dirty="0"/>
          </a:p>
        </p:txBody>
      </p:sp>
      <p:sp>
        <p:nvSpPr>
          <p:cNvPr id="13" name="TextBox 12"/>
          <p:cNvSpPr txBox="1"/>
          <p:nvPr/>
        </p:nvSpPr>
        <p:spPr>
          <a:xfrm>
            <a:off x="1360668" y="121816"/>
            <a:ext cx="7735956" cy="523220"/>
          </a:xfrm>
          <a:prstGeom prst="rect">
            <a:avLst/>
          </a:prstGeom>
          <a:noFill/>
        </p:spPr>
        <p:txBody>
          <a:bodyPr wrap="square" rtlCol="0">
            <a:spAutoFit/>
          </a:bodyPr>
          <a:lstStyle/>
          <a:p>
            <a:pPr algn="r"/>
            <a:r>
              <a:rPr lang="en-US" sz="2800" b="1" dirty="0" smtClean="0">
                <a:solidFill>
                  <a:schemeClr val="bg1"/>
                </a:solidFill>
                <a:latin typeface="Arial" panose="020B0604020202020204" pitchFamily="34" charset="0"/>
                <a:cs typeface="Arial" panose="020B0604020202020204" pitchFamily="34" charset="0"/>
              </a:rPr>
              <a:t>Geospatial Analytics</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7411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447800"/>
            <a:ext cx="7237879" cy="5878532"/>
          </a:xfrm>
          <a:prstGeom prst="rect">
            <a:avLst/>
          </a:prstGeom>
          <a:noFill/>
        </p:spPr>
        <p:txBody>
          <a:bodyPr wrap="none" rtlCol="0">
            <a:spAutoFit/>
          </a:bodyPr>
          <a:lstStyle/>
          <a:p>
            <a:pPr eaLnBrk="0" fontAlgn="base" hangingPunct="0">
              <a:spcBef>
                <a:spcPct val="0"/>
              </a:spcBef>
              <a:spcAft>
                <a:spcPct val="0"/>
              </a:spcAft>
            </a:pPr>
            <a:r>
              <a:rPr lang="en-US" sz="3200" dirty="0">
                <a:solidFill>
                  <a:srgbClr val="2D2D8A"/>
                </a:solidFill>
              </a:rPr>
              <a:t>2018 MTAC </a:t>
            </a:r>
            <a:r>
              <a:rPr lang="en-US" sz="3200" dirty="0" smtClean="0">
                <a:solidFill>
                  <a:srgbClr val="2D2D8A"/>
                </a:solidFill>
              </a:rPr>
              <a:t>Proposed Meeting </a:t>
            </a:r>
            <a:r>
              <a:rPr lang="en-US" sz="3200" dirty="0">
                <a:solidFill>
                  <a:srgbClr val="2D2D8A"/>
                </a:solidFill>
              </a:rPr>
              <a:t>Dates*:</a:t>
            </a:r>
          </a:p>
          <a:p>
            <a:pPr eaLnBrk="0" fontAlgn="base" hangingPunct="0">
              <a:spcBef>
                <a:spcPct val="0"/>
              </a:spcBef>
              <a:spcAft>
                <a:spcPct val="0"/>
              </a:spcAft>
            </a:pPr>
            <a:r>
              <a:rPr lang="en-US" sz="1400" dirty="0" smtClean="0">
                <a:solidFill>
                  <a:srgbClr val="2D2D8A"/>
                </a:solidFill>
              </a:rPr>
              <a:t>Tuesday: </a:t>
            </a:r>
            <a:r>
              <a:rPr lang="en-US" sz="1400" dirty="0">
                <a:solidFill>
                  <a:srgbClr val="2D2D8A"/>
                </a:solidFill>
              </a:rPr>
              <a:t>MTAC Leadership Open Session;</a:t>
            </a:r>
          </a:p>
          <a:p>
            <a:pPr eaLnBrk="0" fontAlgn="base" hangingPunct="0">
              <a:spcBef>
                <a:spcPct val="0"/>
              </a:spcBef>
              <a:spcAft>
                <a:spcPct val="0"/>
              </a:spcAft>
            </a:pPr>
            <a:r>
              <a:rPr lang="en-US" sz="1400" dirty="0" smtClean="0">
                <a:solidFill>
                  <a:srgbClr val="2D2D8A"/>
                </a:solidFill>
              </a:rPr>
              <a:t>Wednesday: </a:t>
            </a:r>
            <a:r>
              <a:rPr lang="en-US" sz="1400" dirty="0">
                <a:solidFill>
                  <a:srgbClr val="2D2D8A"/>
                </a:solidFill>
              </a:rPr>
              <a:t>Membership assembly, Focus Groups, and Business Session</a:t>
            </a:r>
          </a:p>
          <a:p>
            <a:pPr eaLnBrk="0" fontAlgn="base" hangingPunct="0">
              <a:spcBef>
                <a:spcPct val="0"/>
              </a:spcBef>
              <a:spcAft>
                <a:spcPct val="0"/>
              </a:spcAft>
            </a:pPr>
            <a:r>
              <a:rPr lang="en-US" sz="1400" dirty="0" smtClean="0">
                <a:solidFill>
                  <a:srgbClr val="2D2D8A"/>
                </a:solidFill>
              </a:rPr>
              <a:t>Thursday: </a:t>
            </a:r>
            <a:r>
              <a:rPr lang="en-US" sz="1400" dirty="0">
                <a:solidFill>
                  <a:srgbClr val="2D2D8A"/>
                </a:solidFill>
              </a:rPr>
              <a:t>MTAC Leadership and </a:t>
            </a:r>
            <a:r>
              <a:rPr lang="en-US" sz="1400" dirty="0" smtClean="0">
                <a:solidFill>
                  <a:srgbClr val="2D2D8A"/>
                </a:solidFill>
              </a:rPr>
              <a:t>Executive </a:t>
            </a:r>
            <a:r>
              <a:rPr lang="en-US" sz="1400" dirty="0">
                <a:solidFill>
                  <a:srgbClr val="2D2D8A"/>
                </a:solidFill>
              </a:rPr>
              <a:t>Committee Meetings</a:t>
            </a:r>
          </a:p>
          <a:p>
            <a:pPr eaLnBrk="0" fontAlgn="base" hangingPunct="0">
              <a:spcBef>
                <a:spcPct val="0"/>
              </a:spcBef>
              <a:spcAft>
                <a:spcPct val="0"/>
              </a:spcAft>
            </a:pPr>
            <a:endParaRPr lang="en-US" sz="3200" dirty="0">
              <a:solidFill>
                <a:srgbClr val="2D2D8A"/>
              </a:solidFill>
            </a:endParaRPr>
          </a:p>
          <a:p>
            <a:pPr eaLnBrk="0" fontAlgn="base" hangingPunct="0">
              <a:spcBef>
                <a:spcPct val="0"/>
              </a:spcBef>
              <a:spcAft>
                <a:spcPct val="0"/>
              </a:spcAft>
            </a:pPr>
            <a:r>
              <a:rPr lang="en-US" sz="3200" dirty="0">
                <a:solidFill>
                  <a:srgbClr val="2D2D8A"/>
                </a:solidFill>
              </a:rPr>
              <a:t>February 27-28, March 1</a:t>
            </a:r>
          </a:p>
          <a:p>
            <a:pPr eaLnBrk="0" fontAlgn="base" hangingPunct="0">
              <a:spcBef>
                <a:spcPct val="0"/>
              </a:spcBef>
              <a:spcAft>
                <a:spcPct val="0"/>
              </a:spcAft>
            </a:pPr>
            <a:r>
              <a:rPr lang="en-US" sz="3200" dirty="0">
                <a:solidFill>
                  <a:srgbClr val="2D2D8A"/>
                </a:solidFill>
              </a:rPr>
              <a:t>June 12-14</a:t>
            </a:r>
          </a:p>
          <a:p>
            <a:pPr eaLnBrk="0" fontAlgn="base" hangingPunct="0">
              <a:spcBef>
                <a:spcPct val="0"/>
              </a:spcBef>
              <a:spcAft>
                <a:spcPct val="0"/>
              </a:spcAft>
            </a:pPr>
            <a:r>
              <a:rPr lang="en-US" sz="3200" dirty="0">
                <a:solidFill>
                  <a:srgbClr val="2D2D8A"/>
                </a:solidFill>
              </a:rPr>
              <a:t>October 2-4</a:t>
            </a:r>
          </a:p>
          <a:p>
            <a:pPr eaLnBrk="0" fontAlgn="base" hangingPunct="0">
              <a:spcBef>
                <a:spcPct val="0"/>
              </a:spcBef>
              <a:spcAft>
                <a:spcPct val="0"/>
              </a:spcAft>
            </a:pPr>
            <a:r>
              <a:rPr lang="en-US" sz="3200" dirty="0">
                <a:solidFill>
                  <a:srgbClr val="2D2D8A"/>
                </a:solidFill>
              </a:rPr>
              <a:t>December 4-6</a:t>
            </a:r>
          </a:p>
          <a:p>
            <a:pPr eaLnBrk="0" fontAlgn="base" hangingPunct="0">
              <a:spcBef>
                <a:spcPct val="0"/>
              </a:spcBef>
              <a:spcAft>
                <a:spcPct val="0"/>
              </a:spcAft>
            </a:pPr>
            <a:endParaRPr lang="en-US" sz="3200" dirty="0">
              <a:solidFill>
                <a:srgbClr val="2D2D8A"/>
              </a:solidFill>
            </a:endParaRPr>
          </a:p>
          <a:p>
            <a:pPr eaLnBrk="0" fontAlgn="base" hangingPunct="0">
              <a:spcBef>
                <a:spcPct val="0"/>
              </a:spcBef>
              <a:spcAft>
                <a:spcPct val="0"/>
              </a:spcAft>
            </a:pPr>
            <a:endParaRPr lang="en-US" sz="3200" dirty="0">
              <a:solidFill>
                <a:srgbClr val="2D2D8A"/>
              </a:solidFill>
            </a:endParaRPr>
          </a:p>
          <a:p>
            <a:pPr eaLnBrk="0" fontAlgn="base" hangingPunct="0">
              <a:spcBef>
                <a:spcPct val="0"/>
              </a:spcBef>
              <a:spcAft>
                <a:spcPct val="0"/>
              </a:spcAft>
            </a:pPr>
            <a:r>
              <a:rPr lang="en-US" sz="1400" smtClean="0">
                <a:solidFill>
                  <a:srgbClr val="2D2D8A"/>
                </a:solidFill>
              </a:rPr>
              <a:t>*Subject </a:t>
            </a:r>
            <a:r>
              <a:rPr lang="en-US" sz="1400" dirty="0">
                <a:solidFill>
                  <a:srgbClr val="2D2D8A"/>
                </a:solidFill>
              </a:rPr>
              <a:t>to change, pending final approval of USPS corporate calendar. </a:t>
            </a:r>
          </a:p>
          <a:p>
            <a:pPr eaLnBrk="0" fontAlgn="base" hangingPunct="0">
              <a:spcBef>
                <a:spcPct val="0"/>
              </a:spcBef>
              <a:spcAft>
                <a:spcPct val="0"/>
              </a:spcAft>
            </a:pPr>
            <a:endParaRPr lang="en-US" sz="3200" dirty="0">
              <a:solidFill>
                <a:srgbClr val="2D2D8A"/>
              </a:solidFill>
            </a:endParaRPr>
          </a:p>
          <a:p>
            <a:pPr eaLnBrk="0" fontAlgn="base" hangingPunct="0">
              <a:spcBef>
                <a:spcPct val="0"/>
              </a:spcBef>
              <a:spcAft>
                <a:spcPct val="0"/>
              </a:spcAft>
            </a:pPr>
            <a:endParaRPr lang="en-US" sz="3200" dirty="0">
              <a:solidFill>
                <a:srgbClr val="2D2D8A"/>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2" y="4402455"/>
            <a:ext cx="4641669" cy="914400"/>
          </a:xfrm>
          <a:prstGeom prst="rect">
            <a:avLst/>
          </a:prstGeom>
        </p:spPr>
      </p:pic>
    </p:spTree>
    <p:extLst>
      <p:ext uri="{BB962C8B-B14F-4D97-AF65-F5344CB8AC3E}">
        <p14:creationId xmlns:p14="http://schemas.microsoft.com/office/powerpoint/2010/main" val="16758410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p:cNvSpPr txBox="1">
            <a:spLocks/>
          </p:cNvSpPr>
          <p:nvPr/>
        </p:nvSpPr>
        <p:spPr bwMode="auto">
          <a:xfrm>
            <a:off x="7315200" y="6572250"/>
            <a:ext cx="1752600" cy="22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575" tIns="37787" rIns="75575" bIns="37787"/>
          <a:lstStyle>
            <a:lvl1pPr eaLnBrk="0" hangingPunct="0">
              <a:spcBef>
                <a:spcPct val="10000"/>
              </a:spcBef>
              <a:buClr>
                <a:srgbClr val="0040C0"/>
              </a:buClr>
              <a:buSzPct val="90000"/>
              <a:buFont typeface="Wingdings" pitchFamily="2" charset="2"/>
              <a:buChar char="q"/>
              <a:defRPr sz="2800" b="1">
                <a:solidFill>
                  <a:schemeClr val="tx1"/>
                </a:solidFill>
                <a:latin typeface="Arial" pitchFamily="34" charset="0"/>
              </a:defRPr>
            </a:lvl1pPr>
            <a:lvl2pPr marL="742950" indent="-285750" eaLnBrk="0" hangingPunct="0">
              <a:spcBef>
                <a:spcPct val="10000"/>
              </a:spcBef>
              <a:buClr>
                <a:srgbClr val="0040C0"/>
              </a:buClr>
              <a:buFont typeface="Arial" pitchFamily="34" charset="0"/>
              <a:buChar char="●"/>
              <a:defRPr sz="2600" b="1">
                <a:solidFill>
                  <a:schemeClr val="tx1"/>
                </a:solidFill>
                <a:latin typeface="Arial" pitchFamily="34" charset="0"/>
              </a:defRPr>
            </a:lvl2pPr>
            <a:lvl3pPr marL="1085850" indent="-228600" eaLnBrk="0" hangingPunct="0">
              <a:spcBef>
                <a:spcPct val="10000"/>
              </a:spcBef>
              <a:buClr>
                <a:srgbClr val="0040C0"/>
              </a:buClr>
              <a:buSzPct val="60000"/>
              <a:buFont typeface="Wingdings" pitchFamily="2" charset="2"/>
              <a:buChar char="u"/>
              <a:defRPr sz="2400" b="1">
                <a:solidFill>
                  <a:schemeClr val="tx1"/>
                </a:solidFill>
                <a:latin typeface="Arial" pitchFamily="34" charset="0"/>
              </a:defRPr>
            </a:lvl3pPr>
            <a:lvl4pPr marL="1485900" indent="-228600" eaLnBrk="0" hangingPunct="0">
              <a:spcBef>
                <a:spcPct val="10000"/>
              </a:spcBef>
              <a:buClr>
                <a:srgbClr val="0040C0"/>
              </a:buClr>
              <a:buSzPct val="125000"/>
              <a:buFont typeface="Wingdings" pitchFamily="2" charset="2"/>
              <a:buChar char="§"/>
              <a:defRPr sz="2200" b="1">
                <a:solidFill>
                  <a:schemeClr val="tx1"/>
                </a:solidFill>
                <a:latin typeface="Arial" pitchFamily="34" charset="0"/>
              </a:defRPr>
            </a:lvl4pPr>
            <a:lvl5pPr marL="1943100" indent="-285750" eaLnBrk="0" hangingPunct="0">
              <a:spcBef>
                <a:spcPct val="10000"/>
              </a:spcBef>
              <a:buClr>
                <a:srgbClr val="0040C0"/>
              </a:buClr>
              <a:buFont typeface="Wingdings" pitchFamily="2" charset="2"/>
              <a:buChar char="v"/>
              <a:defRPr sz="2000" b="1">
                <a:solidFill>
                  <a:schemeClr val="tx1"/>
                </a:solidFill>
                <a:latin typeface="Arial" pitchFamily="34" charset="0"/>
              </a:defRPr>
            </a:lvl5pPr>
            <a:lvl6pPr marL="24003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6pPr>
            <a:lvl7pPr marL="28575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7pPr>
            <a:lvl8pPr marL="33147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8pPr>
            <a:lvl9pPr marL="3771900" indent="-285750" eaLnBrk="0" fontAlgn="base" hangingPunct="0">
              <a:spcBef>
                <a:spcPct val="10000"/>
              </a:spcBef>
              <a:spcAft>
                <a:spcPct val="0"/>
              </a:spcAft>
              <a:buClr>
                <a:srgbClr val="0040C0"/>
              </a:buClr>
              <a:buFont typeface="Wingdings" pitchFamily="2" charset="2"/>
              <a:buChar char="v"/>
              <a:defRPr sz="2000" b="1">
                <a:solidFill>
                  <a:schemeClr val="tx1"/>
                </a:solidFill>
                <a:latin typeface="Arial" pitchFamily="34" charset="0"/>
              </a:defRPr>
            </a:lvl9pPr>
          </a:lstStyle>
          <a:p>
            <a:pPr algn="r" defTabSz="1269443" eaLnBrk="1" fontAlgn="auto" hangingPunct="1">
              <a:spcBef>
                <a:spcPct val="0"/>
              </a:spcBef>
              <a:spcAft>
                <a:spcPts val="0"/>
              </a:spcAft>
              <a:buClrTx/>
              <a:buSzTx/>
              <a:buFont typeface="Wingdings" pitchFamily="2" charset="2"/>
              <a:buNone/>
            </a:pPr>
            <a:fld id="{0303F616-8FD3-4505-8CF6-95E323128D26}" type="slidenum">
              <a:rPr lang="en-US" altLang="en-US" sz="893" b="0">
                <a:solidFill>
                  <a:srgbClr val="FFFFFF">
                    <a:lumMod val="50000"/>
                  </a:srgbClr>
                </a:solidFill>
                <a:cs typeface="+mn-cs"/>
              </a:rPr>
              <a:pPr algn="r" defTabSz="1269443" eaLnBrk="1" fontAlgn="auto" hangingPunct="1">
                <a:spcBef>
                  <a:spcPct val="0"/>
                </a:spcBef>
                <a:spcAft>
                  <a:spcPts val="0"/>
                </a:spcAft>
                <a:buClrTx/>
                <a:buSzTx/>
                <a:buFont typeface="Wingdings" pitchFamily="2" charset="2"/>
                <a:buNone/>
              </a:pPr>
              <a:t>30</a:t>
            </a:fld>
            <a:endParaRPr lang="en-US" altLang="en-US" sz="893" b="0" dirty="0">
              <a:solidFill>
                <a:srgbClr val="FFFFFF">
                  <a:lumMod val="50000"/>
                </a:srgbClr>
              </a:solidFill>
              <a:cs typeface="+mn-cs"/>
            </a:endParaRPr>
          </a:p>
        </p:txBody>
      </p:sp>
      <p:sp>
        <p:nvSpPr>
          <p:cNvPr id="13" name="TextBox 12"/>
          <p:cNvSpPr txBox="1"/>
          <p:nvPr/>
        </p:nvSpPr>
        <p:spPr>
          <a:xfrm>
            <a:off x="1360668" y="121816"/>
            <a:ext cx="7735956" cy="523220"/>
          </a:xfrm>
          <a:prstGeom prst="rect">
            <a:avLst/>
          </a:prstGeom>
          <a:noFill/>
        </p:spPr>
        <p:txBody>
          <a:bodyPr wrap="square" rtlCol="0">
            <a:spAutoFit/>
          </a:bodyPr>
          <a:lstStyle/>
          <a:p>
            <a:pPr algn="r"/>
            <a:r>
              <a:rPr lang="en-US" sz="2800" b="1" dirty="0" smtClean="0">
                <a:solidFill>
                  <a:schemeClr val="bg1"/>
                </a:solidFill>
                <a:latin typeface="Arial" panose="020B0604020202020204" pitchFamily="34" charset="0"/>
                <a:cs typeface="Arial" panose="020B0604020202020204" pitchFamily="34" charset="0"/>
              </a:rPr>
              <a:t>Geospatial Analytics</a:t>
            </a:r>
            <a:endParaRPr lang="en-US" sz="2800" b="1" dirty="0">
              <a:solidFill>
                <a:schemeClr val="bg1"/>
              </a:solidFill>
              <a:latin typeface="Arial" panose="020B0604020202020204" pitchFamily="34" charset="0"/>
              <a:cs typeface="Arial" panose="020B0604020202020204" pitchFamily="34" charset="0"/>
            </a:endParaRPr>
          </a:p>
        </p:txBody>
      </p:sp>
      <p:pic>
        <p:nvPicPr>
          <p:cNvPr id="10" name="Picture 2" descr="http://bioacoustics.oregonstate.edu/sites/labs7/files/NOAA-Transparent-Logo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115" y="2265035"/>
            <a:ext cx="1431979" cy="1431979"/>
          </a:xfrm>
          <a:prstGeom prst="rect">
            <a:avLst/>
          </a:prstGeom>
          <a:noFill/>
          <a:effectLst>
            <a:outerShdw blurRad="279400" dist="2413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4" descr="File:US-NationalWeatherService-Logo.sv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4336438"/>
            <a:ext cx="1543730" cy="1543730"/>
          </a:xfrm>
          <a:prstGeom prst="rect">
            <a:avLst/>
          </a:prstGeom>
          <a:noFill/>
          <a:effectLst>
            <a:outerShdw blurRad="279400" dist="2413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6" descr="File:US-NationalGeospatialIntelligenceAgency-2008Seal.sv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6219" y="5239576"/>
            <a:ext cx="1483479" cy="1483479"/>
          </a:xfrm>
          <a:prstGeom prst="rect">
            <a:avLst/>
          </a:prstGeom>
          <a:noFill/>
          <a:effectLst>
            <a:outerShdw blurRad="279400" dist="2413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8" descr="http://www.unitedserviceapps.com/images/faa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0329" y="4425592"/>
            <a:ext cx="1686871" cy="1680202"/>
          </a:xfrm>
          <a:prstGeom prst="rect">
            <a:avLst/>
          </a:prstGeom>
          <a:noFill/>
          <a:effectLst>
            <a:outerShdw blurRad="279400" dist="2413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Rectangle 17"/>
          <p:cNvSpPr/>
          <p:nvPr/>
        </p:nvSpPr>
        <p:spPr bwMode="auto">
          <a:xfrm>
            <a:off x="3436442" y="1007954"/>
            <a:ext cx="2657987" cy="835852"/>
          </a:xfrm>
          <a:prstGeom prst="rect">
            <a:avLst/>
          </a:prstGeom>
          <a:solidFill>
            <a:srgbClr val="FFFFFF"/>
          </a:solidFill>
          <a:ln w="285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err="1">
              <a:solidFill>
                <a:srgbClr val="FFFFFF"/>
              </a:solidFill>
              <a:effectLst>
                <a:outerShdw blurRad="25400" dist="25400" dir="2700000" algn="tl">
                  <a:srgbClr val="000000"/>
                </a:outerShdw>
              </a:effectLst>
              <a:latin typeface="Arial" charset="0"/>
              <a:ea typeface="ＭＳ Ｐゴシック" pitchFamily="16" charset="-128"/>
            </a:endParaRPr>
          </a:p>
        </p:txBody>
      </p:sp>
      <p:pic>
        <p:nvPicPr>
          <p:cNvPr id="19" name="Picture 14" descr="Image result for fema logo.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82287" y="1109136"/>
            <a:ext cx="3449027" cy="12474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87283" y="2903115"/>
            <a:ext cx="1746077" cy="1440285"/>
          </a:xfrm>
          <a:prstGeom prst="rect">
            <a:avLst/>
          </a:prstGeom>
          <a:effectLst>
            <a:outerShdw blurRad="279400" dist="241300" dir="8100000" algn="tr" rotWithShape="0">
              <a:prstClr val="black">
                <a:alpha val="40000"/>
              </a:prstClr>
            </a:outerShdw>
          </a:effectLst>
        </p:spPr>
      </p:pic>
      <p:pic>
        <p:nvPicPr>
          <p:cNvPr id="2" name="Picture 1"/>
          <p:cNvPicPr>
            <a:picLocks noChangeAspect="1"/>
          </p:cNvPicPr>
          <p:nvPr/>
        </p:nvPicPr>
        <p:blipFill>
          <a:blip r:embed="rId12"/>
          <a:stretch>
            <a:fillRect/>
          </a:stretch>
        </p:blipFill>
        <p:spPr>
          <a:xfrm>
            <a:off x="6672941" y="2069127"/>
            <a:ext cx="2057399" cy="2198073"/>
          </a:xfrm>
          <a:prstGeom prst="rect">
            <a:avLst/>
          </a:prstGeom>
        </p:spPr>
      </p:pic>
      <p:cxnSp>
        <p:nvCxnSpPr>
          <p:cNvPr id="21" name="Straight Arrow Connector 20"/>
          <p:cNvCxnSpPr/>
          <p:nvPr/>
        </p:nvCxnSpPr>
        <p:spPr bwMode="auto">
          <a:xfrm>
            <a:off x="4707959" y="2140544"/>
            <a:ext cx="0" cy="678856"/>
          </a:xfrm>
          <a:prstGeom prst="straightConnector1">
            <a:avLst/>
          </a:prstGeom>
          <a:solidFill>
            <a:schemeClr val="accent1"/>
          </a:solidFill>
          <a:ln w="25400"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p:cNvCxnSpPr/>
          <p:nvPr/>
        </p:nvCxnSpPr>
        <p:spPr bwMode="auto">
          <a:xfrm flipH="1" flipV="1">
            <a:off x="5590230" y="4273303"/>
            <a:ext cx="879881" cy="353630"/>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p:nvPr/>
        </p:nvCxnSpPr>
        <p:spPr bwMode="auto">
          <a:xfrm flipV="1">
            <a:off x="4706757" y="4494067"/>
            <a:ext cx="0" cy="614236"/>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p:cNvCxnSpPr/>
          <p:nvPr/>
        </p:nvCxnSpPr>
        <p:spPr bwMode="auto">
          <a:xfrm>
            <a:off x="2743200" y="3237533"/>
            <a:ext cx="990600" cy="0"/>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p:cNvCxnSpPr/>
          <p:nvPr/>
        </p:nvCxnSpPr>
        <p:spPr bwMode="auto">
          <a:xfrm flipV="1">
            <a:off x="2798292" y="4191000"/>
            <a:ext cx="783108" cy="533400"/>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Rectangle 50"/>
          <p:cNvSpPr/>
          <p:nvPr/>
        </p:nvSpPr>
        <p:spPr>
          <a:xfrm>
            <a:off x="609600" y="6260068"/>
            <a:ext cx="1313180" cy="369332"/>
          </a:xfrm>
          <a:prstGeom prst="rect">
            <a:avLst/>
          </a:prstGeom>
        </p:spPr>
        <p:txBody>
          <a:bodyPr wrap="none">
            <a:spAutoFit/>
          </a:bodyPr>
          <a:lstStyle/>
          <a:p>
            <a:r>
              <a:rPr lang="en-US" i="1" dirty="0">
                <a:hlinkClick r:id="rId13"/>
              </a:rPr>
              <a:t>online map</a:t>
            </a:r>
            <a:endParaRPr lang="en-US" dirty="0"/>
          </a:p>
        </p:txBody>
      </p:sp>
      <p:cxnSp>
        <p:nvCxnSpPr>
          <p:cNvPr id="52" name="Straight Arrow Connector 51"/>
          <p:cNvCxnSpPr/>
          <p:nvPr/>
        </p:nvCxnSpPr>
        <p:spPr bwMode="auto">
          <a:xfrm flipH="1">
            <a:off x="5715000" y="3200400"/>
            <a:ext cx="990600" cy="0"/>
          </a:xfrm>
          <a:prstGeom prst="straightConnector1">
            <a:avLst/>
          </a:prstGeom>
          <a:solidFill>
            <a:schemeClr val="accent1"/>
          </a:solidFill>
          <a:ln w="25400"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67419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2829" b="25480"/>
          <a:stretch/>
        </p:blipFill>
        <p:spPr>
          <a:xfrm>
            <a:off x="4985575" y="3851910"/>
            <a:ext cx="4166846" cy="2141221"/>
          </a:xfrm>
          <a:prstGeom prst="rect">
            <a:avLst/>
          </a:prstGeom>
        </p:spPr>
      </p:pic>
      <p:sp>
        <p:nvSpPr>
          <p:cNvPr id="2" name="Rectangle 2"/>
          <p:cNvSpPr>
            <a:spLocks noChangeArrowheads="1"/>
          </p:cNvSpPr>
          <p:nvPr/>
        </p:nvSpPr>
        <p:spPr bwMode="auto">
          <a:xfrm>
            <a:off x="2887318" y="1609411"/>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fontAlgn="auto">
              <a:spcBef>
                <a:spcPts val="0"/>
              </a:spcBef>
              <a:spcAft>
                <a:spcPts val="0"/>
              </a:spcAft>
            </a:pPr>
            <a:endParaRPr lang="en-US">
              <a:solidFill>
                <a:prstClr val="black"/>
              </a:solidFill>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3257" y="1575707"/>
            <a:ext cx="4514342" cy="2146664"/>
          </a:xfrm>
          <a:prstGeom prst="rect">
            <a:avLst/>
          </a:prstGeom>
        </p:spPr>
      </p:pic>
      <p:sp>
        <p:nvSpPr>
          <p:cNvPr id="6" name="TextBox 5"/>
          <p:cNvSpPr txBox="1"/>
          <p:nvPr/>
        </p:nvSpPr>
        <p:spPr>
          <a:xfrm>
            <a:off x="3328988" y="935831"/>
            <a:ext cx="5801967" cy="415498"/>
          </a:xfrm>
          <a:prstGeom prst="rect">
            <a:avLst/>
          </a:prstGeom>
          <a:noFill/>
        </p:spPr>
        <p:txBody>
          <a:bodyPr wrap="square" rtlCol="0">
            <a:spAutoFit/>
          </a:bodyPr>
          <a:lstStyle/>
          <a:p>
            <a:pPr algn="r" fontAlgn="auto">
              <a:spcBef>
                <a:spcPts val="0"/>
              </a:spcBef>
              <a:spcAft>
                <a:spcPts val="0"/>
              </a:spcAft>
            </a:pPr>
            <a:r>
              <a:rPr lang="en-US" sz="2100" b="1" dirty="0">
                <a:solidFill>
                  <a:prstClr val="white"/>
                </a:solidFill>
                <a:ea typeface="+mn-ea"/>
                <a:cs typeface="Arial" panose="020B0604020202020204" pitchFamily="34" charset="0"/>
              </a:rPr>
              <a:t>Geospatial Analytics</a:t>
            </a:r>
          </a:p>
        </p:txBody>
      </p:sp>
      <p:pic>
        <p:nvPicPr>
          <p:cNvPr id="8" name="Picture 7"/>
          <p:cNvPicPr>
            <a:picLocks noChangeAspect="1"/>
          </p:cNvPicPr>
          <p:nvPr/>
        </p:nvPicPr>
        <p:blipFill>
          <a:blip r:embed="rId4"/>
          <a:stretch>
            <a:fillRect/>
          </a:stretch>
        </p:blipFill>
        <p:spPr>
          <a:xfrm>
            <a:off x="4617647" y="1576314"/>
            <a:ext cx="4513308" cy="2146057"/>
          </a:xfrm>
          <a:prstGeom prst="rect">
            <a:avLst/>
          </a:prstGeom>
        </p:spPr>
      </p:pic>
      <p:sp>
        <p:nvSpPr>
          <p:cNvPr id="12" name="Rectangle 11"/>
          <p:cNvSpPr/>
          <p:nvPr/>
        </p:nvSpPr>
        <p:spPr>
          <a:xfrm>
            <a:off x="0" y="1653877"/>
            <a:ext cx="426720" cy="2068494"/>
          </a:xfrm>
          <a:prstGeom prst="rect">
            <a:avLst/>
          </a:prstGeom>
          <a:solidFill>
            <a:srgbClr val="002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TextBox 4"/>
          <p:cNvSpPr txBox="1"/>
          <p:nvPr/>
        </p:nvSpPr>
        <p:spPr>
          <a:xfrm rot="16200000">
            <a:off x="-839443" y="2503458"/>
            <a:ext cx="2068495" cy="369332"/>
          </a:xfrm>
          <a:prstGeom prst="rect">
            <a:avLst/>
          </a:prstGeom>
          <a:noFill/>
        </p:spPr>
        <p:txBody>
          <a:bodyPr wrap="square" rtlCol="0">
            <a:spAutoFit/>
          </a:bodyPr>
          <a:lstStyle/>
          <a:p>
            <a:pPr algn="ctr" fontAlgn="auto">
              <a:spcBef>
                <a:spcPts val="0"/>
              </a:spcBef>
              <a:spcAft>
                <a:spcPts val="0"/>
              </a:spcAft>
            </a:pPr>
            <a:r>
              <a:rPr lang="en-US" b="1" dirty="0">
                <a:solidFill>
                  <a:prstClr val="white"/>
                </a:solidFill>
                <a:ea typeface="+mn-ea"/>
                <a:cs typeface="Arial" panose="020B0604020202020204" pitchFamily="34" charset="0"/>
              </a:rPr>
              <a:t>Sunday Delivery</a:t>
            </a:r>
          </a:p>
        </p:txBody>
      </p:sp>
      <p:sp>
        <p:nvSpPr>
          <p:cNvPr id="13" name="Rectangle 12"/>
          <p:cNvSpPr/>
          <p:nvPr/>
        </p:nvSpPr>
        <p:spPr>
          <a:xfrm>
            <a:off x="4617647" y="1653877"/>
            <a:ext cx="426720" cy="2068494"/>
          </a:xfrm>
          <a:prstGeom prst="rect">
            <a:avLst/>
          </a:prstGeom>
          <a:solidFill>
            <a:srgbClr val="002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TextBox 13"/>
          <p:cNvSpPr txBox="1"/>
          <p:nvPr/>
        </p:nvSpPr>
        <p:spPr>
          <a:xfrm rot="16200000">
            <a:off x="3778203" y="2503458"/>
            <a:ext cx="2068495" cy="369332"/>
          </a:xfrm>
          <a:prstGeom prst="rect">
            <a:avLst/>
          </a:prstGeom>
          <a:noFill/>
        </p:spPr>
        <p:txBody>
          <a:bodyPr wrap="square" rtlCol="0">
            <a:spAutoFit/>
          </a:bodyPr>
          <a:lstStyle/>
          <a:p>
            <a:pPr algn="ctr" fontAlgn="auto">
              <a:spcBef>
                <a:spcPts val="0"/>
              </a:spcBef>
              <a:spcAft>
                <a:spcPts val="0"/>
              </a:spcAft>
            </a:pPr>
            <a:r>
              <a:rPr lang="en-US" b="1" dirty="0">
                <a:solidFill>
                  <a:prstClr val="white"/>
                </a:solidFill>
                <a:ea typeface="+mn-ea"/>
                <a:cs typeface="Arial" panose="020B0604020202020204" pitchFamily="34" charset="0"/>
              </a:rPr>
              <a:t>Mail Diversion</a:t>
            </a:r>
          </a:p>
        </p:txBody>
      </p:sp>
      <p:sp>
        <p:nvSpPr>
          <p:cNvPr id="17" name="Rectangle 16"/>
          <p:cNvSpPr/>
          <p:nvPr/>
        </p:nvSpPr>
        <p:spPr>
          <a:xfrm>
            <a:off x="4639326" y="3849316"/>
            <a:ext cx="426720" cy="2143814"/>
          </a:xfrm>
          <a:prstGeom prst="rect">
            <a:avLst/>
          </a:prstGeom>
          <a:solidFill>
            <a:srgbClr val="002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 name="TextBox 17"/>
          <p:cNvSpPr txBox="1"/>
          <p:nvPr/>
        </p:nvSpPr>
        <p:spPr>
          <a:xfrm rot="16200000">
            <a:off x="3762224" y="4736557"/>
            <a:ext cx="2143812" cy="369332"/>
          </a:xfrm>
          <a:prstGeom prst="rect">
            <a:avLst/>
          </a:prstGeom>
          <a:noFill/>
        </p:spPr>
        <p:txBody>
          <a:bodyPr wrap="square" rtlCol="0">
            <a:spAutoFit/>
          </a:bodyPr>
          <a:lstStyle/>
          <a:p>
            <a:pPr algn="ctr" fontAlgn="auto">
              <a:spcBef>
                <a:spcPts val="0"/>
              </a:spcBef>
              <a:spcAft>
                <a:spcPts val="0"/>
              </a:spcAft>
            </a:pPr>
            <a:r>
              <a:rPr lang="en-US" b="1" dirty="0">
                <a:solidFill>
                  <a:prstClr val="white"/>
                </a:solidFill>
                <a:ea typeface="+mn-ea"/>
                <a:cs typeface="Arial" panose="020B0604020202020204" pitchFamily="34" charset="0"/>
              </a:rPr>
              <a:t>Pharma Project</a:t>
            </a:r>
          </a:p>
        </p:txBody>
      </p:sp>
      <p:grpSp>
        <p:nvGrpSpPr>
          <p:cNvPr id="7" name="Group 6"/>
          <p:cNvGrpSpPr/>
          <p:nvPr/>
        </p:nvGrpSpPr>
        <p:grpSpPr>
          <a:xfrm>
            <a:off x="417360" y="3832942"/>
            <a:ext cx="4100240" cy="2162273"/>
            <a:chOff x="-3028" y="795348"/>
            <a:chExt cx="12195027" cy="6357928"/>
          </a:xfrm>
        </p:grpSpPr>
        <p:pic>
          <p:nvPicPr>
            <p:cNvPr id="19" name="Picture 18"/>
            <p:cNvPicPr>
              <a:picLocks noChangeAspect="1"/>
            </p:cNvPicPr>
            <p:nvPr/>
          </p:nvPicPr>
          <p:blipFill>
            <a:blip r:embed="rId5"/>
            <a:stretch>
              <a:fillRect/>
            </a:stretch>
          </p:blipFill>
          <p:spPr>
            <a:xfrm>
              <a:off x="-3028" y="795348"/>
              <a:ext cx="12195027" cy="6357928"/>
            </a:xfrm>
            <a:prstGeom prst="rect">
              <a:avLst/>
            </a:prstGeom>
          </p:spPr>
        </p:pic>
        <p:sp>
          <p:nvSpPr>
            <p:cNvPr id="20" name="TextBox 19"/>
            <p:cNvSpPr txBox="1"/>
            <p:nvPr/>
          </p:nvSpPr>
          <p:spPr>
            <a:xfrm>
              <a:off x="2173562" y="2457448"/>
              <a:ext cx="3638034" cy="950231"/>
            </a:xfrm>
            <a:prstGeom prst="rect">
              <a:avLst/>
            </a:prstGeom>
            <a:solidFill>
              <a:srgbClr val="002E8A">
                <a:alpha val="65098"/>
              </a:srgbClr>
            </a:solidFill>
          </p:spPr>
          <p:txBody>
            <a:bodyPr wrap="square" rtlCol="0">
              <a:spAutoFit/>
            </a:bodyPr>
            <a:lstStyle/>
            <a:p>
              <a:pPr algn="r" fontAlgn="auto">
                <a:spcBef>
                  <a:spcPts val="0"/>
                </a:spcBef>
                <a:spcAft>
                  <a:spcPts val="0"/>
                </a:spcAft>
              </a:pPr>
              <a:r>
                <a:rPr lang="en-US" sz="750" dirty="0">
                  <a:solidFill>
                    <a:prstClr val="white"/>
                  </a:solidFill>
                  <a:ea typeface="+mn-ea"/>
                  <a:cs typeface="Arial" panose="020B0604020202020204" pitchFamily="34" charset="0"/>
                </a:rPr>
                <a:t>Distance equated using ESRI Routing speeds</a:t>
              </a:r>
            </a:p>
          </p:txBody>
        </p:sp>
        <p:sp>
          <p:nvSpPr>
            <p:cNvPr id="21" name="TextBox 20"/>
            <p:cNvSpPr txBox="1"/>
            <p:nvPr/>
          </p:nvSpPr>
          <p:spPr>
            <a:xfrm>
              <a:off x="5957885" y="2457448"/>
              <a:ext cx="3786539" cy="1289603"/>
            </a:xfrm>
            <a:prstGeom prst="rect">
              <a:avLst/>
            </a:prstGeom>
            <a:solidFill>
              <a:srgbClr val="002E8A">
                <a:alpha val="65098"/>
              </a:srgbClr>
            </a:solidFill>
          </p:spPr>
          <p:txBody>
            <a:bodyPr wrap="square" rtlCol="0">
              <a:spAutoFit/>
            </a:bodyPr>
            <a:lstStyle>
              <a:defPPr>
                <a:defRPr lang="en-US"/>
              </a:defPPr>
              <a:lvl1pPr algn="r">
                <a:defRPr sz="2000">
                  <a:solidFill>
                    <a:schemeClr val="bg1"/>
                  </a:solidFill>
                  <a:latin typeface="Arial" panose="020B0604020202020204" pitchFamily="34" charset="0"/>
                  <a:cs typeface="Arial" panose="020B0604020202020204" pitchFamily="34" charset="0"/>
                </a:defRPr>
              </a:lvl1pPr>
            </a:lstStyle>
            <a:p>
              <a:pPr algn="l" fontAlgn="auto">
                <a:spcBef>
                  <a:spcPts val="0"/>
                </a:spcBef>
                <a:spcAft>
                  <a:spcPts val="0"/>
                </a:spcAft>
              </a:pPr>
              <a:r>
                <a:rPr lang="en-US" sz="750" dirty="0">
                  <a:solidFill>
                    <a:prstClr val="white"/>
                  </a:solidFill>
                  <a:ea typeface="+mn-ea"/>
                </a:rPr>
                <a:t>Distance equated using Standard 46.5 mph speeds</a:t>
              </a:r>
            </a:p>
          </p:txBody>
        </p:sp>
      </p:grpSp>
      <p:sp>
        <p:nvSpPr>
          <p:cNvPr id="15" name="Rectangle 14"/>
          <p:cNvSpPr/>
          <p:nvPr/>
        </p:nvSpPr>
        <p:spPr>
          <a:xfrm>
            <a:off x="0" y="3832941"/>
            <a:ext cx="426720" cy="2160189"/>
          </a:xfrm>
          <a:prstGeom prst="rect">
            <a:avLst/>
          </a:prstGeom>
          <a:solidFill>
            <a:srgbClr val="002E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 name="TextBox 15"/>
          <p:cNvSpPr txBox="1"/>
          <p:nvPr/>
        </p:nvSpPr>
        <p:spPr>
          <a:xfrm rot="16200000">
            <a:off x="-953474" y="4739911"/>
            <a:ext cx="2160188" cy="346249"/>
          </a:xfrm>
          <a:prstGeom prst="rect">
            <a:avLst/>
          </a:prstGeom>
          <a:noFill/>
        </p:spPr>
        <p:txBody>
          <a:bodyPr wrap="square" rtlCol="0">
            <a:spAutoFit/>
          </a:bodyPr>
          <a:lstStyle/>
          <a:p>
            <a:pPr algn="ctr" fontAlgn="auto">
              <a:spcBef>
                <a:spcPts val="0"/>
              </a:spcBef>
              <a:spcAft>
                <a:spcPts val="0"/>
              </a:spcAft>
            </a:pPr>
            <a:r>
              <a:rPr lang="en-US" sz="1650" b="1" dirty="0">
                <a:solidFill>
                  <a:prstClr val="white"/>
                </a:solidFill>
                <a:ea typeface="+mn-ea"/>
                <a:cs typeface="Arial" panose="020B0604020202020204" pitchFamily="34" charset="0"/>
              </a:rPr>
              <a:t>Service Standard</a:t>
            </a:r>
          </a:p>
        </p:txBody>
      </p:sp>
      <p:sp>
        <p:nvSpPr>
          <p:cNvPr id="22" name="TextBox 21"/>
          <p:cNvSpPr txBox="1"/>
          <p:nvPr/>
        </p:nvSpPr>
        <p:spPr>
          <a:xfrm rot="16200000">
            <a:off x="-779131" y="4743720"/>
            <a:ext cx="2167810" cy="346249"/>
          </a:xfrm>
          <a:prstGeom prst="rect">
            <a:avLst/>
          </a:prstGeom>
          <a:noFill/>
        </p:spPr>
        <p:txBody>
          <a:bodyPr wrap="square" rtlCol="0">
            <a:spAutoFit/>
          </a:bodyPr>
          <a:lstStyle/>
          <a:p>
            <a:pPr algn="ctr" fontAlgn="auto">
              <a:spcBef>
                <a:spcPts val="0"/>
              </a:spcBef>
              <a:spcAft>
                <a:spcPts val="0"/>
              </a:spcAft>
            </a:pPr>
            <a:r>
              <a:rPr lang="en-US" sz="1650" b="1" dirty="0">
                <a:solidFill>
                  <a:prstClr val="white"/>
                </a:solidFill>
                <a:ea typeface="+mn-ea"/>
                <a:cs typeface="Arial" panose="020B0604020202020204" pitchFamily="34" charset="0"/>
              </a:rPr>
              <a:t>Analysis</a:t>
            </a:r>
          </a:p>
        </p:txBody>
      </p:sp>
      <p:sp>
        <p:nvSpPr>
          <p:cNvPr id="23" name="Snip Single Corner Rectangle 22"/>
          <p:cNvSpPr/>
          <p:nvPr/>
        </p:nvSpPr>
        <p:spPr>
          <a:xfrm>
            <a:off x="5270023" y="3200400"/>
            <a:ext cx="3448640" cy="1197807"/>
          </a:xfrm>
          <a:prstGeom prst="snip1Rect">
            <a:avLst/>
          </a:prstGeom>
          <a:gradFill flip="none" rotWithShape="1">
            <a:gsLst>
              <a:gs pos="0">
                <a:srgbClr val="002E8A"/>
              </a:gs>
              <a:gs pos="100000">
                <a:srgbClr val="5193C7"/>
              </a:gs>
            </a:gsLst>
            <a:lin ang="16200000" scaled="1"/>
            <a:tileRect/>
          </a:gradFill>
          <a:ln>
            <a:solidFill>
              <a:srgbClr val="002E8A"/>
            </a:solidFill>
          </a:ln>
          <a:effectLst>
            <a:outerShdw blurRad="152400" dist="76200" dir="2700000" algn="tl"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dirty="0">
                <a:solidFill>
                  <a:prstClr val="white"/>
                </a:solidFill>
                <a:latin typeface="Arial" panose="020B0604020202020204" pitchFamily="34" charset="0"/>
                <a:cs typeface="Arial" panose="020B0604020202020204" pitchFamily="34" charset="0"/>
              </a:rPr>
              <a:t>Geospatial </a:t>
            </a:r>
            <a:r>
              <a:rPr lang="en-US" dirty="0" smtClean="0">
                <a:solidFill>
                  <a:prstClr val="white"/>
                </a:solidFill>
                <a:latin typeface="Arial" panose="020B0604020202020204" pitchFamily="34" charset="0"/>
                <a:cs typeface="Arial" panose="020B0604020202020204" pitchFamily="34" charset="0"/>
              </a:rPr>
              <a:t>Analytics </a:t>
            </a:r>
            <a:r>
              <a:rPr lang="en-US" dirty="0">
                <a:solidFill>
                  <a:prstClr val="white"/>
                </a:solidFill>
                <a:latin typeface="Arial" panose="020B0604020202020204" pitchFamily="34" charset="0"/>
                <a:cs typeface="Arial" panose="020B0604020202020204" pitchFamily="34" charset="0"/>
              </a:rPr>
              <a:t>works closely with other </a:t>
            </a:r>
            <a:r>
              <a:rPr lang="en-US" dirty="0" smtClean="0">
                <a:solidFill>
                  <a:prstClr val="white"/>
                </a:solidFill>
                <a:latin typeface="Arial" panose="020B0604020202020204" pitchFamily="34" charset="0"/>
                <a:cs typeface="Arial" panose="020B0604020202020204" pitchFamily="34" charset="0"/>
              </a:rPr>
              <a:t>USPS</a:t>
            </a:r>
            <a:r>
              <a:rPr lang="en-US" baseline="30000" dirty="0" smtClean="0">
                <a:solidFill>
                  <a:prstClr val="white"/>
                </a:solidFill>
                <a:latin typeface="Arial" panose="020B0604020202020204" pitchFamily="34" charset="0"/>
                <a:cs typeface="Arial" panose="020B0604020202020204" pitchFamily="34" charset="0"/>
              </a:rPr>
              <a:t>®</a:t>
            </a:r>
            <a:r>
              <a:rPr lang="en-US" dirty="0" smtClean="0">
                <a:solidFill>
                  <a:prstClr val="white"/>
                </a:solidFill>
                <a:latin typeface="Arial" panose="020B0604020202020204" pitchFamily="34" charset="0"/>
                <a:cs typeface="Arial" panose="020B0604020202020204" pitchFamily="34" charset="0"/>
              </a:rPr>
              <a:t> </a:t>
            </a:r>
            <a:r>
              <a:rPr lang="en-US" dirty="0">
                <a:solidFill>
                  <a:prstClr val="white"/>
                </a:solidFill>
                <a:latin typeface="Arial" panose="020B0604020202020204" pitchFamily="34" charset="0"/>
                <a:cs typeface="Arial" panose="020B0604020202020204" pitchFamily="34" charset="0"/>
              </a:rPr>
              <a:t>organizations to provide GIS </a:t>
            </a:r>
            <a:r>
              <a:rPr lang="en-US" dirty="0" smtClean="0">
                <a:solidFill>
                  <a:prstClr val="white"/>
                </a:solidFill>
                <a:latin typeface="Arial" panose="020B0604020202020204" pitchFamily="34" charset="0"/>
                <a:cs typeface="Arial" panose="020B0604020202020204" pitchFamily="34" charset="0"/>
              </a:rPr>
              <a:t>analysis &amp; </a:t>
            </a:r>
            <a:r>
              <a:rPr lang="en-US" dirty="0">
                <a:solidFill>
                  <a:prstClr val="white"/>
                </a:solidFill>
                <a:latin typeface="Arial" panose="020B0604020202020204" pitchFamily="34" charset="0"/>
                <a:cs typeface="Arial" panose="020B0604020202020204" pitchFamily="34" charset="0"/>
              </a:rPr>
              <a:t>research.</a:t>
            </a:r>
          </a:p>
        </p:txBody>
      </p:sp>
      <p:sp>
        <p:nvSpPr>
          <p:cNvPr id="24" name="TextBox 23"/>
          <p:cNvSpPr txBox="1"/>
          <p:nvPr/>
        </p:nvSpPr>
        <p:spPr>
          <a:xfrm>
            <a:off x="1366134" y="104775"/>
            <a:ext cx="7735956" cy="523220"/>
          </a:xfrm>
          <a:prstGeom prst="rect">
            <a:avLst/>
          </a:prstGeom>
          <a:noFill/>
        </p:spPr>
        <p:txBody>
          <a:bodyPr wrap="square" rtlCol="0">
            <a:spAutoFit/>
          </a:bodyPr>
          <a:lstStyle/>
          <a:p>
            <a:pPr algn="r"/>
            <a:r>
              <a:rPr lang="en-US" sz="2800" b="1" dirty="0" smtClean="0">
                <a:solidFill>
                  <a:schemeClr val="bg1"/>
                </a:solidFill>
                <a:latin typeface="Arial" panose="020B0604020202020204" pitchFamily="34" charset="0"/>
                <a:cs typeface="Arial" panose="020B0604020202020204" pitchFamily="34" charset="0"/>
              </a:rPr>
              <a:t>Geospatial Analytics</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88887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60" y="914400"/>
            <a:ext cx="8839201" cy="3598148"/>
          </a:xfrm>
          <a:prstGeom prst="rect">
            <a:avLst/>
          </a:prstGeom>
          <a:ln>
            <a:noFill/>
          </a:ln>
          <a:effectLst>
            <a:outerShdw blurRad="190500" dist="63500" dir="2700000" algn="tl" rotWithShape="0">
              <a:srgbClr val="C00000">
                <a:alpha val="65000"/>
              </a:srgbClr>
            </a:outerShdw>
          </a:effectLst>
        </p:spPr>
      </p:pic>
      <p:sp>
        <p:nvSpPr>
          <p:cNvPr id="3" name="Rectangle 2"/>
          <p:cNvSpPr>
            <a:spLocks noChangeArrowheads="1"/>
          </p:cNvSpPr>
          <p:nvPr/>
        </p:nvSpPr>
        <p:spPr bwMode="auto">
          <a:xfrm>
            <a:off x="447687" y="4688919"/>
            <a:ext cx="8128000" cy="2092881"/>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scene3d>
              <a:camera prst="orthographicFront"/>
              <a:lightRig rig="threePt" dir="t"/>
            </a:scene3d>
            <a:sp3d extrusionH="57150">
              <a:bevelT w="63500" h="63500" prst="angle"/>
            </a:sp3d>
          </a:bodyPr>
          <a:lstStyle/>
          <a:p>
            <a:pPr marL="228600" indent="-228600" algn="ctr" eaLnBrk="0" hangingPunct="0">
              <a:buClrTx/>
              <a:buSzTx/>
              <a:buFontTx/>
              <a:buNone/>
              <a:defRPr/>
            </a:pPr>
            <a:r>
              <a:rPr lang="en-US" sz="5400" i="1" dirty="0" smtClean="0">
                <a:solidFill>
                  <a:srgbClr val="FF0000"/>
                </a:solidFill>
                <a:effectLst>
                  <a:outerShdw blurRad="50800" dist="38100" dir="2700000" algn="tl" rotWithShape="0">
                    <a:prstClr val="black">
                      <a:alpha val="40000"/>
                    </a:prstClr>
                  </a:outerShdw>
                </a:effectLst>
                <a:latin typeface="Arial"/>
              </a:rPr>
              <a:t>Thank </a:t>
            </a:r>
            <a:r>
              <a:rPr lang="en-US" sz="5400" i="1" dirty="0">
                <a:solidFill>
                  <a:srgbClr val="FF0000"/>
                </a:solidFill>
                <a:effectLst>
                  <a:outerShdw blurRad="50800" dist="38100" dir="2700000" algn="tl" rotWithShape="0">
                    <a:prstClr val="black">
                      <a:alpha val="40000"/>
                    </a:prstClr>
                  </a:outerShdw>
                </a:effectLst>
                <a:latin typeface="Arial"/>
              </a:rPr>
              <a:t>You</a:t>
            </a:r>
          </a:p>
          <a:p>
            <a:pPr marL="228600" indent="-228600" algn="ctr" eaLnBrk="0" hangingPunct="0">
              <a:buClrTx/>
              <a:buSzTx/>
              <a:buFontTx/>
              <a:buNone/>
              <a:defRPr/>
            </a:pPr>
            <a:endParaRPr lang="en-US" sz="2000" b="0" dirty="0">
              <a:solidFill>
                <a:srgbClr val="003399"/>
              </a:solidFill>
              <a:effectLst>
                <a:outerShdw blurRad="50800" dist="38100" dir="2700000" algn="tl" rotWithShape="0">
                  <a:prstClr val="black">
                    <a:alpha val="40000"/>
                  </a:prstClr>
                </a:outerShdw>
              </a:effectLst>
              <a:latin typeface="Arial"/>
            </a:endParaRPr>
          </a:p>
          <a:p>
            <a:pPr marL="228600" indent="-228600" algn="ctr" eaLnBrk="0" hangingPunct="0">
              <a:buClrTx/>
              <a:buSzTx/>
              <a:buFontTx/>
              <a:buNone/>
              <a:defRPr/>
            </a:pPr>
            <a:r>
              <a:rPr lang="en-US" sz="3200" dirty="0">
                <a:solidFill>
                  <a:srgbClr val="000000"/>
                </a:solidFill>
                <a:effectLst>
                  <a:outerShdw blurRad="50800" dist="38100" dir="2700000" algn="tl" rotWithShape="0">
                    <a:prstClr val="black">
                      <a:alpha val="40000"/>
                    </a:prstClr>
                  </a:outerShdw>
                </a:effectLst>
                <a:latin typeface="Arial"/>
              </a:rPr>
              <a:t>Questions?</a:t>
            </a:r>
            <a:endParaRPr lang="en-US" sz="2000" dirty="0">
              <a:solidFill>
                <a:srgbClr val="000000"/>
              </a:solidFill>
              <a:effectLst>
                <a:outerShdw blurRad="50800" dist="38100" dir="2700000" algn="tl" rotWithShape="0">
                  <a:prstClr val="black">
                    <a:alpha val="40000"/>
                  </a:prstClr>
                </a:outerShdw>
              </a:effectLst>
              <a:latin typeface="Arial"/>
            </a:endParaRPr>
          </a:p>
          <a:p>
            <a:pPr marL="228600" indent="-228600" algn="ctr" eaLnBrk="0" hangingPunct="0">
              <a:buClrTx/>
              <a:buSzTx/>
              <a:buFontTx/>
              <a:buNone/>
              <a:defRPr/>
            </a:pPr>
            <a:endParaRPr lang="en-US" sz="2400" dirty="0">
              <a:solidFill>
                <a:srgbClr val="000000"/>
              </a:solidFill>
              <a:effectLst>
                <a:outerShdw blurRad="50800" dist="38100" dir="2700000" algn="tl" rotWithShape="0">
                  <a:prstClr val="black">
                    <a:alpha val="40000"/>
                  </a:prstClr>
                </a:outerShdw>
              </a:effectLst>
              <a:latin typeface="Arial"/>
            </a:endParaRPr>
          </a:p>
        </p:txBody>
      </p:sp>
    </p:spTree>
    <p:extLst>
      <p:ext uri="{BB962C8B-B14F-4D97-AF65-F5344CB8AC3E}">
        <p14:creationId xmlns:p14="http://schemas.microsoft.com/office/powerpoint/2010/main" val="29034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1165" y="2438400"/>
            <a:ext cx="4641669" cy="914400"/>
          </a:xfrm>
          <a:prstGeom prst="rect">
            <a:avLst/>
          </a:prstGeom>
        </p:spPr>
      </p:pic>
    </p:spTree>
    <p:extLst>
      <p:ext uri="{BB962C8B-B14F-4D97-AF65-F5344CB8AC3E}">
        <p14:creationId xmlns:p14="http://schemas.microsoft.com/office/powerpoint/2010/main" val="2184104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47625" y="2420600"/>
            <a:ext cx="9144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algn="ctr" eaLnBrk="0" fontAlgn="base" hangingPunct="0">
              <a:spcBef>
                <a:spcPct val="0"/>
              </a:spcBef>
              <a:spcAft>
                <a:spcPct val="0"/>
              </a:spcAft>
              <a:defRPr sz="2400" b="1">
                <a:solidFill>
                  <a:schemeClr val="tx1"/>
                </a:solidFill>
                <a:latin typeface="Times" pitchFamily="18" charset="0"/>
              </a:defRPr>
            </a:lvl6pPr>
            <a:lvl7pPr marL="2971800" indent="-228600" algn="ctr" eaLnBrk="0" fontAlgn="base" hangingPunct="0">
              <a:spcBef>
                <a:spcPct val="0"/>
              </a:spcBef>
              <a:spcAft>
                <a:spcPct val="0"/>
              </a:spcAft>
              <a:defRPr sz="2400" b="1">
                <a:solidFill>
                  <a:schemeClr val="tx1"/>
                </a:solidFill>
                <a:latin typeface="Times" pitchFamily="18" charset="0"/>
              </a:defRPr>
            </a:lvl7pPr>
            <a:lvl8pPr marL="3429000" indent="-228600" algn="ctr" eaLnBrk="0" fontAlgn="base" hangingPunct="0">
              <a:spcBef>
                <a:spcPct val="0"/>
              </a:spcBef>
              <a:spcAft>
                <a:spcPct val="0"/>
              </a:spcAft>
              <a:defRPr sz="2400" b="1">
                <a:solidFill>
                  <a:schemeClr val="tx1"/>
                </a:solidFill>
                <a:latin typeface="Times" pitchFamily="18" charset="0"/>
              </a:defRPr>
            </a:lvl8pPr>
            <a:lvl9pPr marL="3886200" indent="-228600" algn="ctr" eaLnBrk="0" fontAlgn="base" hangingPunct="0">
              <a:spcBef>
                <a:spcPct val="0"/>
              </a:spcBef>
              <a:spcAft>
                <a:spcPct val="0"/>
              </a:spcAft>
              <a:defRPr sz="2400" b="1">
                <a:solidFill>
                  <a:schemeClr val="tx1"/>
                </a:solidFill>
                <a:latin typeface="Times" pitchFamily="18" charset="0"/>
              </a:defRPr>
            </a:lvl9pPr>
          </a:lstStyle>
          <a:p>
            <a:pPr algn="ctr" eaLnBrk="0" fontAlgn="base" hangingPunct="0">
              <a:spcBef>
                <a:spcPct val="0"/>
              </a:spcBef>
              <a:spcAft>
                <a:spcPct val="0"/>
              </a:spcAft>
              <a:defRPr/>
            </a:pPr>
            <a:r>
              <a:rPr lang="en-US" sz="4400" dirty="0" smtClean="0">
                <a:solidFill>
                  <a:srgbClr val="000000"/>
                </a:solidFill>
                <a:latin typeface="Arial"/>
                <a:ea typeface="MS PGothic" pitchFamily="34" charset="-128"/>
              </a:rPr>
              <a:t>January 2018 </a:t>
            </a:r>
          </a:p>
          <a:p>
            <a:pPr algn="ctr" eaLnBrk="0" fontAlgn="base" hangingPunct="0">
              <a:spcBef>
                <a:spcPct val="0"/>
              </a:spcBef>
              <a:spcAft>
                <a:spcPct val="0"/>
              </a:spcAft>
              <a:defRPr/>
            </a:pPr>
            <a:r>
              <a:rPr lang="en-US" sz="4400" dirty="0" smtClean="0">
                <a:solidFill>
                  <a:srgbClr val="000000"/>
                </a:solidFill>
                <a:latin typeface="Arial"/>
                <a:ea typeface="MS PGothic" pitchFamily="34" charset="-128"/>
              </a:rPr>
              <a:t>Market Dominant </a:t>
            </a:r>
          </a:p>
          <a:p>
            <a:pPr algn="ctr" eaLnBrk="0" fontAlgn="base" hangingPunct="0">
              <a:spcBef>
                <a:spcPct val="0"/>
              </a:spcBef>
              <a:spcAft>
                <a:spcPct val="0"/>
              </a:spcAft>
              <a:defRPr/>
            </a:pPr>
            <a:r>
              <a:rPr lang="en-US" sz="4400" dirty="0" smtClean="0">
                <a:solidFill>
                  <a:srgbClr val="000000"/>
                </a:solidFill>
                <a:latin typeface="Arial"/>
                <a:ea typeface="MS PGothic" pitchFamily="34" charset="-128"/>
              </a:rPr>
              <a:t>Price Change </a:t>
            </a:r>
            <a:endParaRPr lang="en-US" sz="4400" dirty="0">
              <a:solidFill>
                <a:srgbClr val="000000"/>
              </a:solidFill>
              <a:latin typeface="Arial"/>
              <a:ea typeface="MS PGothic" pitchFamily="34" charset="-128"/>
            </a:endParaRPr>
          </a:p>
        </p:txBody>
      </p:sp>
      <p:sp>
        <p:nvSpPr>
          <p:cNvPr id="6" name="Rectangle 45"/>
          <p:cNvSpPr>
            <a:spLocks noChangeArrowheads="1"/>
          </p:cNvSpPr>
          <p:nvPr/>
        </p:nvSpPr>
        <p:spPr bwMode="auto">
          <a:xfrm>
            <a:off x="8382000" y="65532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0" fontAlgn="base" hangingPunct="0">
              <a:spcBef>
                <a:spcPct val="0"/>
              </a:spcBef>
              <a:spcAft>
                <a:spcPct val="0"/>
              </a:spcAft>
            </a:pPr>
            <a:endParaRPr lang="en-US" sz="1400" dirty="0">
              <a:solidFill>
                <a:srgbClr val="000000"/>
              </a:solidFill>
              <a:ea typeface="MS PGothic" pitchFamily="34" charset="-128"/>
            </a:endParaRPr>
          </a:p>
        </p:txBody>
      </p:sp>
    </p:spTree>
    <p:extLst>
      <p:ext uri="{BB962C8B-B14F-4D97-AF65-F5344CB8AC3E}">
        <p14:creationId xmlns:p14="http://schemas.microsoft.com/office/powerpoint/2010/main" val="29060771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dirty="0" smtClean="0">
                <a:solidFill>
                  <a:schemeClr val="bg1"/>
                </a:solidFill>
              </a:rPr>
              <a:t>				</a:t>
            </a:r>
            <a:br>
              <a:rPr lang="en-US" dirty="0" smtClean="0">
                <a:solidFill>
                  <a:schemeClr val="bg1"/>
                </a:solidFill>
              </a:rPr>
            </a:br>
            <a:r>
              <a:rPr lang="en-US" dirty="0" smtClean="0">
                <a:solidFill>
                  <a:schemeClr val="bg1"/>
                </a:solidFill>
              </a:rPr>
              <a:t>				</a:t>
            </a:r>
            <a:r>
              <a:rPr lang="en-US" sz="2000" dirty="0" smtClean="0">
                <a:solidFill>
                  <a:schemeClr val="bg1"/>
                </a:solidFill>
              </a:rPr>
              <a:t>Pricing</a:t>
            </a:r>
            <a:r>
              <a:rPr lang="en-US" dirty="0" smtClean="0">
                <a:solidFill>
                  <a:schemeClr val="bg1"/>
                </a:solidFill>
              </a:rPr>
              <a:t> Strategy		</a:t>
            </a:r>
            <a:endParaRPr lang="en-US" dirty="0">
              <a:solidFill>
                <a:schemeClr val="bg1"/>
              </a:solidFill>
            </a:endParaRPr>
          </a:p>
        </p:txBody>
      </p:sp>
      <p:sp>
        <p:nvSpPr>
          <p:cNvPr id="3" name="Content Placeholder 2"/>
          <p:cNvSpPr>
            <a:spLocks noGrp="1"/>
          </p:cNvSpPr>
          <p:nvPr>
            <p:ph idx="1"/>
          </p:nvPr>
        </p:nvSpPr>
        <p:spPr>
          <a:xfrm>
            <a:off x="381000" y="914400"/>
            <a:ext cx="8382000" cy="5334000"/>
          </a:xfrm>
        </p:spPr>
        <p:txBody>
          <a:bodyPr/>
          <a:lstStyle/>
          <a:p>
            <a:r>
              <a:rPr lang="en-US" sz="2800" b="0" dirty="0"/>
              <a:t>Most products 2% increase +/- 1%</a:t>
            </a:r>
          </a:p>
          <a:p>
            <a:endParaRPr lang="en-US" sz="2000" b="0" dirty="0" smtClean="0"/>
          </a:p>
          <a:p>
            <a:r>
              <a:rPr lang="en-US" sz="2800" b="0" dirty="0" smtClean="0"/>
              <a:t>Use </a:t>
            </a:r>
            <a:r>
              <a:rPr lang="en-US" sz="2800" b="0" dirty="0"/>
              <a:t>available information to produce best financial outcome</a:t>
            </a:r>
          </a:p>
          <a:p>
            <a:pPr marL="690563" lvl="2" indent="-350838"/>
            <a:r>
              <a:rPr lang="en-US" b="0" dirty="0" smtClean="0"/>
              <a:t>Considering public policy and regulatory requirements</a:t>
            </a:r>
          </a:p>
          <a:p>
            <a:endParaRPr lang="en-US" sz="2000" b="0" dirty="0" smtClean="0"/>
          </a:p>
          <a:p>
            <a:r>
              <a:rPr lang="en-US" sz="2800" b="0" dirty="0" smtClean="0"/>
              <a:t>Maintain </a:t>
            </a:r>
            <a:r>
              <a:rPr lang="en-US" sz="2800" b="0" dirty="0"/>
              <a:t>key rate relationships for stability and to gauge market response </a:t>
            </a:r>
          </a:p>
          <a:p>
            <a:endParaRPr lang="en-US" sz="2000" b="0" dirty="0" smtClean="0"/>
          </a:p>
          <a:p>
            <a:r>
              <a:rPr lang="en-US" sz="2800" b="0" dirty="0" smtClean="0"/>
              <a:t>Address workshare </a:t>
            </a:r>
            <a:r>
              <a:rPr lang="en-US" sz="2800" b="0" dirty="0"/>
              <a:t>d</a:t>
            </a:r>
            <a:r>
              <a:rPr lang="en-US" sz="2800" b="0" dirty="0" smtClean="0"/>
              <a:t>iscounts over 100%</a:t>
            </a:r>
            <a:endParaRPr lang="en-US" sz="2800" b="0" dirty="0"/>
          </a:p>
          <a:p>
            <a:pPr marL="690563" lvl="1" indent="-350838"/>
            <a:r>
              <a:rPr lang="en-US" sz="2600" b="0" dirty="0" smtClean="0"/>
              <a:t>Bring most pass-</a:t>
            </a:r>
            <a:r>
              <a:rPr lang="en-US" sz="2600" b="0" dirty="0" err="1" smtClean="0"/>
              <a:t>throughs</a:t>
            </a:r>
            <a:r>
              <a:rPr lang="en-US" sz="2600" b="0" dirty="0" smtClean="0"/>
              <a:t> to or below 100%</a:t>
            </a:r>
          </a:p>
          <a:p>
            <a:pPr marL="690563" lvl="1" indent="-350838"/>
            <a:r>
              <a:rPr lang="en-US" sz="2600" b="0" dirty="0" smtClean="0"/>
              <a:t>Justify those pass-</a:t>
            </a:r>
            <a:r>
              <a:rPr lang="en-US" sz="2600" b="0" dirty="0" err="1" smtClean="0"/>
              <a:t>throughs</a:t>
            </a:r>
            <a:r>
              <a:rPr lang="en-US" sz="2600" b="0" dirty="0" smtClean="0"/>
              <a:t> that remain over 100%</a:t>
            </a:r>
            <a:endParaRPr lang="en-US" sz="2600" b="0" dirty="0"/>
          </a:p>
          <a:p>
            <a:pPr lvl="1"/>
            <a:endParaRPr lang="en-US" b="0" dirty="0"/>
          </a:p>
        </p:txBody>
      </p:sp>
    </p:spTree>
    <p:extLst>
      <p:ext uri="{BB962C8B-B14F-4D97-AF65-F5344CB8AC3E}">
        <p14:creationId xmlns:p14="http://schemas.microsoft.com/office/powerpoint/2010/main" val="20989142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0" y="764024"/>
            <a:ext cx="9144000" cy="5755422"/>
          </a:xfrm>
          <a:prstGeom prst="rect">
            <a:avLst/>
          </a:prstGeom>
          <a:noFill/>
        </p:spPr>
        <p:txBody>
          <a:bodyPr wrap="square" rtlCol="0">
            <a:spAutoFit/>
          </a:bodyPr>
          <a:lstStyle/>
          <a:p>
            <a:pPr marL="346075" lvl="1" indent="-346075">
              <a:buFont typeface="Wingdings" panose="05000000000000000000" pitchFamily="2" charset="2"/>
              <a:buChar char="§"/>
            </a:pPr>
            <a:endParaRPr lang="en-US" sz="1600" dirty="0" smtClean="0"/>
          </a:p>
          <a:p>
            <a:pPr marL="346075" lvl="1" indent="-346075">
              <a:buFont typeface="Wingdings" panose="05000000000000000000" pitchFamily="2" charset="2"/>
              <a:buChar char="§"/>
            </a:pPr>
            <a:endParaRPr lang="en-US" sz="1600" dirty="0"/>
          </a:p>
          <a:p>
            <a:pPr marL="346075" lvl="1" indent="-346075">
              <a:buFont typeface="Wingdings" panose="05000000000000000000" pitchFamily="2" charset="2"/>
              <a:buChar char="§"/>
            </a:pPr>
            <a:r>
              <a:rPr lang="en-US" sz="1600" dirty="0" smtClean="0"/>
              <a:t>Single </a:t>
            </a:r>
            <a:r>
              <a:rPr lang="en-US" sz="1600" dirty="0" smtClean="0"/>
              <a:t>Piece </a:t>
            </a:r>
          </a:p>
          <a:p>
            <a:pPr marL="693738" lvl="2" indent="-347663">
              <a:buFont typeface="Wingdings" panose="05000000000000000000" pitchFamily="2" charset="2"/>
              <a:buChar char="§"/>
            </a:pPr>
            <a:r>
              <a:rPr lang="en-US" sz="1600" dirty="0" smtClean="0"/>
              <a:t>Letters – Increase near CPI</a:t>
            </a:r>
          </a:p>
          <a:p>
            <a:pPr marL="693738" lvl="2" indent="-347663">
              <a:buFont typeface="Wingdings" panose="05000000000000000000" pitchFamily="2" charset="2"/>
              <a:buChar char="§"/>
            </a:pPr>
            <a:r>
              <a:rPr lang="en-US" sz="1600" dirty="0" smtClean="0"/>
              <a:t>Flats </a:t>
            </a:r>
            <a:r>
              <a:rPr lang="en-US" sz="1600" dirty="0"/>
              <a:t>– </a:t>
            </a:r>
            <a:r>
              <a:rPr lang="en-US" sz="1600" dirty="0" smtClean="0"/>
              <a:t>Two </a:t>
            </a:r>
            <a:r>
              <a:rPr lang="en-US" sz="1600" dirty="0"/>
              <a:t>times the price of SP </a:t>
            </a:r>
            <a:r>
              <a:rPr lang="en-US" sz="1600" dirty="0" smtClean="0"/>
              <a:t>Letter which </a:t>
            </a:r>
            <a:r>
              <a:rPr lang="en-US" sz="1600" dirty="0"/>
              <a:t>allows consumers to apply two stamps</a:t>
            </a:r>
          </a:p>
          <a:p>
            <a:pPr marL="693738" lvl="2" indent="-347663">
              <a:buFont typeface="Wingdings" panose="05000000000000000000" pitchFamily="2" charset="2"/>
              <a:buChar char="§"/>
            </a:pPr>
            <a:r>
              <a:rPr lang="en-US" sz="1600" dirty="0" smtClean="0"/>
              <a:t>Additional </a:t>
            </a:r>
            <a:r>
              <a:rPr lang="en-US" sz="1600" dirty="0"/>
              <a:t>Ounces – </a:t>
            </a:r>
            <a:r>
              <a:rPr lang="en-US" sz="1600" dirty="0" smtClean="0"/>
              <a:t>No </a:t>
            </a:r>
            <a:r>
              <a:rPr lang="en-US" sz="1600" dirty="0"/>
              <a:t>change</a:t>
            </a:r>
          </a:p>
          <a:p>
            <a:pPr marL="285750" lvl="1" indent="-285750">
              <a:buFont typeface="Arial" panose="020B0604020202020204" pitchFamily="34" charset="0"/>
              <a:buChar char="•"/>
            </a:pPr>
            <a:endParaRPr lang="en-US" sz="1600" dirty="0" smtClean="0">
              <a:solidFill>
                <a:srgbClr val="FF0000"/>
              </a:solidFill>
            </a:endParaRPr>
          </a:p>
          <a:p>
            <a:pPr marL="346075" lvl="1" indent="-346075">
              <a:buFont typeface="Wingdings" panose="05000000000000000000" pitchFamily="2" charset="2"/>
              <a:buChar char="§"/>
            </a:pPr>
            <a:r>
              <a:rPr lang="en-US" sz="1600" dirty="0" smtClean="0"/>
              <a:t>Meter Mail - Maintain 3 cent meter </a:t>
            </a:r>
            <a:r>
              <a:rPr lang="en-US" sz="1600" dirty="0"/>
              <a:t>gap for market stability</a:t>
            </a:r>
          </a:p>
          <a:p>
            <a:pPr marL="285750" lvl="1" indent="-285750">
              <a:buFont typeface="Wingdings" panose="05000000000000000000" pitchFamily="2" charset="2"/>
              <a:buChar char="§"/>
            </a:pPr>
            <a:endParaRPr lang="en-US" sz="1600" dirty="0"/>
          </a:p>
          <a:p>
            <a:pPr marL="346075" lvl="1" indent="-346075">
              <a:buFont typeface="Wingdings" panose="05000000000000000000" pitchFamily="2" charset="2"/>
              <a:buChar char="§"/>
            </a:pPr>
            <a:r>
              <a:rPr lang="en-US" sz="1600" dirty="0" smtClean="0"/>
              <a:t>Presort </a:t>
            </a:r>
          </a:p>
          <a:p>
            <a:pPr marL="693738" lvl="2" indent="-347663">
              <a:buFont typeface="Wingdings" panose="05000000000000000000" pitchFamily="2" charset="2"/>
              <a:buChar char="§"/>
            </a:pPr>
            <a:r>
              <a:rPr lang="en-US" sz="1600" dirty="0" smtClean="0"/>
              <a:t>Letters – Solve for remaining cap space</a:t>
            </a:r>
          </a:p>
          <a:p>
            <a:pPr marL="1025525" lvl="3" indent="-331788">
              <a:buFont typeface="Wingdings" panose="05000000000000000000" pitchFamily="2" charset="2"/>
              <a:buChar char="§"/>
            </a:pPr>
            <a:r>
              <a:rPr lang="en-US" sz="1600" dirty="0" smtClean="0"/>
              <a:t>Letter Gaps </a:t>
            </a:r>
            <a:r>
              <a:rPr lang="en-US" sz="1600" dirty="0"/>
              <a:t>– </a:t>
            </a:r>
            <a:r>
              <a:rPr lang="en-US" sz="1600" dirty="0" smtClean="0"/>
              <a:t>Presort discounts remain stable</a:t>
            </a:r>
            <a:endParaRPr lang="en-US" sz="1600" dirty="0"/>
          </a:p>
          <a:p>
            <a:pPr marL="693738" lvl="2" indent="-347663">
              <a:buFont typeface="Wingdings" panose="05000000000000000000" pitchFamily="2" charset="2"/>
              <a:buChar char="§"/>
            </a:pPr>
            <a:r>
              <a:rPr lang="en-US" sz="1600" dirty="0" smtClean="0"/>
              <a:t>Flats – Narrow pass-</a:t>
            </a:r>
            <a:r>
              <a:rPr lang="en-US" sz="1600" dirty="0" err="1" smtClean="0"/>
              <a:t>throughs</a:t>
            </a:r>
            <a:r>
              <a:rPr lang="en-US" sz="1600" dirty="0" smtClean="0"/>
              <a:t>  </a:t>
            </a:r>
          </a:p>
          <a:p>
            <a:pPr marL="285750" lvl="1" indent="-285750">
              <a:buFont typeface="Arial" panose="020B0604020202020204" pitchFamily="34" charset="0"/>
              <a:buChar char="•"/>
            </a:pPr>
            <a:endParaRPr lang="en-US" sz="1600" dirty="0" smtClean="0"/>
          </a:p>
          <a:p>
            <a:pPr marL="346075" lvl="1" indent="-346075">
              <a:buFont typeface="Wingdings" panose="05000000000000000000" pitchFamily="2" charset="2"/>
              <a:buChar char="§"/>
            </a:pPr>
            <a:r>
              <a:rPr lang="en-US" sz="1600" dirty="0" smtClean="0"/>
              <a:t>FCM Retail Parcels – Move to competitive on Sept. 3, 2017</a:t>
            </a:r>
          </a:p>
          <a:p>
            <a:pPr marL="285750" lvl="1" indent="-285750">
              <a:buFont typeface="Arial" panose="020B0604020202020204" pitchFamily="34" charset="0"/>
              <a:buChar char="•"/>
            </a:pPr>
            <a:endParaRPr lang="en-US" sz="1600" dirty="0"/>
          </a:p>
          <a:p>
            <a:pPr marL="0" lvl="1"/>
            <a:r>
              <a:rPr lang="en-US" sz="1600" b="1" dirty="0" smtClean="0"/>
              <a:t>Operational Changes</a:t>
            </a:r>
          </a:p>
          <a:p>
            <a:pPr marL="346075" lvl="1" indent="-346075">
              <a:buFont typeface="Wingdings" panose="05000000000000000000" pitchFamily="2" charset="2"/>
              <a:buChar char="§"/>
            </a:pPr>
            <a:r>
              <a:rPr lang="en-US" sz="1600" dirty="0"/>
              <a:t>Simplify Postage Statement for FC Residual</a:t>
            </a:r>
          </a:p>
          <a:p>
            <a:pPr marL="693738" lvl="2" indent="-347663">
              <a:buFont typeface="Wingdings" panose="05000000000000000000" pitchFamily="2" charset="2"/>
              <a:buChar char="§"/>
            </a:pPr>
            <a:r>
              <a:rPr lang="en-US" sz="1600" dirty="0" smtClean="0"/>
              <a:t>Removed two lines from Postage Statement</a:t>
            </a:r>
          </a:p>
          <a:p>
            <a:pPr marL="693738" lvl="2" indent="-347663">
              <a:buFont typeface="Wingdings" panose="05000000000000000000" pitchFamily="2" charset="2"/>
              <a:buChar char="§"/>
            </a:pPr>
            <a:r>
              <a:rPr lang="en-US" sz="1600" dirty="0" smtClean="0"/>
              <a:t>Mail on removed lines will be merged and entered on new line at blended rate</a:t>
            </a:r>
          </a:p>
          <a:p>
            <a:pPr marL="693738" lvl="2" indent="-347663">
              <a:buFont typeface="Wingdings" panose="05000000000000000000" pitchFamily="2" charset="2"/>
              <a:buChar char="§"/>
            </a:pPr>
            <a:r>
              <a:rPr lang="en-US" sz="1600" dirty="0" smtClean="0"/>
              <a:t>Changes designed to simply FC Postage Statement and increase ease of use </a:t>
            </a:r>
          </a:p>
          <a:p>
            <a:pPr marL="346075" lvl="1" indent="-346075">
              <a:buFont typeface="Wingdings" panose="05000000000000000000" pitchFamily="2" charset="2"/>
              <a:buChar char="§"/>
            </a:pPr>
            <a:r>
              <a:rPr lang="en-US" sz="1600" dirty="0" smtClean="0"/>
              <a:t>Limit goods in letter &amp; flat shaped items – FCMI, IPA, and ISAL </a:t>
            </a:r>
          </a:p>
          <a:p>
            <a:pPr marL="693738" lvl="2" indent="-347663">
              <a:buFont typeface="Wingdings" panose="05000000000000000000" pitchFamily="2" charset="2"/>
              <a:buChar char="§"/>
            </a:pPr>
            <a:r>
              <a:rPr lang="en-US" sz="1600" dirty="0" smtClean="0"/>
              <a:t>Only documents in letters/flats under new Universal Postal Convention</a:t>
            </a:r>
            <a:endParaRPr lang="en-US" sz="1600" dirty="0"/>
          </a:p>
        </p:txBody>
      </p:sp>
      <p:sp>
        <p:nvSpPr>
          <p:cNvPr id="7" name="Title 2"/>
          <p:cNvSpPr txBox="1">
            <a:spLocks/>
          </p:cNvSpPr>
          <p:nvPr/>
        </p:nvSpPr>
        <p:spPr bwMode="auto">
          <a:xfrm>
            <a:off x="685800" y="-76200"/>
            <a:ext cx="8229600" cy="653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r" rtl="0" fontAlgn="base">
              <a:spcBef>
                <a:spcPct val="0"/>
              </a:spcBef>
              <a:spcAft>
                <a:spcPct val="0"/>
              </a:spcAft>
              <a:defRPr sz="2800" b="1">
                <a:solidFill>
                  <a:schemeClr val="bg1"/>
                </a:solidFill>
                <a:latin typeface="+mj-lt"/>
                <a:ea typeface="+mj-ea"/>
                <a:cs typeface="+mj-cs"/>
              </a:defRPr>
            </a:lvl1pPr>
            <a:lvl2pPr algn="r" rtl="0" fontAlgn="base">
              <a:spcBef>
                <a:spcPct val="0"/>
              </a:spcBef>
              <a:spcAft>
                <a:spcPct val="0"/>
              </a:spcAft>
              <a:defRPr sz="2800" b="1">
                <a:solidFill>
                  <a:schemeClr val="bg1"/>
                </a:solidFill>
                <a:latin typeface="Arial" charset="0"/>
                <a:ea typeface="ヒラギノ角ゴ Pro W3" pitchFamily="1" charset="-128"/>
              </a:defRPr>
            </a:lvl2pPr>
            <a:lvl3pPr algn="r" rtl="0" fontAlgn="base">
              <a:spcBef>
                <a:spcPct val="0"/>
              </a:spcBef>
              <a:spcAft>
                <a:spcPct val="0"/>
              </a:spcAft>
              <a:defRPr sz="2800" b="1">
                <a:solidFill>
                  <a:schemeClr val="bg1"/>
                </a:solidFill>
                <a:latin typeface="Arial" charset="0"/>
                <a:ea typeface="ヒラギノ角ゴ Pro W3" pitchFamily="1" charset="-128"/>
              </a:defRPr>
            </a:lvl3pPr>
            <a:lvl4pPr algn="r" rtl="0" fontAlgn="base">
              <a:spcBef>
                <a:spcPct val="0"/>
              </a:spcBef>
              <a:spcAft>
                <a:spcPct val="0"/>
              </a:spcAft>
              <a:defRPr sz="2800" b="1">
                <a:solidFill>
                  <a:schemeClr val="bg1"/>
                </a:solidFill>
                <a:latin typeface="Arial" charset="0"/>
                <a:ea typeface="ヒラギノ角ゴ Pro W3" pitchFamily="1" charset="-128"/>
              </a:defRPr>
            </a:lvl4pPr>
            <a:lvl5pPr algn="r" rtl="0" fontAlgn="base">
              <a:spcBef>
                <a:spcPct val="0"/>
              </a:spcBef>
              <a:spcAft>
                <a:spcPct val="0"/>
              </a:spcAft>
              <a:defRPr sz="2800" b="1">
                <a:solidFill>
                  <a:schemeClr val="bg1"/>
                </a:solidFill>
                <a:latin typeface="Arial" charset="0"/>
                <a:ea typeface="ヒラギノ角ゴ Pro W3" pitchFamily="1" charset="-128"/>
              </a:defRPr>
            </a:lvl5pPr>
            <a:lvl6pPr marL="457200" algn="r" rtl="0" fontAlgn="base">
              <a:spcBef>
                <a:spcPct val="0"/>
              </a:spcBef>
              <a:spcAft>
                <a:spcPct val="0"/>
              </a:spcAft>
              <a:defRPr sz="2800" b="1">
                <a:solidFill>
                  <a:schemeClr val="bg1"/>
                </a:solidFill>
                <a:latin typeface="Arial" charset="0"/>
                <a:ea typeface="ヒラギノ角ゴ Pro W3" pitchFamily="1" charset="-128"/>
              </a:defRPr>
            </a:lvl6pPr>
            <a:lvl7pPr marL="914400" algn="r" rtl="0" fontAlgn="base">
              <a:spcBef>
                <a:spcPct val="0"/>
              </a:spcBef>
              <a:spcAft>
                <a:spcPct val="0"/>
              </a:spcAft>
              <a:defRPr sz="2800" b="1">
                <a:solidFill>
                  <a:schemeClr val="bg1"/>
                </a:solidFill>
                <a:latin typeface="Arial" charset="0"/>
                <a:ea typeface="ヒラギノ角ゴ Pro W3" pitchFamily="1" charset="-128"/>
              </a:defRPr>
            </a:lvl7pPr>
            <a:lvl8pPr marL="1371600" algn="r" rtl="0" fontAlgn="base">
              <a:spcBef>
                <a:spcPct val="0"/>
              </a:spcBef>
              <a:spcAft>
                <a:spcPct val="0"/>
              </a:spcAft>
              <a:defRPr sz="2800" b="1">
                <a:solidFill>
                  <a:schemeClr val="bg1"/>
                </a:solidFill>
                <a:latin typeface="Arial" charset="0"/>
                <a:ea typeface="ヒラギノ角ゴ Pro W3" pitchFamily="1" charset="-128"/>
              </a:defRPr>
            </a:lvl8pPr>
            <a:lvl9pPr marL="1828800" algn="r" rtl="0" fontAlgn="base">
              <a:spcBef>
                <a:spcPct val="0"/>
              </a:spcBef>
              <a:spcAft>
                <a:spcPct val="0"/>
              </a:spcAft>
              <a:defRPr sz="2800" b="1">
                <a:solidFill>
                  <a:schemeClr val="bg1"/>
                </a:solidFill>
                <a:latin typeface="Arial" charset="0"/>
                <a:ea typeface="ヒラギノ角ゴ Pro W3" pitchFamily="1" charset="-128"/>
              </a:defRPr>
            </a:lvl9pPr>
          </a:lstStyle>
          <a:p>
            <a:endParaRPr lang="en-US" sz="2000" kern="0" dirty="0" smtClean="0">
              <a:solidFill>
                <a:srgbClr val="FFFFFF"/>
              </a:solidFill>
            </a:endParaRPr>
          </a:p>
          <a:p>
            <a:endParaRPr lang="en-US" sz="2000" kern="0" dirty="0" smtClean="0">
              <a:solidFill>
                <a:srgbClr val="FFFFFF"/>
              </a:solidFill>
            </a:endParaRPr>
          </a:p>
          <a:p>
            <a:r>
              <a:rPr lang="en-US" sz="2000" kern="0" dirty="0" smtClean="0">
                <a:solidFill>
                  <a:srgbClr val="FFFFFF"/>
                </a:solidFill>
              </a:rPr>
              <a:t>Pricing </a:t>
            </a:r>
            <a:r>
              <a:rPr lang="en-US" sz="2000" kern="0" dirty="0" smtClean="0">
                <a:solidFill>
                  <a:srgbClr val="FFFFFF"/>
                </a:solidFill>
              </a:rPr>
              <a:t>Strategy:  First-Class Mail</a:t>
            </a:r>
            <a:endParaRPr lang="en-US" sz="2000" kern="0" dirty="0">
              <a:solidFill>
                <a:srgbClr val="FFFFFF"/>
              </a:solidFill>
            </a:endParaRPr>
          </a:p>
        </p:txBody>
      </p:sp>
    </p:spTree>
    <p:extLst>
      <p:ext uri="{BB962C8B-B14F-4D97-AF65-F5344CB8AC3E}">
        <p14:creationId xmlns:p14="http://schemas.microsoft.com/office/powerpoint/2010/main" val="23533164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
            <a:ext cx="5943600" cy="533400"/>
          </a:xfrm>
        </p:spPr>
        <p:txBody>
          <a:bodyPr/>
          <a:lstStyle/>
          <a:p>
            <a:r>
              <a:rPr lang="en-US" sz="2000" dirty="0" smtClean="0">
                <a:solidFill>
                  <a:srgbClr val="FFFFFF"/>
                </a:solidFill>
              </a:rPr>
              <a:t/>
            </a:r>
            <a:br>
              <a:rPr lang="en-US" sz="2000" dirty="0" smtClean="0">
                <a:solidFill>
                  <a:srgbClr val="FFFFFF"/>
                </a:solidFill>
              </a:rPr>
            </a:br>
            <a:r>
              <a:rPr lang="en-US" sz="2000" dirty="0">
                <a:solidFill>
                  <a:srgbClr val="FFFFFF"/>
                </a:solidFill>
              </a:rPr>
              <a:t>	</a:t>
            </a:r>
            <a:r>
              <a:rPr lang="en-US" sz="2000" dirty="0" smtClean="0">
                <a:solidFill>
                  <a:srgbClr val="FFFFFF"/>
                </a:solidFill>
              </a:rPr>
              <a:t>Pricing </a:t>
            </a:r>
            <a:r>
              <a:rPr lang="en-US" sz="2000" dirty="0" smtClean="0">
                <a:solidFill>
                  <a:srgbClr val="FFFFFF"/>
                </a:solidFill>
              </a:rPr>
              <a:t>Strategy:  USPS Marketing Mail</a:t>
            </a:r>
            <a:endParaRPr lang="en-US" sz="2000" dirty="0"/>
          </a:p>
        </p:txBody>
      </p:sp>
      <p:sp>
        <p:nvSpPr>
          <p:cNvPr id="5" name="TextBox 4"/>
          <p:cNvSpPr txBox="1"/>
          <p:nvPr/>
        </p:nvSpPr>
        <p:spPr>
          <a:xfrm>
            <a:off x="402566" y="838201"/>
            <a:ext cx="8741434" cy="6032421"/>
          </a:xfrm>
          <a:prstGeom prst="rect">
            <a:avLst/>
          </a:prstGeom>
          <a:noFill/>
        </p:spPr>
        <p:txBody>
          <a:bodyPr wrap="square" rtlCol="0">
            <a:spAutoFit/>
          </a:bodyPr>
          <a:lstStyle/>
          <a:p>
            <a:pPr marL="0" lvl="1"/>
            <a:endParaRPr lang="en-US" sz="800" dirty="0"/>
          </a:p>
          <a:p>
            <a:pPr marL="346075" lvl="1" indent="-346075">
              <a:buFont typeface="Wingdings" panose="05000000000000000000" pitchFamily="2" charset="2"/>
              <a:buChar char="§"/>
            </a:pPr>
            <a:r>
              <a:rPr lang="en-US" dirty="0"/>
              <a:t>Letters </a:t>
            </a:r>
            <a:r>
              <a:rPr lang="en-US" dirty="0" smtClean="0"/>
              <a:t>– Most rate categories increase near CPI</a:t>
            </a:r>
          </a:p>
          <a:p>
            <a:pPr marL="803275" lvl="2" indent="-346075">
              <a:buFont typeface="Wingdings" panose="05000000000000000000" pitchFamily="2" charset="2"/>
              <a:buChar char="§"/>
            </a:pPr>
            <a:r>
              <a:rPr lang="en-US" dirty="0" smtClean="0"/>
              <a:t>High Density Letters – Above average to shrink </a:t>
            </a:r>
            <a:r>
              <a:rPr lang="en-US" dirty="0"/>
              <a:t>gap between </a:t>
            </a:r>
            <a:r>
              <a:rPr lang="en-US" dirty="0" smtClean="0"/>
              <a:t>HD </a:t>
            </a:r>
            <a:r>
              <a:rPr lang="en-US" dirty="0"/>
              <a:t>and 5D </a:t>
            </a:r>
            <a:r>
              <a:rPr lang="en-US" dirty="0" smtClean="0"/>
              <a:t> </a:t>
            </a:r>
          </a:p>
          <a:p>
            <a:pPr marL="803275" lvl="2" indent="-346075">
              <a:buFont typeface="Wingdings" panose="05000000000000000000" pitchFamily="2" charset="2"/>
              <a:buChar char="§"/>
            </a:pPr>
            <a:r>
              <a:rPr lang="en-US" dirty="0"/>
              <a:t>Narrow letter dropship as required by PRC</a:t>
            </a:r>
          </a:p>
          <a:p>
            <a:pPr marL="1150938" lvl="3" indent="-347663">
              <a:buFont typeface="Wingdings" panose="05000000000000000000" pitchFamily="2" charset="2"/>
              <a:buChar char="§"/>
            </a:pPr>
            <a:r>
              <a:rPr lang="en-US" dirty="0" smtClean="0"/>
              <a:t>Commitment to reduce </a:t>
            </a:r>
            <a:r>
              <a:rPr lang="en-US" dirty="0" err="1" smtClean="0"/>
              <a:t>passthroughs</a:t>
            </a:r>
            <a:r>
              <a:rPr lang="en-US" dirty="0" smtClean="0"/>
              <a:t> by at least 10 percentage points</a:t>
            </a:r>
            <a:endParaRPr lang="en-US" dirty="0"/>
          </a:p>
          <a:p>
            <a:pPr marL="803275" lvl="2" indent="-346075">
              <a:buFont typeface="Wingdings" panose="05000000000000000000" pitchFamily="2" charset="2"/>
              <a:buChar char="§"/>
            </a:pPr>
            <a:r>
              <a:rPr lang="en-US" dirty="0"/>
              <a:t>No major changes to other Presort discounts</a:t>
            </a:r>
          </a:p>
          <a:p>
            <a:pPr marL="803275" lvl="2" indent="-346075">
              <a:buFont typeface="Wingdings" panose="05000000000000000000" pitchFamily="2" charset="2"/>
              <a:buChar char="§"/>
            </a:pPr>
            <a:r>
              <a:rPr lang="en-US" dirty="0" smtClean="0"/>
              <a:t>Nonprofit </a:t>
            </a:r>
            <a:r>
              <a:rPr lang="en-US" dirty="0"/>
              <a:t>– NP Letters receive higher than average increase</a:t>
            </a:r>
          </a:p>
          <a:p>
            <a:pPr marL="742950" lvl="2" indent="-285750">
              <a:buFont typeface="Arial" panose="020B0604020202020204" pitchFamily="34" charset="0"/>
              <a:buChar char="•"/>
            </a:pPr>
            <a:endParaRPr lang="en-US" dirty="0" smtClean="0"/>
          </a:p>
          <a:p>
            <a:pPr marL="346075" lvl="1" indent="-346075">
              <a:buFont typeface="Wingdings" panose="05000000000000000000" pitchFamily="2" charset="2"/>
              <a:buChar char="§"/>
            </a:pPr>
            <a:r>
              <a:rPr lang="en-US" dirty="0" smtClean="0"/>
              <a:t>Carrier Route, HD and Sat. Flats - below average increases, encourage continued mail use for marketing activities</a:t>
            </a:r>
          </a:p>
          <a:p>
            <a:pPr marL="693738" lvl="2" indent="-347663">
              <a:buFont typeface="Wingdings" panose="05000000000000000000" pitchFamily="2" charset="2"/>
              <a:buChar char="§"/>
            </a:pPr>
            <a:r>
              <a:rPr lang="en-US" dirty="0" smtClean="0"/>
              <a:t>Spread between presort levels (from 5D DSCF piece rate) may widen</a:t>
            </a:r>
          </a:p>
          <a:p>
            <a:pPr marL="285750" lvl="1" indent="-285750">
              <a:buFont typeface="Arial" panose="020B0604020202020204" pitchFamily="34" charset="0"/>
              <a:buChar char="•"/>
            </a:pPr>
            <a:endParaRPr lang="en-US" dirty="0" smtClean="0"/>
          </a:p>
          <a:p>
            <a:pPr marL="346075" lvl="1" indent="-346075">
              <a:buFont typeface="Wingdings" panose="05000000000000000000" pitchFamily="2" charset="2"/>
              <a:buChar char="§"/>
            </a:pPr>
            <a:r>
              <a:rPr lang="en-US" dirty="0" smtClean="0"/>
              <a:t>Flats – 105% of Cap as directed by the PRC</a:t>
            </a:r>
          </a:p>
          <a:p>
            <a:pPr marL="693738" lvl="2" indent="-347663">
              <a:buFont typeface="Wingdings" panose="05000000000000000000" pitchFamily="2" charset="2"/>
              <a:buChar char="§"/>
            </a:pPr>
            <a:r>
              <a:rPr lang="en-US" dirty="0" smtClean="0"/>
              <a:t>Presort </a:t>
            </a:r>
            <a:r>
              <a:rPr lang="en-US" dirty="0"/>
              <a:t>Gaps maintained at current levels</a:t>
            </a:r>
          </a:p>
          <a:p>
            <a:pPr marL="0" lvl="1"/>
            <a:endParaRPr lang="en-US" dirty="0"/>
          </a:p>
          <a:p>
            <a:pPr marL="0" lvl="1"/>
            <a:r>
              <a:rPr lang="en-US" b="1" dirty="0" smtClean="0"/>
              <a:t>Operational </a:t>
            </a:r>
            <a:r>
              <a:rPr lang="en-US" b="1" dirty="0"/>
              <a:t>Changes</a:t>
            </a:r>
          </a:p>
          <a:p>
            <a:pPr marL="346075" indent="-346075">
              <a:buFont typeface="Wingdings" panose="05000000000000000000" pitchFamily="2" charset="2"/>
              <a:buChar char="§"/>
            </a:pPr>
            <a:r>
              <a:rPr lang="en-US" dirty="0"/>
              <a:t>Order of pallet preparation for CR Pallets in non-FSS zones</a:t>
            </a:r>
          </a:p>
          <a:p>
            <a:pPr marL="693738" lvl="2" indent="-347663">
              <a:buFont typeface="Wingdings" panose="05000000000000000000" pitchFamily="2" charset="2"/>
              <a:buChar char="§"/>
            </a:pPr>
            <a:r>
              <a:rPr lang="en-US" dirty="0" smtClean="0"/>
              <a:t>Updating </a:t>
            </a:r>
            <a:r>
              <a:rPr lang="en-US" dirty="0"/>
              <a:t>the order of pallet preparation to increase number of pure CR Pallets</a:t>
            </a:r>
          </a:p>
          <a:p>
            <a:pPr marL="693738" lvl="2" indent="-347663">
              <a:buFont typeface="Wingdings" panose="05000000000000000000" pitchFamily="2" charset="2"/>
              <a:buChar char="§"/>
            </a:pPr>
            <a:r>
              <a:rPr lang="en-US" dirty="0" smtClean="0"/>
              <a:t>Incent </a:t>
            </a:r>
            <a:r>
              <a:rPr lang="en-US" dirty="0"/>
              <a:t>direct pallets to avoid bundle </a:t>
            </a:r>
            <a:r>
              <a:rPr lang="en-US" dirty="0" smtClean="0"/>
              <a:t>sorting	</a:t>
            </a:r>
            <a:endParaRPr lang="en-US" sz="800" dirty="0"/>
          </a:p>
        </p:txBody>
      </p:sp>
    </p:spTree>
    <p:extLst>
      <p:ext uri="{BB962C8B-B14F-4D97-AF65-F5344CB8AC3E}">
        <p14:creationId xmlns:p14="http://schemas.microsoft.com/office/powerpoint/2010/main" val="25671550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
            </a:r>
            <a:br>
              <a:rPr lang="en-US" dirty="0" smtClean="0">
                <a:solidFill>
                  <a:schemeClr val="bg1"/>
                </a:solidFill>
              </a:rPr>
            </a:br>
            <a:r>
              <a:rPr lang="en-US" dirty="0">
                <a:solidFill>
                  <a:schemeClr val="bg1"/>
                </a:solidFill>
              </a:rPr>
              <a:t>	</a:t>
            </a:r>
            <a:r>
              <a:rPr lang="en-US" dirty="0" smtClean="0">
                <a:solidFill>
                  <a:schemeClr val="bg1"/>
                </a:solidFill>
              </a:rPr>
              <a:t>	     </a:t>
            </a:r>
            <a:r>
              <a:rPr lang="en-US" dirty="0" smtClean="0">
                <a:solidFill>
                  <a:schemeClr val="bg1"/>
                </a:solidFill>
              </a:rPr>
              <a:t>Pricing </a:t>
            </a:r>
            <a:r>
              <a:rPr lang="en-US" dirty="0" smtClean="0">
                <a:solidFill>
                  <a:schemeClr val="bg1"/>
                </a:solidFill>
              </a:rPr>
              <a:t>Strategy:  Periodicals</a:t>
            </a:r>
            <a:endParaRPr lang="en-US" dirty="0">
              <a:solidFill>
                <a:schemeClr val="bg1"/>
              </a:solidFill>
            </a:endParaRPr>
          </a:p>
        </p:txBody>
      </p:sp>
      <p:sp>
        <p:nvSpPr>
          <p:cNvPr id="5" name="TextBox 4"/>
          <p:cNvSpPr txBox="1"/>
          <p:nvPr/>
        </p:nvSpPr>
        <p:spPr>
          <a:xfrm>
            <a:off x="381000" y="646867"/>
            <a:ext cx="8382000" cy="5078313"/>
          </a:xfrm>
          <a:prstGeom prst="rect">
            <a:avLst/>
          </a:prstGeom>
          <a:noFill/>
        </p:spPr>
        <p:txBody>
          <a:bodyPr wrap="square" rtlCol="0">
            <a:spAutoFit/>
          </a:bodyPr>
          <a:lstStyle/>
          <a:p>
            <a:pPr marL="0" lvl="1"/>
            <a:endParaRPr lang="en-US" sz="2000" dirty="0" smtClean="0"/>
          </a:p>
          <a:p>
            <a:pPr marL="346075" lvl="1" indent="-346075">
              <a:buFont typeface="Wingdings" panose="05000000000000000000" pitchFamily="2" charset="2"/>
              <a:buChar char="§"/>
            </a:pPr>
            <a:r>
              <a:rPr lang="en-US" sz="2400" dirty="0" smtClean="0"/>
              <a:t>Inside County  - receives average increase</a:t>
            </a:r>
            <a:endParaRPr lang="en-US" sz="2400" dirty="0"/>
          </a:p>
          <a:p>
            <a:pPr marL="285750" lvl="1" indent="-285750">
              <a:buFont typeface="Arial" panose="020B0604020202020204" pitchFamily="34" charset="0"/>
              <a:buChar char="•"/>
            </a:pPr>
            <a:endParaRPr lang="en-US" sz="2800" dirty="0" smtClean="0"/>
          </a:p>
          <a:p>
            <a:pPr marL="346075" lvl="1" indent="-346075">
              <a:buFont typeface="Wingdings" panose="05000000000000000000" pitchFamily="2" charset="2"/>
              <a:buChar char="§"/>
            </a:pPr>
            <a:r>
              <a:rPr lang="en-US" sz="2400" dirty="0" smtClean="0"/>
              <a:t>Outside County </a:t>
            </a:r>
            <a:endParaRPr lang="en-US" sz="2400" dirty="0"/>
          </a:p>
          <a:p>
            <a:pPr marL="693738" lvl="2" indent="-347663">
              <a:buFont typeface="Wingdings" panose="05000000000000000000" pitchFamily="2" charset="2"/>
              <a:buChar char="§"/>
            </a:pPr>
            <a:r>
              <a:rPr lang="en-US" sz="2000" dirty="0"/>
              <a:t>Pound </a:t>
            </a:r>
            <a:r>
              <a:rPr lang="en-US" sz="2000" dirty="0" smtClean="0"/>
              <a:t>rate element – </a:t>
            </a:r>
            <a:r>
              <a:rPr lang="en-US" sz="2000" dirty="0"/>
              <a:t>N</a:t>
            </a:r>
            <a:r>
              <a:rPr lang="en-US" sz="2000" dirty="0" smtClean="0"/>
              <a:t>o </a:t>
            </a:r>
            <a:r>
              <a:rPr lang="en-US" sz="2000" dirty="0"/>
              <a:t>increase  </a:t>
            </a:r>
          </a:p>
          <a:p>
            <a:pPr marL="693738" lvl="2" indent="-347663">
              <a:buFont typeface="Wingdings" panose="05000000000000000000" pitchFamily="2" charset="2"/>
              <a:buChar char="§"/>
            </a:pPr>
            <a:r>
              <a:rPr lang="en-US" sz="2000" dirty="0" smtClean="0"/>
              <a:t>Piece </a:t>
            </a:r>
            <a:r>
              <a:rPr lang="en-US" sz="2000" dirty="0"/>
              <a:t>rate </a:t>
            </a:r>
            <a:r>
              <a:rPr lang="en-US" sz="2000" dirty="0" smtClean="0"/>
              <a:t>element – Above average increase </a:t>
            </a:r>
          </a:p>
          <a:p>
            <a:pPr marL="693738" lvl="2" indent="-347663">
              <a:buFont typeface="Wingdings" panose="05000000000000000000" pitchFamily="2" charset="2"/>
              <a:buChar char="§"/>
            </a:pPr>
            <a:r>
              <a:rPr lang="en-US" sz="2000" dirty="0" smtClean="0"/>
              <a:t>Bundle element – Above </a:t>
            </a:r>
            <a:r>
              <a:rPr lang="en-US" sz="2000" dirty="0"/>
              <a:t>average increase</a:t>
            </a:r>
            <a:endParaRPr lang="en-US" sz="2000" dirty="0" smtClean="0"/>
          </a:p>
          <a:p>
            <a:pPr marL="693738" lvl="2" indent="-347663">
              <a:buFont typeface="Wingdings" panose="05000000000000000000" pitchFamily="2" charset="2"/>
              <a:buChar char="§"/>
            </a:pPr>
            <a:r>
              <a:rPr lang="en-US" sz="2000" dirty="0" smtClean="0"/>
              <a:t>Sacks element – Above average increase to incent </a:t>
            </a:r>
            <a:r>
              <a:rPr lang="en-US" sz="2000" dirty="0"/>
              <a:t>operational efficiency</a:t>
            </a:r>
            <a:endParaRPr lang="en-US" sz="2000" dirty="0" smtClean="0"/>
          </a:p>
          <a:p>
            <a:pPr marL="742950" lvl="2" indent="-285750">
              <a:buFont typeface="Arial" panose="020B0604020202020204" pitchFamily="34" charset="0"/>
              <a:buChar char="•"/>
            </a:pPr>
            <a:endParaRPr lang="en-US" sz="2000" dirty="0" smtClean="0"/>
          </a:p>
          <a:p>
            <a:pPr marL="236538" lvl="1" indent="-236538"/>
            <a:r>
              <a:rPr lang="en-US" sz="2000" b="1" dirty="0" smtClean="0"/>
              <a:t>Operational </a:t>
            </a:r>
            <a:r>
              <a:rPr lang="en-US" sz="2000" b="1" dirty="0"/>
              <a:t>Changes</a:t>
            </a:r>
          </a:p>
          <a:p>
            <a:pPr marL="346075" indent="-346075">
              <a:buFont typeface="Wingdings" panose="05000000000000000000" pitchFamily="2" charset="2"/>
              <a:buChar char="§"/>
            </a:pPr>
            <a:r>
              <a:rPr lang="en-US" sz="2000" dirty="0" smtClean="0"/>
              <a:t>Order </a:t>
            </a:r>
            <a:r>
              <a:rPr lang="en-US" sz="2000" dirty="0"/>
              <a:t>of pallet preparation for CR Pallets in non-FSS zones</a:t>
            </a:r>
          </a:p>
          <a:p>
            <a:pPr marL="693738" lvl="2" indent="-347663">
              <a:buFont typeface="Wingdings" panose="05000000000000000000" pitchFamily="2" charset="2"/>
              <a:buChar char="§"/>
            </a:pPr>
            <a:r>
              <a:rPr lang="en-US" sz="2000" dirty="0"/>
              <a:t>Updating the order of pallet preparation to increase number of pure CR Pallets</a:t>
            </a:r>
          </a:p>
          <a:p>
            <a:pPr marL="693738" lvl="2" indent="-347663">
              <a:buFont typeface="Wingdings" panose="05000000000000000000" pitchFamily="2" charset="2"/>
              <a:buChar char="§"/>
            </a:pPr>
            <a:r>
              <a:rPr lang="en-US" sz="2000" dirty="0"/>
              <a:t>Incent direct pallets to avoid bundle </a:t>
            </a:r>
            <a:r>
              <a:rPr lang="en-US" sz="2000" dirty="0" smtClean="0"/>
              <a:t>sorting</a:t>
            </a:r>
          </a:p>
          <a:p>
            <a:pPr marL="0" lvl="1"/>
            <a:endParaRPr lang="en-US" sz="800" b="1" dirty="0"/>
          </a:p>
        </p:txBody>
      </p:sp>
    </p:spTree>
    <p:extLst>
      <p:ext uri="{BB962C8B-B14F-4D97-AF65-F5344CB8AC3E}">
        <p14:creationId xmlns:p14="http://schemas.microsoft.com/office/powerpoint/2010/main" val="24853312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76200"/>
            <a:ext cx="6096000" cy="533400"/>
          </a:xfrm>
        </p:spPr>
        <p:txBody>
          <a:bodyPr/>
          <a:lstStyle/>
          <a:p>
            <a:r>
              <a:rPr lang="en-US" sz="2000" dirty="0" smtClean="0">
                <a:solidFill>
                  <a:schemeClr val="bg1"/>
                </a:solidFill>
              </a:rPr>
              <a:t/>
            </a:r>
            <a:br>
              <a:rPr lang="en-US" sz="2000" dirty="0" smtClean="0">
                <a:solidFill>
                  <a:schemeClr val="bg1"/>
                </a:solidFill>
              </a:rPr>
            </a:br>
            <a:r>
              <a:rPr lang="en-US" sz="2000" dirty="0">
                <a:solidFill>
                  <a:schemeClr val="bg1"/>
                </a:solidFill>
              </a:rPr>
              <a:t> </a:t>
            </a:r>
            <a:r>
              <a:rPr lang="en-US" sz="2000" dirty="0" smtClean="0">
                <a:solidFill>
                  <a:schemeClr val="bg1"/>
                </a:solidFill>
              </a:rPr>
              <a:t>                    </a:t>
            </a:r>
            <a:r>
              <a:rPr lang="en-US" sz="2000" dirty="0" smtClean="0">
                <a:solidFill>
                  <a:schemeClr val="bg1"/>
                </a:solidFill>
              </a:rPr>
              <a:t>Pricing </a:t>
            </a:r>
            <a:r>
              <a:rPr lang="en-US" sz="2000" dirty="0" smtClean="0">
                <a:solidFill>
                  <a:schemeClr val="bg1"/>
                </a:solidFill>
              </a:rPr>
              <a:t>Strategy:  Package Services</a:t>
            </a:r>
            <a:endParaRPr lang="en-US" sz="2000" dirty="0">
              <a:solidFill>
                <a:schemeClr val="bg1"/>
              </a:solidFill>
            </a:endParaRPr>
          </a:p>
        </p:txBody>
      </p:sp>
      <p:sp>
        <p:nvSpPr>
          <p:cNvPr id="5" name="TextBox 4"/>
          <p:cNvSpPr txBox="1"/>
          <p:nvPr/>
        </p:nvSpPr>
        <p:spPr>
          <a:xfrm>
            <a:off x="381000" y="975479"/>
            <a:ext cx="8382000" cy="2939266"/>
          </a:xfrm>
          <a:prstGeom prst="rect">
            <a:avLst/>
          </a:prstGeom>
          <a:noFill/>
        </p:spPr>
        <p:txBody>
          <a:bodyPr wrap="square" rtlCol="0">
            <a:spAutoFit/>
          </a:bodyPr>
          <a:lstStyle/>
          <a:p>
            <a:pPr marL="346075" lvl="1" indent="-346075">
              <a:buFont typeface="Wingdings" panose="05000000000000000000" pitchFamily="2" charset="2"/>
              <a:buChar char="§"/>
            </a:pPr>
            <a:r>
              <a:rPr lang="en-US" sz="2400" dirty="0"/>
              <a:t>All products increase approximately 2%</a:t>
            </a:r>
          </a:p>
          <a:p>
            <a:pPr marL="742950" lvl="2" indent="-285750">
              <a:buFont typeface="Arial" panose="020B0604020202020204" pitchFamily="34" charset="0"/>
              <a:buChar char="•"/>
            </a:pPr>
            <a:endParaRPr lang="en-US" sz="3200" dirty="0" smtClean="0"/>
          </a:p>
          <a:p>
            <a:pPr marL="346075" lvl="1" indent="-346075"/>
            <a:r>
              <a:rPr lang="en-US" sz="2000" b="1" dirty="0" smtClean="0"/>
              <a:t>Operational </a:t>
            </a:r>
            <a:r>
              <a:rPr lang="en-US" sz="2000" b="1" dirty="0"/>
              <a:t>Changes</a:t>
            </a:r>
          </a:p>
          <a:p>
            <a:pPr marL="346075" lvl="1" indent="-346075">
              <a:buFont typeface="Wingdings" panose="05000000000000000000" pitchFamily="2" charset="2"/>
              <a:buChar char="§"/>
            </a:pPr>
            <a:r>
              <a:rPr lang="en-US" sz="2000" dirty="0" smtClean="0"/>
              <a:t>Add BPM Flats to Comail </a:t>
            </a:r>
          </a:p>
          <a:p>
            <a:pPr marL="693738" lvl="2" indent="-347663">
              <a:buFont typeface="Wingdings" panose="05000000000000000000" pitchFamily="2" charset="2"/>
              <a:buChar char="§"/>
            </a:pPr>
            <a:r>
              <a:rPr lang="en-US" sz="2000" dirty="0" smtClean="0"/>
              <a:t>Allows BPM Flats to be added to comail structure with USPS Marketing Mail and Periodicals </a:t>
            </a:r>
          </a:p>
          <a:p>
            <a:pPr marL="693738" lvl="2" indent="-347663">
              <a:buFont typeface="Wingdings" panose="05000000000000000000" pitchFamily="2" charset="2"/>
              <a:buChar char="§"/>
            </a:pPr>
            <a:r>
              <a:rPr lang="en-US" sz="2000" dirty="0" smtClean="0"/>
              <a:t>Must be entered at DSCF and DDU</a:t>
            </a:r>
          </a:p>
          <a:p>
            <a:pPr marL="693738" lvl="2" indent="-347663">
              <a:buFont typeface="Wingdings" panose="05000000000000000000" pitchFamily="2" charset="2"/>
              <a:buChar char="§"/>
            </a:pPr>
            <a:r>
              <a:rPr lang="en-US" sz="2000" dirty="0" smtClean="0"/>
              <a:t>Provides service standard clarity</a:t>
            </a:r>
            <a:endParaRPr lang="en-US" sz="2000" dirty="0"/>
          </a:p>
          <a:p>
            <a:pPr marL="693738" lvl="1" indent="-347663">
              <a:buFont typeface="Arial" panose="020B0604020202020204" pitchFamily="34" charset="0"/>
              <a:buChar char="•"/>
            </a:pPr>
            <a:endParaRPr lang="en-US" sz="900" dirty="0"/>
          </a:p>
        </p:txBody>
      </p:sp>
    </p:spTree>
    <p:extLst>
      <p:ext uri="{BB962C8B-B14F-4D97-AF65-F5344CB8AC3E}">
        <p14:creationId xmlns:p14="http://schemas.microsoft.com/office/powerpoint/2010/main" val="2768718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352800"/>
            <a:ext cx="4641669" cy="914400"/>
          </a:xfrm>
          <a:prstGeom prst="rect">
            <a:avLst/>
          </a:prstGeom>
        </p:spPr>
      </p:pic>
    </p:spTree>
    <p:extLst>
      <p:ext uri="{BB962C8B-B14F-4D97-AF65-F5344CB8AC3E}">
        <p14:creationId xmlns:p14="http://schemas.microsoft.com/office/powerpoint/2010/main" val="378865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HMSP image05a-blank"/>
          <p:cNvPicPr>
            <a:picLocks noChangeAspect="1" noChangeArrowheads="1"/>
          </p:cNvPicPr>
          <p:nvPr/>
        </p:nvPicPr>
        <p:blipFill>
          <a:blip r:embed="rId3"/>
          <a:srcRect t="5417" b="5000"/>
          <a:stretch>
            <a:fillRect/>
          </a:stretch>
        </p:blipFill>
        <p:spPr bwMode="auto">
          <a:xfrm>
            <a:off x="0" y="1047750"/>
            <a:ext cx="9144000" cy="5461000"/>
          </a:xfrm>
          <a:prstGeom prst="rect">
            <a:avLst/>
          </a:prstGeom>
          <a:noFill/>
          <a:ln w="9525">
            <a:noFill/>
            <a:miter lim="800000"/>
            <a:headEnd/>
            <a:tailEnd/>
          </a:ln>
        </p:spPr>
      </p:pic>
      <p:sp>
        <p:nvSpPr>
          <p:cNvPr id="130051" name="TextBox 7"/>
          <p:cNvSpPr txBox="1">
            <a:spLocks noChangeArrowheads="1"/>
          </p:cNvSpPr>
          <p:nvPr/>
        </p:nvSpPr>
        <p:spPr bwMode="auto">
          <a:xfrm>
            <a:off x="2801938" y="2809875"/>
            <a:ext cx="3524250" cy="2470150"/>
          </a:xfrm>
          <a:prstGeom prst="rect">
            <a:avLst/>
          </a:prstGeom>
          <a:solidFill>
            <a:schemeClr val="bg1"/>
          </a:solidFill>
          <a:ln w="9525">
            <a:noFill/>
            <a:miter lim="800000"/>
            <a:headEnd/>
            <a:tailEnd/>
          </a:ln>
        </p:spPr>
        <p:txBody>
          <a:bodyPr anchor="ctr">
            <a:spAutoFit/>
          </a:bodyPr>
          <a:lstStyle/>
          <a:p>
            <a:pPr algn="ctr"/>
            <a:endParaRPr lang="en-US" sz="2000" b="1">
              <a:cs typeface="Arial" charset="0"/>
            </a:endParaRPr>
          </a:p>
          <a:p>
            <a:pPr algn="ctr"/>
            <a:endParaRPr lang="en-US" sz="2000" b="1">
              <a:cs typeface="Arial" charset="0"/>
            </a:endParaRPr>
          </a:p>
          <a:p>
            <a:pPr algn="ctr"/>
            <a:endParaRPr lang="en-US" sz="2000" b="1">
              <a:cs typeface="Arial" charset="0"/>
            </a:endParaRPr>
          </a:p>
          <a:p>
            <a:pPr algn="ctr"/>
            <a:r>
              <a:rPr lang="en-US" sz="2800" b="1">
                <a:cs typeface="Arial" charset="0"/>
              </a:rPr>
              <a:t>Questions?</a:t>
            </a:r>
          </a:p>
          <a:p>
            <a:pPr algn="ctr"/>
            <a:endParaRPr lang="en-US" sz="2800" b="1">
              <a:cs typeface="Arial" charset="0"/>
            </a:endParaRPr>
          </a:p>
          <a:p>
            <a:pPr algn="ctr"/>
            <a:endParaRPr lang="en-US" sz="2000" b="1">
              <a:cs typeface="Arial" charset="0"/>
            </a:endParaRPr>
          </a:p>
          <a:p>
            <a:pPr algn="ctr"/>
            <a:endParaRPr lang="en-US" sz="2000" b="1">
              <a:cs typeface="Arial" charset="0"/>
            </a:endParaRPr>
          </a:p>
        </p:txBody>
      </p:sp>
    </p:spTree>
    <p:extLst>
      <p:ext uri="{BB962C8B-B14F-4D97-AF65-F5344CB8AC3E}">
        <p14:creationId xmlns:p14="http://schemas.microsoft.com/office/powerpoint/2010/main" val="9943594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599" y="5562600"/>
            <a:ext cx="4641669" cy="914400"/>
          </a:xfrm>
          <a:prstGeom prst="rect">
            <a:avLst/>
          </a:prstGeom>
        </p:spPr>
      </p:pic>
      <p:sp>
        <p:nvSpPr>
          <p:cNvPr id="3" name="TextBox 2"/>
          <p:cNvSpPr txBox="1"/>
          <p:nvPr/>
        </p:nvSpPr>
        <p:spPr>
          <a:xfrm flipH="1">
            <a:off x="2206533" y="2895600"/>
            <a:ext cx="5257800" cy="707886"/>
          </a:xfrm>
          <a:prstGeom prst="rect">
            <a:avLst/>
          </a:prstGeom>
          <a:noFill/>
        </p:spPr>
        <p:txBody>
          <a:bodyPr wrap="square" rtlCol="0">
            <a:spAutoFit/>
          </a:bodyPr>
          <a:lstStyle/>
          <a:p>
            <a:pPr algn="ctr"/>
            <a:r>
              <a:rPr lang="en-US" sz="4000" dirty="0" smtClean="0"/>
              <a:t>Workgroups Closing  </a:t>
            </a:r>
            <a:endParaRPr lang="en-US" sz="4000" dirty="0"/>
          </a:p>
        </p:txBody>
      </p:sp>
    </p:spTree>
    <p:extLst>
      <p:ext uri="{BB962C8B-B14F-4D97-AF65-F5344CB8AC3E}">
        <p14:creationId xmlns:p14="http://schemas.microsoft.com/office/powerpoint/2010/main" val="1805743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3"/>
          <p:cNvSpPr>
            <a:spLocks noGrp="1" noChangeArrowheads="1"/>
          </p:cNvSpPr>
          <p:nvPr>
            <p:ph type="ctrTitle"/>
          </p:nvPr>
        </p:nvSpPr>
        <p:spPr>
          <a:xfrm>
            <a:off x="685800" y="2130425"/>
            <a:ext cx="7772400" cy="2670175"/>
          </a:xfrm>
        </p:spPr>
        <p:txBody>
          <a:bodyPr/>
          <a:lstStyle/>
          <a:p>
            <a:pPr eaLnBrk="1" hangingPunct="1"/>
            <a:r>
              <a:rPr lang="en-US" altLang="en-US" smtClean="0"/>
              <a:t>MTAC Workgroup 168:</a:t>
            </a:r>
            <a:br>
              <a:rPr lang="en-US" altLang="en-US" smtClean="0"/>
            </a:br>
            <a:r>
              <a:rPr lang="en-US" altLang="en-US" smtClean="0"/>
              <a:t>FSS Multi-Scheme Pallets</a:t>
            </a:r>
          </a:p>
        </p:txBody>
      </p:sp>
    </p:spTree>
    <p:extLst>
      <p:ext uri="{BB962C8B-B14F-4D97-AF65-F5344CB8AC3E}">
        <p14:creationId xmlns:p14="http://schemas.microsoft.com/office/powerpoint/2010/main" val="19186465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gn="r"/>
            <a:r>
              <a:rPr lang="en-US" altLang="en-US" sz="1600" i="1" dirty="0" smtClean="0">
                <a:solidFill>
                  <a:schemeClr val="bg1"/>
                </a:solidFill>
              </a:rPr>
              <a:t>WG168:  FSS Multi-Scheme Pallets</a:t>
            </a:r>
            <a:r>
              <a:rPr lang="en-US" altLang="en-US" dirty="0" smtClean="0">
                <a:solidFill>
                  <a:schemeClr val="bg1"/>
                </a:solidFill>
              </a:rPr>
              <a:t/>
            </a:r>
            <a:br>
              <a:rPr lang="en-US" altLang="en-US" dirty="0" smtClean="0">
                <a:solidFill>
                  <a:schemeClr val="bg1"/>
                </a:solidFill>
              </a:rPr>
            </a:br>
            <a:r>
              <a:rPr lang="en-US" altLang="en-US" dirty="0" smtClean="0">
                <a:solidFill>
                  <a:schemeClr val="bg1"/>
                </a:solidFill>
              </a:rPr>
              <a:t>Overview</a:t>
            </a:r>
          </a:p>
        </p:txBody>
      </p:sp>
      <p:sp>
        <p:nvSpPr>
          <p:cNvPr id="3" name="Content Placeholder 2"/>
          <p:cNvSpPr>
            <a:spLocks noGrp="1"/>
          </p:cNvSpPr>
          <p:nvPr>
            <p:ph idx="1"/>
          </p:nvPr>
        </p:nvSpPr>
        <p:spPr>
          <a:xfrm>
            <a:off x="381000" y="1277938"/>
            <a:ext cx="8226425" cy="4970462"/>
          </a:xfrm>
        </p:spPr>
        <p:txBody>
          <a:bodyPr/>
          <a:lstStyle/>
          <a:p>
            <a:pPr>
              <a:defRPr/>
            </a:pPr>
            <a:r>
              <a:rPr lang="en-US" dirty="0" smtClean="0"/>
              <a:t>Timeline:  </a:t>
            </a:r>
            <a:r>
              <a:rPr lang="en-US" b="0" dirty="0" smtClean="0"/>
              <a:t>February 2015 – July 2017</a:t>
            </a:r>
          </a:p>
          <a:p>
            <a:pPr>
              <a:defRPr/>
            </a:pPr>
            <a:r>
              <a:rPr lang="en-US" dirty="0" smtClean="0"/>
              <a:t>Leaders:  </a:t>
            </a:r>
            <a:r>
              <a:rPr lang="en-US" b="0" dirty="0" smtClean="0"/>
              <a:t>Susan Pinter, Paul Mitchell</a:t>
            </a:r>
          </a:p>
          <a:p>
            <a:pPr marL="0" indent="0">
              <a:buFont typeface="Wingdings" pitchFamily="2" charset="2"/>
              <a:buNone/>
              <a:defRPr/>
            </a:pPr>
            <a:endParaRPr lang="en-US" dirty="0" smtClean="0"/>
          </a:p>
          <a:p>
            <a:pPr>
              <a:defRPr/>
            </a:pPr>
            <a:r>
              <a:rPr lang="en-US" dirty="0" smtClean="0"/>
              <a:t>Issue statement:  </a:t>
            </a:r>
            <a:r>
              <a:rPr lang="en-US" b="0" dirty="0" smtClean="0"/>
              <a:t>Opportunity identified to reduce  quantity of low volume scheme pallets resulting from the 250 pound minimum under FSS preparation rules.  Modifications to the FSS Stand Alone Mail Prep (SAMP) are being tested which would facilitate sorting and prepping multiple schemes from a single pallet. Impacts and opportunities must be evaluated from all perspectives to ensure successful implementation. </a:t>
            </a:r>
          </a:p>
        </p:txBody>
      </p:sp>
    </p:spTree>
    <p:extLst>
      <p:ext uri="{BB962C8B-B14F-4D97-AF65-F5344CB8AC3E}">
        <p14:creationId xmlns:p14="http://schemas.microsoft.com/office/powerpoint/2010/main" val="37540412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r" eaLnBrk="1" hangingPunct="1"/>
            <a:r>
              <a:rPr lang="en-US" altLang="en-US" sz="1600" i="1" dirty="0" smtClean="0">
                <a:solidFill>
                  <a:schemeClr val="bg1"/>
                </a:solidFill>
              </a:rPr>
              <a:t>WG168:  FSS Multi-Scheme Pallets</a:t>
            </a:r>
            <a:r>
              <a:rPr lang="en-US" altLang="en-US" dirty="0" smtClean="0">
                <a:solidFill>
                  <a:schemeClr val="bg1"/>
                </a:solidFill>
              </a:rPr>
              <a:t/>
            </a:r>
            <a:br>
              <a:rPr lang="en-US" altLang="en-US" dirty="0" smtClean="0">
                <a:solidFill>
                  <a:schemeClr val="bg1"/>
                </a:solidFill>
              </a:rPr>
            </a:br>
            <a:r>
              <a:rPr lang="en-US" altLang="en-US" dirty="0" smtClean="0">
                <a:solidFill>
                  <a:schemeClr val="bg1"/>
                </a:solidFill>
              </a:rPr>
              <a:t>Recommendations</a:t>
            </a:r>
          </a:p>
        </p:txBody>
      </p:sp>
      <p:sp>
        <p:nvSpPr>
          <p:cNvPr id="6147" name="Rectangle 3"/>
          <p:cNvSpPr>
            <a:spLocks noGrp="1" noChangeArrowheads="1"/>
          </p:cNvSpPr>
          <p:nvPr>
            <p:ph type="body" idx="1"/>
          </p:nvPr>
        </p:nvSpPr>
        <p:spPr>
          <a:xfrm>
            <a:off x="381000" y="1277938"/>
            <a:ext cx="8305800" cy="4970462"/>
          </a:xfrm>
        </p:spPr>
        <p:txBody>
          <a:bodyPr/>
          <a:lstStyle/>
          <a:p>
            <a:pPr eaLnBrk="1" hangingPunct="1"/>
            <a:r>
              <a:rPr lang="en-US" altLang="en-US" smtClean="0"/>
              <a:t>Eliminate the FSS pure scheme pallet</a:t>
            </a:r>
          </a:p>
          <a:p>
            <a:pPr eaLnBrk="1" hangingPunct="1"/>
            <a:r>
              <a:rPr lang="en-US" altLang="en-US" smtClean="0"/>
              <a:t>Eliminate FSS facility pallet</a:t>
            </a:r>
          </a:p>
          <a:p>
            <a:pPr lvl="1" eaLnBrk="1" hangingPunct="1"/>
            <a:r>
              <a:rPr lang="en-US" altLang="en-US" smtClean="0"/>
              <a:t>Flats not presorted to multi-scheme would sort to SCF pallet</a:t>
            </a:r>
          </a:p>
          <a:p>
            <a:pPr eaLnBrk="1" hangingPunct="1"/>
            <a:r>
              <a:rPr lang="en-US" altLang="en-US" smtClean="0"/>
              <a:t>Require multi-scheme pallets at 500 pounds, optional at 250 pounds</a:t>
            </a:r>
          </a:p>
          <a:p>
            <a:pPr eaLnBrk="1" hangingPunct="1"/>
            <a:r>
              <a:rPr lang="en-US" altLang="en-US" smtClean="0"/>
              <a:t>Conduct further discussions on labeling lists for multi-scheme</a:t>
            </a:r>
          </a:p>
          <a:p>
            <a:pPr lvl="1" eaLnBrk="1" hangingPunct="1"/>
            <a:r>
              <a:rPr lang="en-US" altLang="en-US" smtClean="0"/>
              <a:t>Modify L006 or create new list for scheme bundle vs. pallet</a:t>
            </a:r>
          </a:p>
          <a:p>
            <a:pPr lvl="1" eaLnBrk="1" hangingPunct="1"/>
            <a:r>
              <a:rPr lang="en-US" altLang="en-US" smtClean="0"/>
              <a:t>Maintain current labeling list release schedule</a:t>
            </a:r>
          </a:p>
          <a:p>
            <a:pPr eaLnBrk="1" hangingPunct="1"/>
            <a:r>
              <a:rPr lang="en-US" altLang="en-US" smtClean="0"/>
              <a:t>Investigate opportunities to combine multi-scheme and High Speed Flats Feeder (HSFF)</a:t>
            </a:r>
          </a:p>
        </p:txBody>
      </p:sp>
    </p:spTree>
    <p:extLst>
      <p:ext uri="{BB962C8B-B14F-4D97-AF65-F5344CB8AC3E}">
        <p14:creationId xmlns:p14="http://schemas.microsoft.com/office/powerpoint/2010/main" val="5942184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0800" y="3048000"/>
            <a:ext cx="3908070" cy="769620"/>
          </a:xfrm>
          <a:prstGeom prst="rect">
            <a:avLst/>
          </a:prstGeom>
        </p:spPr>
      </p:pic>
    </p:spTree>
    <p:extLst>
      <p:ext uri="{BB962C8B-B14F-4D97-AF65-F5344CB8AC3E}">
        <p14:creationId xmlns:p14="http://schemas.microsoft.com/office/powerpoint/2010/main" val="2810257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Text Box 3"/>
          <p:cNvSpPr txBox="1">
            <a:spLocks noChangeArrowheads="1"/>
          </p:cNvSpPr>
          <p:nvPr/>
        </p:nvSpPr>
        <p:spPr bwMode="auto">
          <a:xfrm>
            <a:off x="6132513" y="5518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37931725" indent="-37474525">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marL="457200" fontAlgn="base">
              <a:spcBef>
                <a:spcPct val="0"/>
              </a:spcBef>
              <a:spcAft>
                <a:spcPct val="0"/>
              </a:spcAft>
              <a:defRPr>
                <a:solidFill>
                  <a:schemeClr val="tx1"/>
                </a:solidFill>
                <a:latin typeface="Arial" charset="0"/>
                <a:cs typeface="Arial" charset="0"/>
              </a:defRPr>
            </a:lvl6pPr>
            <a:lvl7pPr marL="914400" fontAlgn="base">
              <a:spcBef>
                <a:spcPct val="0"/>
              </a:spcBef>
              <a:spcAft>
                <a:spcPct val="0"/>
              </a:spcAft>
              <a:defRPr>
                <a:solidFill>
                  <a:schemeClr val="tx1"/>
                </a:solidFill>
                <a:latin typeface="Arial" charset="0"/>
                <a:cs typeface="Arial" charset="0"/>
              </a:defRPr>
            </a:lvl7pPr>
            <a:lvl8pPr marL="1371600" fontAlgn="base">
              <a:spcBef>
                <a:spcPct val="0"/>
              </a:spcBef>
              <a:spcAft>
                <a:spcPct val="0"/>
              </a:spcAft>
              <a:defRPr>
                <a:solidFill>
                  <a:schemeClr val="tx1"/>
                </a:solidFill>
                <a:latin typeface="Arial" charset="0"/>
                <a:cs typeface="Arial" charset="0"/>
              </a:defRPr>
            </a:lvl8pPr>
            <a:lvl9pPr marL="1828800" fontAlgn="base">
              <a:spcBef>
                <a:spcPct val="0"/>
              </a:spcBef>
              <a:spcAft>
                <a:spcPct val="0"/>
              </a:spcAft>
              <a:defRPr>
                <a:solidFill>
                  <a:schemeClr val="tx1"/>
                </a:solidFill>
                <a:latin typeface="Arial" charset="0"/>
                <a:cs typeface="Arial" charset="0"/>
              </a:defRPr>
            </a:lvl9pPr>
          </a:lstStyle>
          <a:p>
            <a:pPr eaLnBrk="0" hangingPunct="0"/>
            <a:endParaRPr lang="en-US" sz="2400">
              <a:latin typeface="Times" pitchFamily="18" charset="0"/>
              <a:ea typeface="MS PGothic" pitchFamily="34" charset="-128"/>
            </a:endParaRPr>
          </a:p>
        </p:txBody>
      </p:sp>
      <p:sp>
        <p:nvSpPr>
          <p:cNvPr id="8" name="Title 7"/>
          <p:cNvSpPr>
            <a:spLocks noGrp="1"/>
          </p:cNvSpPr>
          <p:nvPr>
            <p:ph type="ctrTitle"/>
          </p:nvPr>
        </p:nvSpPr>
        <p:spPr>
          <a:xfrm>
            <a:off x="252453" y="2130425"/>
            <a:ext cx="7772400" cy="1470025"/>
          </a:xfrm>
        </p:spPr>
        <p:txBody>
          <a:bodyPr/>
          <a:lstStyle/>
          <a:p>
            <a:pPr algn="ctr"/>
            <a:r>
              <a:rPr lang="en-US" dirty="0"/>
              <a:t>MTAC WG #177</a:t>
            </a:r>
          </a:p>
        </p:txBody>
      </p:sp>
      <p:sp>
        <p:nvSpPr>
          <p:cNvPr id="9" name="Subtitle 8"/>
          <p:cNvSpPr>
            <a:spLocks noGrp="1"/>
          </p:cNvSpPr>
          <p:nvPr>
            <p:ph type="subTitle" idx="1"/>
          </p:nvPr>
        </p:nvSpPr>
        <p:spPr>
          <a:xfrm>
            <a:off x="938253" y="4114800"/>
            <a:ext cx="6400800" cy="838200"/>
          </a:xfrm>
        </p:spPr>
        <p:txBody>
          <a:bodyPr/>
          <a:lstStyle/>
          <a:p>
            <a:pPr algn="ctr"/>
            <a:r>
              <a:rPr lang="en-US" dirty="0"/>
              <a:t>Improvements in Address Quality </a:t>
            </a:r>
            <a:r>
              <a:rPr lang="en-US" dirty="0" smtClean="0"/>
              <a:t>Methodologies </a:t>
            </a:r>
            <a:r>
              <a:rPr lang="en-US" dirty="0"/>
              <a:t>and </a:t>
            </a:r>
            <a:br>
              <a:rPr lang="en-US" dirty="0"/>
            </a:br>
            <a:r>
              <a:rPr lang="en-US" dirty="0"/>
              <a:t>ACS Best Practices</a:t>
            </a:r>
          </a:p>
          <a:p>
            <a:pPr algn="ctr"/>
            <a:endParaRPr lang="en-US" dirty="0"/>
          </a:p>
        </p:txBody>
      </p:sp>
    </p:spTree>
    <p:extLst>
      <p:ext uri="{BB962C8B-B14F-4D97-AF65-F5344CB8AC3E}">
        <p14:creationId xmlns:p14="http://schemas.microsoft.com/office/powerpoint/2010/main" val="373015118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bg1"/>
                </a:solidFill>
              </a:rPr>
              <a:t>WG Structure</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USPS Leadership – Kai Fisher</a:t>
            </a:r>
          </a:p>
          <a:p>
            <a:r>
              <a:rPr lang="en-US" dirty="0" smtClean="0"/>
              <a:t>Industry Leadership – Lisa Bowes</a:t>
            </a:r>
          </a:p>
          <a:p>
            <a:r>
              <a:rPr lang="en-US" dirty="0" smtClean="0"/>
              <a:t>Attendees represented </a:t>
            </a:r>
          </a:p>
          <a:p>
            <a:pPr lvl="1"/>
            <a:r>
              <a:rPr lang="en-US" dirty="0" smtClean="0"/>
              <a:t>mail owners</a:t>
            </a:r>
          </a:p>
          <a:p>
            <a:pPr lvl="1"/>
            <a:r>
              <a:rPr lang="en-US" dirty="0" smtClean="0"/>
              <a:t>mail service providers</a:t>
            </a:r>
          </a:p>
          <a:p>
            <a:pPr lvl="1"/>
            <a:r>
              <a:rPr lang="en-US" dirty="0" smtClean="0"/>
              <a:t>address service providers</a:t>
            </a:r>
          </a:p>
          <a:p>
            <a:pPr lvl="1"/>
            <a:r>
              <a:rPr lang="en-US" dirty="0" smtClean="0"/>
              <a:t>USPS experts</a:t>
            </a:r>
          </a:p>
          <a:p>
            <a:r>
              <a:rPr lang="en-US" dirty="0" smtClean="0"/>
              <a:t>Weekly </a:t>
            </a:r>
            <a:r>
              <a:rPr lang="en-US" dirty="0" err="1" smtClean="0"/>
              <a:t>telecons</a:t>
            </a:r>
            <a:endParaRPr lang="en-US" dirty="0"/>
          </a:p>
          <a:p>
            <a:endParaRPr lang="en-US" dirty="0"/>
          </a:p>
        </p:txBody>
      </p:sp>
    </p:spTree>
    <p:extLst>
      <p:ext uri="{BB962C8B-B14F-4D97-AF65-F5344CB8AC3E}">
        <p14:creationId xmlns:p14="http://schemas.microsoft.com/office/powerpoint/2010/main" val="1537964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bg1"/>
                </a:solidFill>
              </a:rPr>
              <a:t>WG Issue Statement</a:t>
            </a:r>
            <a:endParaRPr lang="en-US"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dirty="0"/>
              <a:t>In 2006 in response to a PMG challenge of reducing UAA mail by 50%, MTAC Workgroup 97 presented over a dozen best practices in address quality methodologies. Since then, there have been improvements in data quality tools, expanded access to data, and a better awareness of the impact UAA has on mail deliverability and value. This workgroup will review both the efforts of Workgroup 97 and other industry white papers and put forth an updated Guide to Address Quality Methodologies that reflect improvements in technology and best practices. The workgroup would additionally review the AMEE Address Change Services whitepaper, and work with stakeholders to provide an updated document reflecting current rules and industry/USPS best practices suggestions.</a:t>
            </a:r>
          </a:p>
        </p:txBody>
      </p:sp>
    </p:spTree>
    <p:extLst>
      <p:ext uri="{BB962C8B-B14F-4D97-AF65-F5344CB8AC3E}">
        <p14:creationId xmlns:p14="http://schemas.microsoft.com/office/powerpoint/2010/main" val="576343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bg1"/>
                </a:solidFill>
              </a:rPr>
              <a:t>WG Desired Results</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Review </a:t>
            </a:r>
            <a:r>
              <a:rPr lang="en-US" dirty="0"/>
              <a:t>the recommendations of prior address quality MTAC </a:t>
            </a:r>
            <a:r>
              <a:rPr lang="en-US" dirty="0" smtClean="0"/>
              <a:t>Workgroups</a:t>
            </a:r>
          </a:p>
          <a:p>
            <a:r>
              <a:rPr lang="en-US" dirty="0" smtClean="0"/>
              <a:t>Review </a:t>
            </a:r>
            <a:r>
              <a:rPr lang="en-US" dirty="0"/>
              <a:t>industry white papers on address and data quality </a:t>
            </a:r>
            <a:r>
              <a:rPr lang="en-US" dirty="0" smtClean="0"/>
              <a:t>methodologies</a:t>
            </a:r>
          </a:p>
          <a:p>
            <a:r>
              <a:rPr lang="en-US" dirty="0" smtClean="0"/>
              <a:t>Present </a:t>
            </a:r>
            <a:r>
              <a:rPr lang="en-US" dirty="0"/>
              <a:t>an updated MTAC Report that captures the latest in Address Quality </a:t>
            </a:r>
            <a:r>
              <a:rPr lang="en-US" dirty="0" smtClean="0"/>
              <a:t>Methodologies</a:t>
            </a:r>
          </a:p>
          <a:p>
            <a:r>
              <a:rPr lang="en-US" dirty="0" smtClean="0"/>
              <a:t>Present </a:t>
            </a:r>
            <a:r>
              <a:rPr lang="en-US" dirty="0"/>
              <a:t>an updated ACS Best Practices guide to supplement current ACS Technical Guides in order to encourage further use and application of ACS and ACS data in order to reduce UAA mail</a:t>
            </a:r>
            <a:r>
              <a:rPr lang="en-US" dirty="0" smtClean="0"/>
              <a:t>.</a:t>
            </a:r>
            <a:endParaRPr lang="en-US" dirty="0"/>
          </a:p>
        </p:txBody>
      </p:sp>
    </p:spTree>
    <p:extLst>
      <p:ext uri="{BB962C8B-B14F-4D97-AF65-F5344CB8AC3E}">
        <p14:creationId xmlns:p14="http://schemas.microsoft.com/office/powerpoint/2010/main" val="3238562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extBox 252"/>
          <p:cNvSpPr txBox="1"/>
          <p:nvPr/>
        </p:nvSpPr>
        <p:spPr>
          <a:xfrm>
            <a:off x="4" y="1600200"/>
            <a:ext cx="9143999" cy="1446550"/>
          </a:xfrm>
          <a:prstGeom prst="rect">
            <a:avLst/>
          </a:prstGeom>
          <a:noFill/>
        </p:spPr>
        <p:txBody>
          <a:bodyPr wrap="square">
            <a:spAutoFit/>
          </a:bodyPr>
          <a:lstStyle/>
          <a:p>
            <a:pPr algn="ctr" eaLnBrk="0" hangingPunct="0">
              <a:buClrTx/>
              <a:buSzTx/>
              <a:buFontTx/>
              <a:buNone/>
              <a:defRPr/>
            </a:pPr>
            <a:r>
              <a:rPr lang="en-US" sz="4400"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outerShdw blurRad="50800" dist="38100" dir="2700000" algn="tl" rotWithShape="0">
                    <a:prstClr val="black">
                      <a:alpha val="40000"/>
                    </a:prstClr>
                  </a:outerShdw>
                </a:effectLst>
                <a:latin typeface="Arial"/>
              </a:rPr>
              <a:t>USPS Leadership </a:t>
            </a:r>
            <a:r>
              <a:rPr lang="en-US" sz="4400" cap="all" dirty="0" smtClean="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outerShdw blurRad="50800" dist="38100" dir="2700000" algn="tl" rotWithShape="0">
                    <a:prstClr val="black">
                      <a:alpha val="40000"/>
                    </a:prstClr>
                  </a:outerShdw>
                </a:effectLst>
                <a:latin typeface="Arial"/>
              </a:rPr>
              <a:t>Forum</a:t>
            </a:r>
          </a:p>
          <a:p>
            <a:pPr algn="ctr" eaLnBrk="0" hangingPunct="0">
              <a:buClrTx/>
              <a:buSzTx/>
              <a:buFontTx/>
              <a:buNone/>
              <a:defRPr/>
            </a:pPr>
            <a:r>
              <a:rPr lang="en-US" sz="4400" cap="all" dirty="0" smtClean="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outerShdw blurRad="50800" dist="38100" dir="2700000" algn="tl" rotWithShape="0">
                    <a:prstClr val="black">
                      <a:alpha val="40000"/>
                    </a:prstClr>
                  </a:outerShdw>
                </a:effectLst>
                <a:latin typeface="Arial"/>
              </a:rPr>
              <a:t>for </a:t>
            </a:r>
            <a:r>
              <a:rPr lang="en-US" sz="4400"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outerShdw blurRad="50800" dist="38100" dir="2700000" algn="tl" rotWithShape="0">
                    <a:prstClr val="black">
                      <a:alpha val="40000"/>
                    </a:prstClr>
                  </a:outerShdw>
                </a:effectLst>
                <a:latin typeface="Arial"/>
              </a:rPr>
              <a:t>Stakeholders</a:t>
            </a:r>
          </a:p>
        </p:txBody>
      </p:sp>
      <p:sp>
        <p:nvSpPr>
          <p:cNvPr id="254" name="TextBox 253"/>
          <p:cNvSpPr txBox="1"/>
          <p:nvPr/>
        </p:nvSpPr>
        <p:spPr>
          <a:xfrm>
            <a:off x="0" y="3087477"/>
            <a:ext cx="9144000" cy="646331"/>
          </a:xfrm>
          <a:prstGeom prst="rect">
            <a:avLst/>
          </a:prstGeom>
          <a:noFill/>
        </p:spPr>
        <p:txBody>
          <a:bodyPr wrap="square">
            <a:spAutoFit/>
          </a:bodyPr>
          <a:lstStyle/>
          <a:p>
            <a:pPr algn="ctr" eaLnBrk="0" hangingPunct="0">
              <a:buClrTx/>
              <a:buSzTx/>
              <a:buFontTx/>
              <a:buNone/>
              <a:defRPr/>
            </a:pPr>
            <a:r>
              <a:rPr lang="en-US" sz="3600" cap="all" dirty="0">
                <a:ln w="9000" cmpd="sng">
                  <a:solidFill>
                    <a:srgbClr val="000099"/>
                  </a:solidFill>
                  <a:prstDash val="solid"/>
                </a:ln>
                <a:solidFill>
                  <a:srgbClr val="000099"/>
                </a:solidFill>
                <a:effectLst>
                  <a:outerShdw blurRad="50800" dist="38100" dir="2700000" algn="tl" rotWithShape="0">
                    <a:prstClr val="black">
                      <a:alpha val="40000"/>
                    </a:prstClr>
                  </a:outerShdw>
                </a:effectLst>
                <a:latin typeface="Arial"/>
              </a:rPr>
              <a:t>Operations </a:t>
            </a:r>
            <a:r>
              <a:rPr lang="en-US" sz="3600" cap="all" dirty="0" smtClean="0">
                <a:ln w="9000" cmpd="sng">
                  <a:solidFill>
                    <a:srgbClr val="000099"/>
                  </a:solidFill>
                  <a:prstDash val="solid"/>
                </a:ln>
                <a:solidFill>
                  <a:srgbClr val="000099"/>
                </a:solidFill>
                <a:effectLst>
                  <a:outerShdw blurRad="50800" dist="38100" dir="2700000" algn="tl" rotWithShape="0">
                    <a:prstClr val="black">
                      <a:alpha val="40000"/>
                    </a:prstClr>
                  </a:outerShdw>
                </a:effectLst>
                <a:latin typeface="Arial"/>
              </a:rPr>
              <a:t>update</a:t>
            </a:r>
            <a:endParaRPr lang="en-US" sz="3600" cap="all" dirty="0">
              <a:ln w="9000" cmpd="sng">
                <a:solidFill>
                  <a:srgbClr val="000099"/>
                </a:solidFill>
                <a:prstDash val="solid"/>
              </a:ln>
              <a:solidFill>
                <a:srgbClr val="000099"/>
              </a:solidFill>
              <a:effectLst>
                <a:outerShdw blurRad="50800" dist="38100" dir="2700000" algn="tl" rotWithShape="0">
                  <a:prstClr val="black">
                    <a:alpha val="40000"/>
                  </a:prstClr>
                </a:outerShdw>
              </a:effectLst>
              <a:latin typeface="Arial"/>
            </a:endParaRPr>
          </a:p>
        </p:txBody>
      </p:sp>
      <p:sp>
        <p:nvSpPr>
          <p:cNvPr id="255" name="TextBox 254"/>
          <p:cNvSpPr txBox="1"/>
          <p:nvPr/>
        </p:nvSpPr>
        <p:spPr>
          <a:xfrm>
            <a:off x="-1" y="4963776"/>
            <a:ext cx="9144000" cy="954107"/>
          </a:xfrm>
          <a:prstGeom prst="rect">
            <a:avLst/>
          </a:prstGeom>
          <a:noFill/>
        </p:spPr>
        <p:txBody>
          <a:bodyPr wrap="square">
            <a:spAutoFit/>
          </a:bodyPr>
          <a:lstStyle>
            <a:defPPr>
              <a:defRPr lang="en-US"/>
            </a:defPPr>
            <a:lvl1pPr algn="ctr" eaLnBrk="0" hangingPunct="0">
              <a:buClrTx/>
              <a:buSzTx/>
              <a:buFontTx/>
              <a:buNone/>
              <a:defRPr sz="2800" cap="all">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outerShdw blurRad="50800" dist="38100" dir="2700000" algn="tl" rotWithShape="0">
                    <a:prstClr val="black">
                      <a:alpha val="40000"/>
                    </a:prstClr>
                  </a:outerShdw>
                </a:effectLst>
              </a:defRPr>
            </a:lvl1pPr>
          </a:lstStyle>
          <a:p>
            <a:r>
              <a:rPr lang="en-US" sz="3200" cap="none" dirty="0" smtClean="0">
                <a:latin typeface="Arial"/>
              </a:rPr>
              <a:t>David E. Williams</a:t>
            </a:r>
          </a:p>
          <a:p>
            <a:r>
              <a:rPr lang="en-US" sz="2400" b="0" cap="none" dirty="0" smtClean="0">
                <a:latin typeface="Arial"/>
              </a:rPr>
              <a:t>Chief Operating Officer and Executive Vice President</a:t>
            </a:r>
          </a:p>
        </p:txBody>
      </p:sp>
      <p:sp>
        <p:nvSpPr>
          <p:cNvPr id="6" name="TextBox 5"/>
          <p:cNvSpPr txBox="1"/>
          <p:nvPr/>
        </p:nvSpPr>
        <p:spPr>
          <a:xfrm>
            <a:off x="6490168" y="152403"/>
            <a:ext cx="2528257" cy="461665"/>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defPPr>
              <a:defRPr lang="en-US"/>
            </a:defPPr>
            <a:lvl1pPr algn="r">
              <a:defRPr sz="2400">
                <a:solidFill>
                  <a:srgbClr val="FFFFFF"/>
                </a:solidFill>
                <a:latin typeface="Arial"/>
              </a:defRPr>
            </a:lvl1pPr>
          </a:lstStyle>
          <a:p>
            <a:r>
              <a:rPr lang="en-US" dirty="0" smtClean="0"/>
              <a:t>August 22, 2017</a:t>
            </a:r>
            <a:endParaRPr lang="en-US" dirty="0"/>
          </a:p>
        </p:txBody>
      </p:sp>
    </p:spTree>
    <p:extLst>
      <p:ext uri="{BB962C8B-B14F-4D97-AF65-F5344CB8AC3E}">
        <p14:creationId xmlns:p14="http://schemas.microsoft.com/office/powerpoint/2010/main" val="260599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bg1"/>
                </a:solidFill>
              </a:rPr>
              <a:t>Address Quality Methodologies</a:t>
            </a:r>
            <a:endParaRPr lang="en-US"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075" y="1600200"/>
            <a:ext cx="3879850"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704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71600"/>
            <a:ext cx="3790950" cy="49847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pPr algn="r"/>
            <a:r>
              <a:rPr lang="en-US" dirty="0" smtClean="0">
                <a:solidFill>
                  <a:schemeClr val="bg1"/>
                </a:solidFill>
              </a:rPr>
              <a:t>Best Practices for ACS</a:t>
            </a:r>
            <a:endParaRPr lang="en-US" dirty="0">
              <a:solidFill>
                <a:schemeClr val="bg1"/>
              </a:solidFill>
            </a:endParaRPr>
          </a:p>
        </p:txBody>
      </p:sp>
    </p:spTree>
    <p:extLst>
      <p:ext uri="{BB962C8B-B14F-4D97-AF65-F5344CB8AC3E}">
        <p14:creationId xmlns:p14="http://schemas.microsoft.com/office/powerpoint/2010/main" val="1166845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solidFill>
                  <a:schemeClr val="bg1"/>
                </a:solidFill>
              </a:rPr>
              <a:t>Recommendations</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t>Review both docs annually each October, first reviews October 2017, via a MTAC task team</a:t>
            </a:r>
          </a:p>
          <a:p>
            <a:r>
              <a:rPr lang="en-US" dirty="0" smtClean="0"/>
              <a:t>Update and republish accordingly</a:t>
            </a:r>
          </a:p>
          <a:p>
            <a:r>
              <a:rPr lang="en-US" dirty="0" smtClean="0"/>
              <a:t>Update doc version, date, and provide a change log with the docs</a:t>
            </a:r>
          </a:p>
          <a:p>
            <a:pPr lvl="1"/>
            <a:r>
              <a:rPr lang="en-US" dirty="0" smtClean="0"/>
              <a:t>Update docs out of cycle if there are major changes between Annual Review cycles</a:t>
            </a:r>
          </a:p>
          <a:p>
            <a:r>
              <a:rPr lang="en-US" dirty="0" smtClean="0"/>
              <a:t>Post both docs to RIBBS and </a:t>
            </a:r>
            <a:r>
              <a:rPr lang="en-US" dirty="0" err="1" smtClean="0"/>
              <a:t>PostalPro</a:t>
            </a:r>
            <a:endParaRPr lang="en-US" dirty="0" smtClean="0"/>
          </a:p>
          <a:p>
            <a:r>
              <a:rPr lang="en-US" dirty="0" smtClean="0"/>
              <a:t>Promote use. Advertise the docs via Postal Link, PCC, Industry Alert, MTAC, and NPF promotions</a:t>
            </a:r>
            <a:endParaRPr lang="en-US" dirty="0"/>
          </a:p>
        </p:txBody>
      </p:sp>
    </p:spTree>
    <p:extLst>
      <p:ext uri="{BB962C8B-B14F-4D97-AF65-F5344CB8AC3E}">
        <p14:creationId xmlns:p14="http://schemas.microsoft.com/office/powerpoint/2010/main" val="1296341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0800" y="3048000"/>
            <a:ext cx="3908070" cy="769620"/>
          </a:xfrm>
          <a:prstGeom prst="rect">
            <a:avLst/>
          </a:prstGeom>
        </p:spPr>
      </p:pic>
    </p:spTree>
    <p:extLst>
      <p:ext uri="{BB962C8B-B14F-4D97-AF65-F5344CB8AC3E}">
        <p14:creationId xmlns:p14="http://schemas.microsoft.com/office/powerpoint/2010/main" val="948187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oschvm\AppData\Local\Microsoft\Windows\Temporary Internet Files\Content.IE5\E1X3M9TI\southwest-desert-roa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1" y="737095"/>
            <a:ext cx="9144000" cy="60851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09750" y="1795869"/>
            <a:ext cx="5829300" cy="1102519"/>
          </a:xfrm>
        </p:spPr>
        <p:txBody>
          <a:bodyPr/>
          <a:lstStyle/>
          <a:p>
            <a:r>
              <a:rPr lang="en-US" b="1" dirty="0">
                <a:solidFill>
                  <a:schemeClr val="tx1"/>
                </a:solidFill>
                <a:latin typeface="Calibri" panose="020F0502020204030204" pitchFamily="34" charset="0"/>
              </a:rPr>
              <a:t>MTAC Workgroup #179</a:t>
            </a:r>
            <a:br>
              <a:rPr lang="en-US" b="1" dirty="0">
                <a:solidFill>
                  <a:schemeClr val="tx1"/>
                </a:solidFill>
                <a:latin typeface="Calibri" panose="020F0502020204030204" pitchFamily="34" charset="0"/>
              </a:rPr>
            </a:br>
            <a:r>
              <a:rPr lang="en-US" b="1" i="1" dirty="0">
                <a:solidFill>
                  <a:schemeClr val="tx1"/>
                </a:solidFill>
                <a:latin typeface="Calibri" panose="020F0502020204030204" pitchFamily="34" charset="0"/>
              </a:rPr>
              <a:t>PostalOne!</a:t>
            </a:r>
            <a:r>
              <a:rPr lang="en-US" b="1" dirty="0">
                <a:solidFill>
                  <a:schemeClr val="tx1"/>
                </a:solidFill>
                <a:latin typeface="Calibri" panose="020F0502020204030204" pitchFamily="34" charset="0"/>
              </a:rPr>
              <a:t> Roadmap</a:t>
            </a:r>
          </a:p>
        </p:txBody>
      </p:sp>
      <p:sp>
        <p:nvSpPr>
          <p:cNvPr id="3" name="Subtitle 2"/>
          <p:cNvSpPr>
            <a:spLocks noGrp="1"/>
          </p:cNvSpPr>
          <p:nvPr>
            <p:ph type="subTitle" idx="1"/>
          </p:nvPr>
        </p:nvSpPr>
        <p:spPr>
          <a:xfrm>
            <a:off x="2247900" y="3028777"/>
            <a:ext cx="4800600" cy="1314450"/>
          </a:xfrm>
        </p:spPr>
        <p:txBody>
          <a:bodyPr/>
          <a:lstStyle/>
          <a:p>
            <a:r>
              <a:rPr lang="en-US" b="1" dirty="0" smtClean="0">
                <a:latin typeface="Calibri" panose="020F0502020204030204" pitchFamily="34" charset="0"/>
              </a:rPr>
              <a:t>August 22, </a:t>
            </a:r>
            <a:r>
              <a:rPr lang="en-US" b="1" dirty="0">
                <a:latin typeface="Calibri" panose="020F0502020204030204" pitchFamily="34" charset="0"/>
              </a:rPr>
              <a:t>2017</a:t>
            </a:r>
          </a:p>
        </p:txBody>
      </p:sp>
      <p:sp>
        <p:nvSpPr>
          <p:cNvPr id="4" name="Rectangle 3"/>
          <p:cNvSpPr/>
          <p:nvPr/>
        </p:nvSpPr>
        <p:spPr bwMode="auto">
          <a:xfrm>
            <a:off x="0" y="6516684"/>
            <a:ext cx="9144000" cy="300082"/>
          </a:xfrm>
          <a:prstGeom prst="rect">
            <a:avLst/>
          </a:prstGeom>
          <a:solidFill>
            <a:schemeClr val="tx2"/>
          </a:solidFill>
          <a:ln>
            <a:noFill/>
          </a:ln>
          <a:effectLst>
            <a:outerShdw dist="53882" dir="2700000" algn="ctr" rotWithShape="0">
              <a:srgbClr val="9999FF">
                <a:alpha val="80000"/>
              </a:srgbClr>
            </a:outerShdw>
          </a:effectLst>
          <a:extLst/>
        </p:spPr>
        <p:txBody>
          <a:bodyPr vert="horz" wrap="square" lIns="68580" tIns="34290" rIns="68580" bIns="34290" numCol="1" rtlCol="0" anchor="ctr" anchorCtr="0" compatLnSpc="1">
            <a:prstTxWarp prst="textNoShape">
              <a:avLst/>
            </a:prstTxWarp>
            <a:spAutoFit/>
          </a:bodyPr>
          <a:lstStyle/>
          <a:p>
            <a:pPr algn="ctr" defTabSz="685800" eaLnBrk="0" fontAlgn="base" hangingPunct="0">
              <a:spcBef>
                <a:spcPct val="0"/>
              </a:spcBef>
              <a:spcAft>
                <a:spcPct val="0"/>
              </a:spcAft>
            </a:pPr>
            <a:r>
              <a:rPr lang="en-US" sz="1500" b="1" dirty="0">
                <a:solidFill>
                  <a:srgbClr val="FFFF00"/>
                </a:solidFill>
                <a:latin typeface="Calibri" panose="020F0502020204030204" pitchFamily="34" charset="0"/>
              </a:rPr>
              <a:t>Defining the path forward for </a:t>
            </a:r>
            <a:r>
              <a:rPr lang="en-US" sz="1500" b="1" i="1" dirty="0">
                <a:solidFill>
                  <a:srgbClr val="FFFF00"/>
                </a:solidFill>
                <a:latin typeface="Calibri" panose="020F0502020204030204" pitchFamily="34" charset="0"/>
              </a:rPr>
              <a:t>PostalOne!  </a:t>
            </a:r>
          </a:p>
        </p:txBody>
      </p:sp>
      <p:sp>
        <p:nvSpPr>
          <p:cNvPr id="5" name="Rectangle 4"/>
          <p:cNvSpPr/>
          <p:nvPr/>
        </p:nvSpPr>
        <p:spPr>
          <a:xfrm>
            <a:off x="1414463" y="5379128"/>
            <a:ext cx="6315075" cy="830997"/>
          </a:xfrm>
          <a:prstGeom prst="rect">
            <a:avLst/>
          </a:prstGeom>
        </p:spPr>
        <p:txBody>
          <a:bodyPr wrap="square">
            <a:spAutoFit/>
          </a:bodyPr>
          <a:lstStyle/>
          <a:p>
            <a:pPr defTabSz="685800"/>
            <a:r>
              <a:rPr lang="en-US" sz="2000" b="1" dirty="0">
                <a:solidFill>
                  <a:srgbClr val="FFFFFF"/>
                </a:solidFill>
                <a:latin typeface="Calibri" panose="020F0502020204030204" pitchFamily="34" charset="0"/>
              </a:rPr>
              <a:t>Group Leaders:   </a:t>
            </a:r>
          </a:p>
          <a:p>
            <a:pPr defTabSz="685800"/>
            <a:r>
              <a:rPr lang="en-US" sz="1400" b="1" u="sng" dirty="0">
                <a:solidFill>
                  <a:srgbClr val="FFFFFF"/>
                </a:solidFill>
                <a:latin typeface="Calibri" panose="020F0502020204030204" pitchFamily="34" charset="0"/>
              </a:rPr>
              <a:t>Industry</a:t>
            </a:r>
            <a:r>
              <a:rPr lang="en-US" sz="1400" b="1" dirty="0">
                <a:solidFill>
                  <a:srgbClr val="FFFFFF"/>
                </a:solidFill>
                <a:latin typeface="Calibri" panose="020F0502020204030204" pitchFamily="34" charset="0"/>
              </a:rPr>
              <a:t>: Kurt Ruppel, IWCO Direct        	kurt.ruppel@iwco.com</a:t>
            </a:r>
          </a:p>
          <a:p>
            <a:pPr defTabSz="685800"/>
            <a:r>
              <a:rPr lang="en-US" sz="1400" b="1" u="sng" dirty="0">
                <a:solidFill>
                  <a:srgbClr val="FFFFFF"/>
                </a:solidFill>
                <a:latin typeface="Calibri" panose="020F0502020204030204" pitchFamily="34" charset="0"/>
              </a:rPr>
              <a:t>USPS</a:t>
            </a:r>
            <a:r>
              <a:rPr lang="en-US" sz="1400" b="1" dirty="0">
                <a:solidFill>
                  <a:srgbClr val="FFFFFF"/>
                </a:solidFill>
                <a:latin typeface="Calibri" panose="020F0502020204030204" pitchFamily="34" charset="0"/>
              </a:rPr>
              <a:t>: Vicki Bosch, USPS                    	                 vicki.m.bosch@usps.gov</a:t>
            </a:r>
          </a:p>
        </p:txBody>
      </p:sp>
      <p:sp>
        <p:nvSpPr>
          <p:cNvPr id="7" name="Flowchart: Punched Tape 6"/>
          <p:cNvSpPr/>
          <p:nvPr/>
        </p:nvSpPr>
        <p:spPr>
          <a:xfrm>
            <a:off x="5048250" y="3619016"/>
            <a:ext cx="3581400" cy="1981200"/>
          </a:xfrm>
          <a:prstGeom prst="flowChartPunchedTap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600" dirty="0">
                <a:solidFill>
                  <a:schemeClr val="bg1"/>
                </a:solidFill>
                <a:cs typeface="Calibri" panose="020F0502020204030204" pitchFamily="34" charset="0"/>
              </a:rPr>
              <a:t>The Postal Service captured all industry </a:t>
            </a:r>
            <a:r>
              <a:rPr lang="en-US" sz="1600" dirty="0" smtClean="0">
                <a:solidFill>
                  <a:schemeClr val="bg1"/>
                </a:solidFill>
                <a:cs typeface="Calibri" panose="020F0502020204030204" pitchFamily="34" charset="0"/>
              </a:rPr>
              <a:t>feedback over </a:t>
            </a:r>
            <a:r>
              <a:rPr lang="en-US" sz="1600" dirty="0">
                <a:solidFill>
                  <a:schemeClr val="bg1"/>
                </a:solidFill>
                <a:cs typeface="Calibri" panose="020F0502020204030204" pitchFamily="34" charset="0"/>
              </a:rPr>
              <a:t>the course of the Work </a:t>
            </a:r>
            <a:r>
              <a:rPr lang="en-US" sz="1600" dirty="0" smtClean="0">
                <a:solidFill>
                  <a:schemeClr val="bg1"/>
                </a:solidFill>
                <a:cs typeface="Calibri" panose="020F0502020204030204" pitchFamily="34" charset="0"/>
              </a:rPr>
              <a:t>Group, categorized </a:t>
            </a:r>
            <a:r>
              <a:rPr lang="en-US" sz="1600" dirty="0">
                <a:solidFill>
                  <a:schemeClr val="bg1"/>
                </a:solidFill>
                <a:cs typeface="Calibri" panose="020F0502020204030204" pitchFamily="34" charset="0"/>
              </a:rPr>
              <a:t>by the type of mailer </a:t>
            </a:r>
            <a:r>
              <a:rPr lang="en-US" sz="1600" dirty="0" smtClean="0">
                <a:solidFill>
                  <a:schemeClr val="bg1"/>
                </a:solidFill>
                <a:cs typeface="Calibri" panose="020F0502020204030204" pitchFamily="34" charset="0"/>
              </a:rPr>
              <a:t>(letters, flats, parcels). </a:t>
            </a:r>
            <a:endParaRPr lang="en-US" sz="1600" dirty="0">
              <a:solidFill>
                <a:schemeClr val="bg1"/>
              </a:solidFill>
              <a:cs typeface="Calibri" panose="020F0502020204030204" pitchFamily="34" charset="0"/>
            </a:endParaRPr>
          </a:p>
        </p:txBody>
      </p:sp>
    </p:spTree>
    <p:extLst>
      <p:ext uri="{BB962C8B-B14F-4D97-AF65-F5344CB8AC3E}">
        <p14:creationId xmlns:p14="http://schemas.microsoft.com/office/powerpoint/2010/main" val="1068644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04800" y="1004241"/>
            <a:ext cx="8458200" cy="672160"/>
          </a:xfrm>
          <a:prstGeom prst="rect">
            <a:avLst/>
          </a:prstGeom>
          <a:solidFill>
            <a:srgbClr val="FFFFFF"/>
          </a:solidFill>
          <a:ln w="31750">
            <a:solidFill>
              <a:srgbClr val="4F81BD"/>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1000"/>
              </a:spcBef>
              <a:spcAft>
                <a:spcPct val="0"/>
              </a:spcAft>
              <a:buClrTx/>
              <a:buSzTx/>
              <a:buFontTx/>
              <a:buNone/>
              <a:tabLst/>
            </a:pPr>
            <a:r>
              <a:rPr kumimoji="0" lang="en-US" altLang="en-US" sz="1600" b="1" i="1" u="none" strike="noStrike" cap="none" normalizeH="0" baseline="0" dirty="0" smtClean="0">
                <a:ln>
                  <a:noFill/>
                </a:ln>
                <a:solidFill>
                  <a:srgbClr val="4F81BD"/>
                </a:solidFill>
                <a:effectLst/>
                <a:latin typeface="Cambria" pitchFamily="18" charset="0"/>
                <a:cs typeface="Arial" pitchFamily="34" charset="0"/>
              </a:rPr>
              <a:t>Objective #1: Desired Result</a:t>
            </a:r>
            <a:endParaRPr kumimoji="0" lang="en-US" altLang="en-US" sz="1600" b="1" i="1" u="none" strike="noStrike" cap="none" normalizeH="0" baseline="0" dirty="0" smtClean="0">
              <a:ln>
                <a:noFill/>
              </a:ln>
              <a:solidFill>
                <a:srgbClr val="4F81BD"/>
              </a:solidFill>
              <a:effectLst/>
              <a:cs typeface="Arial" pitchFamily="34" charset="0"/>
            </a:endParaRPr>
          </a:p>
          <a:p>
            <a:pPr marL="0" marR="0" lvl="0" indent="0" algn="ctr" defTabSz="914400" rtl="0" eaLnBrk="1" fontAlgn="base" latinLnBrk="0" hangingPunct="1">
              <a:lnSpc>
                <a:spcPct val="100000"/>
              </a:lnSpc>
              <a:spcBef>
                <a:spcPts val="1000"/>
              </a:spcBef>
              <a:spcAft>
                <a:spcPct val="0"/>
              </a:spcAft>
              <a:buClrTx/>
              <a:buSzTx/>
              <a:buFontTx/>
              <a:buNone/>
              <a:tabLst/>
            </a:pPr>
            <a:r>
              <a:rPr kumimoji="0" lang="en-US" altLang="en-US" sz="1400" b="1" i="1" u="none" strike="noStrike" cap="none" normalizeH="0" baseline="0" dirty="0" smtClean="0">
                <a:ln>
                  <a:noFill/>
                </a:ln>
                <a:solidFill>
                  <a:srgbClr val="4F81BD"/>
                </a:solidFill>
                <a:effectLst/>
                <a:latin typeface="Cambria" pitchFamily="18" charset="0"/>
                <a:cs typeface="Arial" pitchFamily="34" charset="0"/>
              </a:rPr>
              <a:t>Identify critical challenges with </a:t>
            </a:r>
            <a:r>
              <a:rPr kumimoji="0" lang="en-US" altLang="en-US" sz="1400" b="1" i="1" u="none" strike="noStrike" cap="none" normalizeH="0" baseline="0" dirty="0" err="1" smtClean="0">
                <a:ln>
                  <a:noFill/>
                </a:ln>
                <a:solidFill>
                  <a:srgbClr val="4F81BD"/>
                </a:solidFill>
                <a:effectLst/>
                <a:latin typeface="Cambria" pitchFamily="18" charset="0"/>
                <a:cs typeface="Arial" pitchFamily="34" charset="0"/>
              </a:rPr>
              <a:t>PostalOne</a:t>
            </a:r>
            <a:r>
              <a:rPr kumimoji="0" lang="en-US" altLang="en-US" sz="1400" b="1" i="1" u="none" strike="noStrike" cap="none" normalizeH="0" baseline="0" dirty="0" smtClean="0">
                <a:ln>
                  <a:noFill/>
                </a:ln>
                <a:solidFill>
                  <a:srgbClr val="4F81BD"/>
                </a:solidFill>
                <a:effectLst/>
                <a:latin typeface="Cambria" pitchFamily="18" charset="0"/>
                <a:cs typeface="Arial" pitchFamily="34" charset="0"/>
              </a:rPr>
              <a:t>! including </a:t>
            </a:r>
            <a:r>
              <a:rPr kumimoji="0" lang="en-US" altLang="en-US" sz="1400" b="1" i="1" u="none" strike="noStrike" cap="none" normalizeH="0" baseline="0" dirty="0" err="1" smtClean="0">
                <a:ln>
                  <a:noFill/>
                </a:ln>
                <a:solidFill>
                  <a:srgbClr val="4F81BD"/>
                </a:solidFill>
                <a:effectLst/>
                <a:latin typeface="Cambria" pitchFamily="18" charset="0"/>
                <a:cs typeface="Arial" pitchFamily="34" charset="0"/>
              </a:rPr>
              <a:t>eVS</a:t>
            </a:r>
            <a:r>
              <a:rPr kumimoji="0" lang="en-US" altLang="en-US" sz="1400" b="1" i="1" u="none" strike="noStrike" cap="none" normalizeH="0" baseline="0" dirty="0" smtClean="0">
                <a:ln>
                  <a:noFill/>
                </a:ln>
                <a:solidFill>
                  <a:srgbClr val="4F81BD"/>
                </a:solidFill>
                <a:effectLst/>
                <a:latin typeface="Cambria" pitchFamily="18" charset="0"/>
                <a:cs typeface="Arial" pitchFamily="34" charset="0"/>
              </a:rPr>
              <a:t>.</a:t>
            </a:r>
            <a:endParaRPr kumimoji="0" lang="en-US" altLang="en-US"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2"/>
          <p:cNvSpPr>
            <a:spLocks noChangeArrowheads="1"/>
          </p:cNvSpPr>
          <p:nvPr/>
        </p:nvSpPr>
        <p:spPr bwMode="auto">
          <a:xfrm>
            <a:off x="304800" y="2671543"/>
            <a:ext cx="8534400" cy="757238"/>
          </a:xfrm>
          <a:prstGeom prst="rect">
            <a:avLst/>
          </a:prstGeom>
          <a:solidFill>
            <a:srgbClr val="FFFFFF"/>
          </a:solidFill>
          <a:ln w="31750">
            <a:solidFill>
              <a:srgbClr val="4F81BD"/>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1000"/>
              </a:spcBef>
              <a:spcAft>
                <a:spcPct val="0"/>
              </a:spcAft>
              <a:buClrTx/>
              <a:buSzTx/>
              <a:buFontTx/>
              <a:buNone/>
              <a:tabLst/>
            </a:pPr>
            <a:r>
              <a:rPr kumimoji="0" lang="en-US" altLang="en-US" sz="1600" b="1" i="1" u="none" strike="noStrike" cap="none" normalizeH="0" baseline="0" dirty="0" smtClean="0">
                <a:ln>
                  <a:noFill/>
                </a:ln>
                <a:solidFill>
                  <a:srgbClr val="4F81BD"/>
                </a:solidFill>
                <a:effectLst/>
                <a:latin typeface="Cambria" pitchFamily="18" charset="0"/>
                <a:cs typeface="Arial" pitchFamily="34" charset="0"/>
              </a:rPr>
              <a:t>Objective #2: Desired Result</a:t>
            </a:r>
            <a:endParaRPr kumimoji="0" lang="en-US" altLang="en-US" sz="1600" b="1" i="1" u="none" strike="noStrike" cap="none" normalizeH="0" baseline="0" dirty="0" smtClean="0">
              <a:ln>
                <a:noFill/>
              </a:ln>
              <a:solidFill>
                <a:srgbClr val="4F81BD"/>
              </a:solidFill>
              <a:effectLst/>
              <a:cs typeface="Arial" pitchFamily="34" charset="0"/>
            </a:endParaRPr>
          </a:p>
          <a:p>
            <a:pPr marL="0" marR="0" lvl="0" indent="0" algn="ctr" defTabSz="914400" rtl="0" eaLnBrk="1" fontAlgn="base" latinLnBrk="0" hangingPunct="1">
              <a:lnSpc>
                <a:spcPct val="100000"/>
              </a:lnSpc>
              <a:spcBef>
                <a:spcPts val="1000"/>
              </a:spcBef>
              <a:spcAft>
                <a:spcPct val="0"/>
              </a:spcAft>
              <a:buClrTx/>
              <a:buSzTx/>
              <a:buFontTx/>
              <a:buNone/>
              <a:tabLst/>
            </a:pPr>
            <a:r>
              <a:rPr kumimoji="0" lang="en-US" altLang="en-US" sz="1400" b="1" i="1" u="none" strike="noStrike" cap="none" normalizeH="0" baseline="0" dirty="0" smtClean="0">
                <a:ln>
                  <a:noFill/>
                </a:ln>
                <a:solidFill>
                  <a:srgbClr val="4F81BD"/>
                </a:solidFill>
                <a:effectLst/>
                <a:cs typeface="Arial" pitchFamily="34" charset="0"/>
              </a:rPr>
              <a:t>Define key business needs for letters/flats and parcels to improve acceptance and payment experience.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2"/>
          <p:cNvSpPr>
            <a:spLocks noChangeArrowheads="1"/>
          </p:cNvSpPr>
          <p:nvPr/>
        </p:nvSpPr>
        <p:spPr bwMode="auto">
          <a:xfrm>
            <a:off x="318155" y="4574805"/>
            <a:ext cx="8534400" cy="685800"/>
          </a:xfrm>
          <a:prstGeom prst="rect">
            <a:avLst/>
          </a:prstGeom>
          <a:solidFill>
            <a:srgbClr val="FFFFFF"/>
          </a:solidFill>
          <a:ln w="31750">
            <a:solidFill>
              <a:srgbClr val="4F81BD"/>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1000"/>
              </a:spcBef>
              <a:spcAft>
                <a:spcPct val="0"/>
              </a:spcAft>
              <a:buClrTx/>
              <a:buSzTx/>
              <a:buFontTx/>
              <a:buNone/>
              <a:tabLst/>
            </a:pPr>
            <a:r>
              <a:rPr kumimoji="0" lang="en-US" altLang="en-US" sz="1600" b="1" i="1" u="none" strike="noStrike" cap="none" normalizeH="0" baseline="0" dirty="0" smtClean="0">
                <a:ln>
                  <a:noFill/>
                </a:ln>
                <a:solidFill>
                  <a:srgbClr val="4F81BD"/>
                </a:solidFill>
                <a:effectLst/>
                <a:latin typeface="Cambria" pitchFamily="18" charset="0"/>
                <a:cs typeface="Arial" pitchFamily="34" charset="0"/>
              </a:rPr>
              <a:t>Objective #3: Desired Result</a:t>
            </a:r>
          </a:p>
          <a:p>
            <a:pPr marL="0" marR="0" lvl="0" indent="0" algn="ctr" defTabSz="914400" rtl="0" eaLnBrk="1" fontAlgn="base" latinLnBrk="0" hangingPunct="1">
              <a:lnSpc>
                <a:spcPct val="100000"/>
              </a:lnSpc>
              <a:spcBef>
                <a:spcPts val="1000"/>
              </a:spcBef>
              <a:spcAft>
                <a:spcPct val="0"/>
              </a:spcAft>
              <a:buClrTx/>
              <a:buSzTx/>
              <a:buFontTx/>
              <a:buNone/>
              <a:tabLst/>
            </a:pPr>
            <a:r>
              <a:rPr kumimoji="0" lang="en-US" altLang="en-US" sz="1400" b="1" i="1" u="none" strike="noStrike" cap="none" normalizeH="0" baseline="0" dirty="0" smtClean="0">
                <a:ln>
                  <a:noFill/>
                </a:ln>
                <a:solidFill>
                  <a:srgbClr val="4F81BD"/>
                </a:solidFill>
                <a:effectLst/>
                <a:cs typeface="Arial" pitchFamily="34" charset="0"/>
              </a:rPr>
              <a:t>Define key performance criteria.</a:t>
            </a:r>
            <a:endParaRPr kumimoji="0" lang="en-US" altLang="en-US" sz="2000" b="1" i="0" u="none" strike="noStrike" cap="none" normalizeH="0" baseline="0" dirty="0" smtClean="0">
              <a:ln>
                <a:noFill/>
              </a:ln>
              <a:solidFill>
                <a:schemeClr val="tx1"/>
              </a:solidFill>
              <a:effectLst/>
              <a:latin typeface="Arial" pitchFamily="34" charset="0"/>
              <a:cs typeface="Arial" pitchFamily="34" charset="0"/>
            </a:endParaRPr>
          </a:p>
        </p:txBody>
      </p:sp>
      <p:sp>
        <p:nvSpPr>
          <p:cNvPr id="7" name="Title 1"/>
          <p:cNvSpPr txBox="1">
            <a:spLocks/>
          </p:cNvSpPr>
          <p:nvPr/>
        </p:nvSpPr>
        <p:spPr bwMode="auto">
          <a:xfrm>
            <a:off x="2308185" y="152400"/>
            <a:ext cx="67818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400" b="1" kern="1200">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400" b="1">
                <a:solidFill>
                  <a:schemeClr val="bg1"/>
                </a:solidFill>
                <a:latin typeface="Arial" pitchFamily="34" charset="0"/>
                <a:cs typeface="Arial" pitchFamily="34" charset="0"/>
              </a:defRPr>
            </a:lvl2pPr>
            <a:lvl3pPr algn="l" rtl="0" eaLnBrk="1" fontAlgn="base" hangingPunct="1">
              <a:spcBef>
                <a:spcPct val="0"/>
              </a:spcBef>
              <a:spcAft>
                <a:spcPct val="0"/>
              </a:spcAft>
              <a:defRPr sz="2400" b="1">
                <a:solidFill>
                  <a:schemeClr val="bg1"/>
                </a:solidFill>
                <a:latin typeface="Arial" pitchFamily="34" charset="0"/>
                <a:cs typeface="Arial" pitchFamily="34" charset="0"/>
              </a:defRPr>
            </a:lvl3pPr>
            <a:lvl4pPr algn="l" rtl="0" eaLnBrk="1" fontAlgn="base" hangingPunct="1">
              <a:spcBef>
                <a:spcPct val="0"/>
              </a:spcBef>
              <a:spcAft>
                <a:spcPct val="0"/>
              </a:spcAft>
              <a:defRPr sz="2400" b="1">
                <a:solidFill>
                  <a:schemeClr val="bg1"/>
                </a:solidFill>
                <a:latin typeface="Arial" pitchFamily="34" charset="0"/>
                <a:cs typeface="Arial" pitchFamily="34" charset="0"/>
              </a:defRPr>
            </a:lvl4pPr>
            <a:lvl5pPr algn="l" rtl="0" eaLnBrk="1" fontAlgn="base" hangingPunct="1">
              <a:spcBef>
                <a:spcPct val="0"/>
              </a:spcBef>
              <a:spcAft>
                <a:spcPct val="0"/>
              </a:spcAft>
              <a:defRPr sz="2400" b="1">
                <a:solidFill>
                  <a:schemeClr val="bg1"/>
                </a:solidFill>
                <a:latin typeface="Arial" pitchFamily="34" charset="0"/>
                <a:cs typeface="Arial" pitchFamily="34" charset="0"/>
              </a:defRPr>
            </a:lvl5pPr>
            <a:lvl6pPr marL="457200" algn="l" rtl="0" eaLnBrk="1" fontAlgn="base" hangingPunct="1">
              <a:spcBef>
                <a:spcPct val="0"/>
              </a:spcBef>
              <a:spcAft>
                <a:spcPct val="0"/>
              </a:spcAft>
              <a:defRPr sz="2800" b="1">
                <a:solidFill>
                  <a:schemeClr val="bg1"/>
                </a:solidFill>
                <a:latin typeface="Arial" pitchFamily="34" charset="0"/>
                <a:cs typeface="Arial" pitchFamily="34" charset="0"/>
              </a:defRPr>
            </a:lvl6pPr>
            <a:lvl7pPr marL="914400" algn="l" rtl="0" eaLnBrk="1" fontAlgn="base" hangingPunct="1">
              <a:spcBef>
                <a:spcPct val="0"/>
              </a:spcBef>
              <a:spcAft>
                <a:spcPct val="0"/>
              </a:spcAft>
              <a:defRPr sz="2800" b="1">
                <a:solidFill>
                  <a:schemeClr val="bg1"/>
                </a:solidFill>
                <a:latin typeface="Arial" pitchFamily="34" charset="0"/>
                <a:cs typeface="Arial" pitchFamily="34" charset="0"/>
              </a:defRPr>
            </a:lvl7pPr>
            <a:lvl8pPr marL="1371600" algn="l" rtl="0" eaLnBrk="1" fontAlgn="base" hangingPunct="1">
              <a:spcBef>
                <a:spcPct val="0"/>
              </a:spcBef>
              <a:spcAft>
                <a:spcPct val="0"/>
              </a:spcAft>
              <a:defRPr sz="2800" b="1">
                <a:solidFill>
                  <a:schemeClr val="bg1"/>
                </a:solidFill>
                <a:latin typeface="Arial" pitchFamily="34" charset="0"/>
                <a:cs typeface="Arial" pitchFamily="34" charset="0"/>
              </a:defRPr>
            </a:lvl8pPr>
            <a:lvl9pPr marL="1828800" algn="l" rtl="0" eaLnBrk="1" fontAlgn="base" hangingPunct="1">
              <a:spcBef>
                <a:spcPct val="0"/>
              </a:spcBef>
              <a:spcAft>
                <a:spcPct val="0"/>
              </a:spcAft>
              <a:defRPr sz="2800" b="1">
                <a:solidFill>
                  <a:schemeClr val="bg1"/>
                </a:solidFill>
                <a:latin typeface="Arial" pitchFamily="34" charset="0"/>
                <a:cs typeface="Arial" pitchFamily="34" charset="0"/>
              </a:defRPr>
            </a:lvl9pPr>
          </a:lstStyle>
          <a:p>
            <a:pPr eaLnBrk="0" hangingPunct="0">
              <a:spcBef>
                <a:spcPct val="20000"/>
              </a:spcBef>
              <a:defRPr/>
            </a:pPr>
            <a:r>
              <a:rPr lang="en-US" sz="2000" kern="0" smtClean="0">
                <a:solidFill>
                  <a:sysClr val="window" lastClr="FFFFFF"/>
                </a:solidFill>
                <a:latin typeface="Calibri" panose="020F0502020204030204" pitchFamily="34" charset="0"/>
                <a:cs typeface="Calibri" panose="020F0502020204030204" pitchFamily="34" charset="0"/>
              </a:rPr>
              <a:t>MTAC Workgroup #179 – </a:t>
            </a:r>
            <a:r>
              <a:rPr lang="en-US" sz="2000" i="1" kern="0" smtClean="0">
                <a:solidFill>
                  <a:sysClr val="window" lastClr="FFFFFF"/>
                </a:solidFill>
                <a:latin typeface="Calibri" panose="020F0502020204030204" pitchFamily="34" charset="0"/>
                <a:cs typeface="Calibri" panose="020F0502020204030204" pitchFamily="34" charset="0"/>
              </a:rPr>
              <a:t>PostalOne! </a:t>
            </a:r>
            <a:r>
              <a:rPr lang="en-US" sz="2000" kern="0" smtClean="0">
                <a:solidFill>
                  <a:sysClr val="window" lastClr="FFFFFF"/>
                </a:solidFill>
                <a:latin typeface="Calibri" panose="020F0502020204030204" pitchFamily="34" charset="0"/>
                <a:cs typeface="Calibri" panose="020F0502020204030204" pitchFamily="34" charset="0"/>
              </a:rPr>
              <a:t>Roadmap</a:t>
            </a:r>
            <a:endParaRPr lang="en-US" sz="1400" dirty="0"/>
          </a:p>
        </p:txBody>
      </p:sp>
      <p:sp>
        <p:nvSpPr>
          <p:cNvPr id="8" name="TextBox 7"/>
          <p:cNvSpPr txBox="1"/>
          <p:nvPr/>
        </p:nvSpPr>
        <p:spPr>
          <a:xfrm>
            <a:off x="304800" y="1721340"/>
            <a:ext cx="8534400" cy="954107"/>
          </a:xfrm>
          <a:prstGeom prst="rect">
            <a:avLst/>
          </a:prstGeom>
          <a:noFill/>
        </p:spPr>
        <p:txBody>
          <a:bodyPr wrap="square" rtlCol="0">
            <a:spAutoFit/>
          </a:bodyPr>
          <a:lstStyle/>
          <a:p>
            <a:pPr marL="171450" indent="-171450">
              <a:buFont typeface="Arial" panose="020B0604020202020204" pitchFamily="34" charset="0"/>
              <a:buChar char="•"/>
            </a:pPr>
            <a:r>
              <a:rPr lang="en-US" sz="1400" b="1" dirty="0" smtClean="0">
                <a:solidFill>
                  <a:schemeClr val="accent1">
                    <a:lumMod val="75000"/>
                  </a:schemeClr>
                </a:solidFill>
                <a:latin typeface="Cambria" panose="02040503050406030204" pitchFamily="18" charset="0"/>
              </a:rPr>
              <a:t>Pain points for letters, flats, and parcels were identified.  </a:t>
            </a:r>
          </a:p>
          <a:p>
            <a:pPr marL="171450" indent="-171450">
              <a:buFont typeface="Arial" panose="020B0604020202020204" pitchFamily="34" charset="0"/>
              <a:buChar char="•"/>
            </a:pPr>
            <a:r>
              <a:rPr lang="en-US" sz="1400" b="1" dirty="0" smtClean="0">
                <a:solidFill>
                  <a:schemeClr val="accent1">
                    <a:lumMod val="75000"/>
                  </a:schemeClr>
                </a:solidFill>
                <a:latin typeface="Cambria" panose="02040503050406030204" pitchFamily="18" charset="0"/>
              </a:rPr>
              <a:t>Pain points have been mapped to the future micro services .</a:t>
            </a:r>
          </a:p>
          <a:p>
            <a:pPr marL="171450" indent="-171450">
              <a:buFont typeface="Arial" panose="020B0604020202020204" pitchFamily="34" charset="0"/>
              <a:buChar char="•"/>
            </a:pPr>
            <a:r>
              <a:rPr lang="en-US" sz="1400" b="1" dirty="0">
                <a:solidFill>
                  <a:schemeClr val="accent1">
                    <a:lumMod val="75000"/>
                  </a:schemeClr>
                </a:solidFill>
                <a:latin typeface="Cambria" panose="02040503050406030204" pitchFamily="18" charset="0"/>
              </a:rPr>
              <a:t>Further discussion and prioritization will occur in WG 182 (Package Platform), WG 183 (Business Customer Gateway), and WG 184 (Customer Identity).</a:t>
            </a:r>
          </a:p>
        </p:txBody>
      </p:sp>
      <p:sp>
        <p:nvSpPr>
          <p:cNvPr id="9" name="Rectangle 8"/>
          <p:cNvSpPr/>
          <p:nvPr/>
        </p:nvSpPr>
        <p:spPr>
          <a:xfrm>
            <a:off x="318155" y="3466488"/>
            <a:ext cx="8534400" cy="954107"/>
          </a:xfrm>
          <a:prstGeom prst="rect">
            <a:avLst/>
          </a:prstGeom>
        </p:spPr>
        <p:txBody>
          <a:bodyPr wrap="square">
            <a:spAutoFit/>
          </a:bodyPr>
          <a:lstStyle/>
          <a:p>
            <a:pPr marL="171450" indent="-171450">
              <a:buFont typeface="Arial" panose="020B0604020202020204" pitchFamily="34" charset="0"/>
              <a:buChar char="•"/>
            </a:pPr>
            <a:r>
              <a:rPr lang="en-US" sz="1400" b="1" dirty="0" smtClean="0">
                <a:solidFill>
                  <a:schemeClr val="accent1">
                    <a:lumMod val="75000"/>
                  </a:schemeClr>
                </a:solidFill>
                <a:latin typeface="Cambria" panose="02040503050406030204" pitchFamily="18" charset="0"/>
              </a:rPr>
              <a:t>Business needs for </a:t>
            </a:r>
            <a:r>
              <a:rPr lang="en-US" sz="1400" b="1" dirty="0">
                <a:solidFill>
                  <a:schemeClr val="accent1">
                    <a:lumMod val="75000"/>
                  </a:schemeClr>
                </a:solidFill>
                <a:latin typeface="Cambria" panose="02040503050406030204" pitchFamily="18" charset="0"/>
              </a:rPr>
              <a:t>letters, flats, and parcels were identified.  </a:t>
            </a:r>
          </a:p>
          <a:p>
            <a:pPr marL="171450" indent="-171450">
              <a:buFont typeface="Arial" panose="020B0604020202020204" pitchFamily="34" charset="0"/>
              <a:buChar char="•"/>
            </a:pPr>
            <a:r>
              <a:rPr lang="en-US" sz="1400" b="1" dirty="0" smtClean="0">
                <a:solidFill>
                  <a:schemeClr val="accent1">
                    <a:lumMod val="75000"/>
                  </a:schemeClr>
                </a:solidFill>
                <a:latin typeface="Cambria" panose="02040503050406030204" pitchFamily="18" charset="0"/>
              </a:rPr>
              <a:t>Business needs have </a:t>
            </a:r>
            <a:r>
              <a:rPr lang="en-US" sz="1400" b="1" dirty="0">
                <a:solidFill>
                  <a:schemeClr val="accent1">
                    <a:lumMod val="75000"/>
                  </a:schemeClr>
                </a:solidFill>
                <a:latin typeface="Cambria" panose="02040503050406030204" pitchFamily="18" charset="0"/>
              </a:rPr>
              <a:t>been mapped to the future micro services .</a:t>
            </a:r>
          </a:p>
          <a:p>
            <a:pPr marL="171450" indent="-171450">
              <a:buFont typeface="Arial" panose="020B0604020202020204" pitchFamily="34" charset="0"/>
              <a:buChar char="•"/>
            </a:pPr>
            <a:r>
              <a:rPr lang="en-US" sz="1400" b="1" dirty="0">
                <a:solidFill>
                  <a:schemeClr val="accent1">
                    <a:lumMod val="75000"/>
                  </a:schemeClr>
                </a:solidFill>
                <a:latin typeface="Cambria" panose="02040503050406030204" pitchFamily="18" charset="0"/>
              </a:rPr>
              <a:t>Further discussion and prioritization will occur in WG 182 (Package Platform), WG 183 (Business Customer Gateway), and WG 184 (Customer Identity).</a:t>
            </a:r>
          </a:p>
        </p:txBody>
      </p:sp>
      <p:sp>
        <p:nvSpPr>
          <p:cNvPr id="10" name="Rectangle 9"/>
          <p:cNvSpPr/>
          <p:nvPr/>
        </p:nvSpPr>
        <p:spPr>
          <a:xfrm>
            <a:off x="318155" y="5294925"/>
            <a:ext cx="8534400" cy="954107"/>
          </a:xfrm>
          <a:prstGeom prst="rect">
            <a:avLst/>
          </a:prstGeom>
        </p:spPr>
        <p:txBody>
          <a:bodyPr wrap="square">
            <a:spAutoFit/>
          </a:bodyPr>
          <a:lstStyle/>
          <a:p>
            <a:pPr marL="171450" indent="-171450">
              <a:buFont typeface="Arial" panose="020B0604020202020204" pitchFamily="34" charset="0"/>
              <a:buChar char="•"/>
            </a:pPr>
            <a:r>
              <a:rPr lang="en-US" sz="1400" b="1" dirty="0" smtClean="0">
                <a:solidFill>
                  <a:schemeClr val="accent1">
                    <a:lumMod val="75000"/>
                  </a:schemeClr>
                </a:solidFill>
                <a:latin typeface="Cambria" panose="02040503050406030204" pitchFamily="18" charset="0"/>
              </a:rPr>
              <a:t>Performance criteria for </a:t>
            </a:r>
            <a:r>
              <a:rPr lang="en-US" sz="1400" b="1" dirty="0">
                <a:solidFill>
                  <a:schemeClr val="accent1">
                    <a:lumMod val="75000"/>
                  </a:schemeClr>
                </a:solidFill>
                <a:latin typeface="Cambria" panose="02040503050406030204" pitchFamily="18" charset="0"/>
              </a:rPr>
              <a:t>letters, flats, and parcels were identified.  </a:t>
            </a:r>
          </a:p>
          <a:p>
            <a:pPr marL="171450" indent="-171450">
              <a:buFont typeface="Arial" panose="020B0604020202020204" pitchFamily="34" charset="0"/>
              <a:buChar char="•"/>
            </a:pPr>
            <a:r>
              <a:rPr lang="en-US" sz="1400" b="1" dirty="0" smtClean="0">
                <a:solidFill>
                  <a:schemeClr val="accent1">
                    <a:lumMod val="75000"/>
                  </a:schemeClr>
                </a:solidFill>
                <a:latin typeface="Cambria" panose="02040503050406030204" pitchFamily="18" charset="0"/>
              </a:rPr>
              <a:t>Performance criteria has been </a:t>
            </a:r>
            <a:r>
              <a:rPr lang="en-US" sz="1400" b="1" dirty="0">
                <a:solidFill>
                  <a:schemeClr val="accent1">
                    <a:lumMod val="75000"/>
                  </a:schemeClr>
                </a:solidFill>
                <a:latin typeface="Cambria" panose="02040503050406030204" pitchFamily="18" charset="0"/>
              </a:rPr>
              <a:t>mapped to the future micro services .</a:t>
            </a:r>
          </a:p>
          <a:p>
            <a:pPr marL="171450" indent="-171450">
              <a:buFont typeface="Arial" panose="020B0604020202020204" pitchFamily="34" charset="0"/>
              <a:buChar char="•"/>
            </a:pPr>
            <a:r>
              <a:rPr lang="en-US" sz="1400" b="1" dirty="0" smtClean="0">
                <a:solidFill>
                  <a:schemeClr val="accent1">
                    <a:lumMod val="75000"/>
                  </a:schemeClr>
                </a:solidFill>
                <a:latin typeface="Cambria" panose="02040503050406030204" pitchFamily="18" charset="0"/>
              </a:rPr>
              <a:t>Further discussion and prioritization will </a:t>
            </a:r>
            <a:r>
              <a:rPr lang="en-US" sz="1400" b="1" dirty="0">
                <a:solidFill>
                  <a:schemeClr val="accent1">
                    <a:lumMod val="75000"/>
                  </a:schemeClr>
                </a:solidFill>
                <a:latin typeface="Cambria" panose="02040503050406030204" pitchFamily="18" charset="0"/>
              </a:rPr>
              <a:t>occur in WG 182 (Package Platform), WG 183 (</a:t>
            </a:r>
            <a:r>
              <a:rPr lang="en-US" sz="1400" b="1" dirty="0" smtClean="0">
                <a:solidFill>
                  <a:schemeClr val="accent1">
                    <a:lumMod val="75000"/>
                  </a:schemeClr>
                </a:solidFill>
                <a:latin typeface="Cambria" panose="02040503050406030204" pitchFamily="18" charset="0"/>
              </a:rPr>
              <a:t>Business Customer Gateway), </a:t>
            </a:r>
            <a:r>
              <a:rPr lang="en-US" sz="1400" b="1" dirty="0">
                <a:solidFill>
                  <a:schemeClr val="accent1">
                    <a:lumMod val="75000"/>
                  </a:schemeClr>
                </a:solidFill>
                <a:latin typeface="Cambria" panose="02040503050406030204" pitchFamily="18" charset="0"/>
              </a:rPr>
              <a:t>and WG 184 (Customer Identity).</a:t>
            </a:r>
          </a:p>
        </p:txBody>
      </p:sp>
      <p:sp>
        <p:nvSpPr>
          <p:cNvPr id="11" name="Rectangle 10"/>
          <p:cNvSpPr/>
          <p:nvPr/>
        </p:nvSpPr>
        <p:spPr>
          <a:xfrm>
            <a:off x="76200" y="6273140"/>
            <a:ext cx="51054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88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0800" y="3048000"/>
            <a:ext cx="3908070" cy="769620"/>
          </a:xfrm>
          <a:prstGeom prst="rect">
            <a:avLst/>
          </a:prstGeom>
        </p:spPr>
      </p:pic>
    </p:spTree>
    <p:extLst>
      <p:ext uri="{BB962C8B-B14F-4D97-AF65-F5344CB8AC3E}">
        <p14:creationId xmlns:p14="http://schemas.microsoft.com/office/powerpoint/2010/main" val="1376084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68848" y="1112027"/>
            <a:ext cx="19639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b="1">
                <a:solidFill>
                  <a:srgbClr val="0000CC"/>
                </a:solidFill>
                <a:latin typeface="Arial" charset="0"/>
              </a:defRPr>
            </a:lvl1pPr>
            <a:lvl2pPr marL="742950" indent="-285750">
              <a:defRPr sz="2400" b="1">
                <a:solidFill>
                  <a:srgbClr val="0000CC"/>
                </a:solidFill>
                <a:latin typeface="Arial" charset="0"/>
              </a:defRPr>
            </a:lvl2pPr>
            <a:lvl3pPr marL="1143000" indent="-228600">
              <a:defRPr sz="2400" b="1">
                <a:solidFill>
                  <a:srgbClr val="0000CC"/>
                </a:solidFill>
                <a:latin typeface="Arial" charset="0"/>
              </a:defRPr>
            </a:lvl3pPr>
            <a:lvl4pPr marL="1600200" indent="-228600">
              <a:defRPr sz="2400" b="1">
                <a:solidFill>
                  <a:srgbClr val="0000CC"/>
                </a:solidFill>
                <a:latin typeface="Arial" charset="0"/>
              </a:defRPr>
            </a:lvl4pPr>
            <a:lvl5pPr marL="2057400" indent="-228600">
              <a:defRPr sz="2400" b="1">
                <a:solidFill>
                  <a:srgbClr val="0000CC"/>
                </a:solidFill>
                <a:latin typeface="Arial" charset="0"/>
              </a:defRPr>
            </a:lvl5pPr>
            <a:lvl6pPr marL="2514600" indent="-228600" algn="ctr" eaLnBrk="0" fontAlgn="base" hangingPunct="0">
              <a:spcBef>
                <a:spcPct val="0"/>
              </a:spcBef>
              <a:spcAft>
                <a:spcPct val="0"/>
              </a:spcAft>
              <a:defRPr sz="2400" b="1">
                <a:solidFill>
                  <a:srgbClr val="0000CC"/>
                </a:solidFill>
                <a:latin typeface="Arial" charset="0"/>
              </a:defRPr>
            </a:lvl6pPr>
            <a:lvl7pPr marL="2971800" indent="-228600" algn="ctr" eaLnBrk="0" fontAlgn="base" hangingPunct="0">
              <a:spcBef>
                <a:spcPct val="0"/>
              </a:spcBef>
              <a:spcAft>
                <a:spcPct val="0"/>
              </a:spcAft>
              <a:defRPr sz="2400" b="1">
                <a:solidFill>
                  <a:srgbClr val="0000CC"/>
                </a:solidFill>
                <a:latin typeface="Arial" charset="0"/>
              </a:defRPr>
            </a:lvl7pPr>
            <a:lvl8pPr marL="3429000" indent="-228600" algn="ctr" eaLnBrk="0" fontAlgn="base" hangingPunct="0">
              <a:spcBef>
                <a:spcPct val="0"/>
              </a:spcBef>
              <a:spcAft>
                <a:spcPct val="0"/>
              </a:spcAft>
              <a:defRPr sz="2400" b="1">
                <a:solidFill>
                  <a:srgbClr val="0000CC"/>
                </a:solidFill>
                <a:latin typeface="Arial" charset="0"/>
              </a:defRPr>
            </a:lvl8pPr>
            <a:lvl9pPr marL="3886200" indent="-228600" algn="ctr" eaLnBrk="0" fontAlgn="base" hangingPunct="0">
              <a:spcBef>
                <a:spcPct val="0"/>
              </a:spcBef>
              <a:spcAft>
                <a:spcPct val="0"/>
              </a:spcAft>
              <a:defRPr sz="2400" b="1">
                <a:solidFill>
                  <a:srgbClr val="0000CC"/>
                </a:solidFill>
                <a:latin typeface="Arial" charset="0"/>
              </a:defRPr>
            </a:lvl9pPr>
          </a:lstStyle>
          <a:p>
            <a:pPr>
              <a:buClrTx/>
              <a:buSzTx/>
              <a:buFontTx/>
              <a:buNone/>
              <a:defRPr/>
            </a:pPr>
            <a:r>
              <a:rPr lang="en-US" sz="3200" cap="all" dirty="0" smtClean="0">
                <a:ln w="9000" cmpd="sng">
                  <a:solidFill>
                    <a:srgbClr val="000099"/>
                  </a:solidFill>
                  <a:prstDash val="solid"/>
                </a:ln>
                <a:solidFill>
                  <a:srgbClr val="000099"/>
                </a:solidFill>
                <a:effectLst>
                  <a:outerShdw blurRad="50800" dist="38100" dir="2700000" algn="tl" rotWithShape="0">
                    <a:prstClr val="black">
                      <a:alpha val="40000"/>
                    </a:prstClr>
                  </a:outerShdw>
                </a:effectLst>
              </a:rPr>
              <a:t>Agenda</a:t>
            </a:r>
          </a:p>
        </p:txBody>
      </p:sp>
      <p:sp>
        <p:nvSpPr>
          <p:cNvPr id="12" name="TextBox 11"/>
          <p:cNvSpPr txBox="1"/>
          <p:nvPr/>
        </p:nvSpPr>
        <p:spPr>
          <a:xfrm>
            <a:off x="3088484" y="162053"/>
            <a:ext cx="6043641" cy="446276"/>
          </a:xfrm>
          <a:prstGeom prst="rect">
            <a:avLst/>
          </a:prstGeom>
          <a:noFill/>
          <a:effectLst>
            <a:outerShdw blurRad="50800" dist="38100" dir="2700000" algn="tl" rotWithShape="0">
              <a:prstClr val="black">
                <a:alpha val="40000"/>
              </a:prstClr>
            </a:outerShdw>
          </a:effectLst>
        </p:spPr>
        <p:txBody>
          <a:bodyPr wrap="none">
            <a:spAutoFit/>
          </a:bodyPr>
          <a:lstStyle>
            <a:defPPr>
              <a:defRPr lang="en-US"/>
            </a:defPPr>
            <a:lvl1pPr algn="r">
              <a:defRPr sz="2300">
                <a:solidFill>
                  <a:srgbClr val="FFFFFF"/>
                </a:solidFill>
                <a:latin typeface="Arial" pitchFamily="34" charset="0"/>
                <a:cs typeface="Arial" pitchFamily="34" charset="0"/>
              </a:defRPr>
            </a:lvl1pPr>
          </a:lstStyle>
          <a:p>
            <a:r>
              <a:rPr lang="en-US" dirty="0"/>
              <a:t>USPS Leadership Forum for Stakeholders</a:t>
            </a:r>
          </a:p>
        </p:txBody>
      </p:sp>
      <p:sp>
        <p:nvSpPr>
          <p:cNvPr id="4" name="TextBox 3"/>
          <p:cNvSpPr txBox="1"/>
          <p:nvPr/>
        </p:nvSpPr>
        <p:spPr>
          <a:xfrm>
            <a:off x="609604" y="1981200"/>
            <a:ext cx="4573175" cy="2800767"/>
          </a:xfrm>
          <a:prstGeom prst="rect">
            <a:avLst/>
          </a:prstGeom>
          <a:noFill/>
        </p:spPr>
        <p:txBody>
          <a:bodyPr wrap="none" rtlCol="0">
            <a:spAutoFit/>
          </a:bodyPr>
          <a:lstStyle/>
          <a:p>
            <a:pPr marL="285750" indent="-285750">
              <a:buFont typeface="Wingdings" panose="05000000000000000000" pitchFamily="2" charset="2"/>
              <a:buChar char="q"/>
            </a:pPr>
            <a:r>
              <a:rPr lang="en-US" sz="2800" dirty="0" smtClean="0"/>
              <a:t>    Service Performance</a:t>
            </a:r>
          </a:p>
          <a:p>
            <a:endParaRPr lang="en-US" sz="1200" dirty="0" smtClean="0"/>
          </a:p>
          <a:p>
            <a:pPr marL="285750" indent="-285750">
              <a:buFont typeface="Wingdings" panose="05000000000000000000" pitchFamily="2" charset="2"/>
              <a:buChar char="q"/>
            </a:pPr>
            <a:r>
              <a:rPr lang="en-US" sz="2800" dirty="0" smtClean="0"/>
              <a:t>    MTE Update</a:t>
            </a:r>
          </a:p>
          <a:p>
            <a:r>
              <a:rPr lang="en-US" sz="1200" dirty="0" smtClean="0"/>
              <a:t> </a:t>
            </a:r>
          </a:p>
          <a:p>
            <a:pPr marL="688975" indent="-688975">
              <a:buFont typeface="Wingdings" panose="05000000000000000000" pitchFamily="2" charset="2"/>
              <a:buChar char="q"/>
            </a:pPr>
            <a:r>
              <a:rPr lang="en-US" sz="2800" dirty="0" smtClean="0"/>
              <a:t>Peak Readiness</a:t>
            </a:r>
          </a:p>
          <a:p>
            <a:endParaRPr lang="en-US" sz="1200" dirty="0" smtClean="0"/>
          </a:p>
          <a:p>
            <a:pPr marL="285750" indent="-285750">
              <a:buFont typeface="Wingdings" panose="05000000000000000000" pitchFamily="2" charset="2"/>
              <a:buChar char="q"/>
            </a:pPr>
            <a:r>
              <a:rPr lang="en-US" sz="2800" dirty="0" smtClean="0"/>
              <a:t>    Questions &amp; Answers</a:t>
            </a:r>
            <a:endParaRPr lang="en-US" sz="2800" dirty="0"/>
          </a:p>
          <a:p>
            <a:pPr marL="285750" indent="-285750">
              <a:buFont typeface="Wingdings" panose="05000000000000000000" pitchFamily="2" charset="2"/>
              <a:buChar char="q"/>
            </a:pPr>
            <a:endParaRPr lang="en-US" sz="2800" dirty="0"/>
          </a:p>
        </p:txBody>
      </p:sp>
    </p:spTree>
    <p:extLst>
      <p:ext uri="{BB962C8B-B14F-4D97-AF65-F5344CB8AC3E}">
        <p14:creationId xmlns:p14="http://schemas.microsoft.com/office/powerpoint/2010/main" val="210189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81314" y="152400"/>
            <a:ext cx="6043641" cy="446276"/>
          </a:xfrm>
          <a:prstGeom prst="rect">
            <a:avLst/>
          </a:prstGeom>
          <a:noFill/>
          <a:effectLst>
            <a:outerShdw blurRad="50800" dist="38100" dir="2700000" algn="tl" rotWithShape="0">
              <a:prstClr val="black">
                <a:alpha val="40000"/>
              </a:prstClr>
            </a:outerShdw>
          </a:effectLst>
          <a:extLst/>
        </p:spPr>
        <p:txBody>
          <a:bodyPr wrap="none">
            <a:spAutoFit/>
          </a:bodyPr>
          <a:lstStyle>
            <a:defPPr>
              <a:defRPr lang="en-US"/>
            </a:defPPr>
            <a:lvl1pPr algn="r">
              <a:defRPr sz="2300">
                <a:solidFill>
                  <a:srgbClr val="FFFFFF"/>
                </a:solidFill>
                <a:latin typeface="Arial" pitchFamily="34" charset="0"/>
                <a:cs typeface="Arial" pitchFamily="34" charset="0"/>
              </a:defRPr>
            </a:lvl1pPr>
          </a:lstStyle>
          <a:p>
            <a:r>
              <a:rPr lang="en-US" dirty="0"/>
              <a:t>USPS Leadership Forum for Stakeholders</a:t>
            </a:r>
          </a:p>
        </p:txBody>
      </p:sp>
      <p:sp>
        <p:nvSpPr>
          <p:cNvPr id="3" name="TextBox 2"/>
          <p:cNvSpPr txBox="1"/>
          <p:nvPr/>
        </p:nvSpPr>
        <p:spPr>
          <a:xfrm>
            <a:off x="1776350" y="2971808"/>
            <a:ext cx="5803192" cy="769441"/>
          </a:xfrm>
          <a:prstGeom prst="rect">
            <a:avLst/>
          </a:prstGeom>
          <a:noFill/>
        </p:spPr>
        <p:txBody>
          <a:bodyPr wrap="none" rtlCol="0">
            <a:spAutoFit/>
          </a:bodyPr>
          <a:lstStyle/>
          <a:p>
            <a:r>
              <a:rPr lang="en-US" sz="4400" dirty="0" smtClean="0">
                <a:effectLst>
                  <a:outerShdw blurRad="38100" dist="38100" dir="2700000" algn="tl">
                    <a:srgbClr val="000000">
                      <a:alpha val="43137"/>
                    </a:srgbClr>
                  </a:outerShdw>
                </a:effectLst>
                <a:latin typeface="+mj-lt"/>
              </a:rPr>
              <a:t>Service Performance</a:t>
            </a:r>
            <a:endParaRPr lang="en-US" sz="44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096735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64945251"/>
              </p:ext>
            </p:extLst>
          </p:nvPr>
        </p:nvGraphicFramePr>
        <p:xfrm>
          <a:off x="502920" y="1876256"/>
          <a:ext cx="8336280" cy="4396059"/>
        </p:xfrm>
        <a:graphic>
          <a:graphicData uri="http://schemas.openxmlformats.org/drawingml/2006/table">
            <a:tbl>
              <a:tblPr firstRow="1" bandRow="1">
                <a:tableStyleId>{5C22544A-7EE6-4342-B048-85BDC9FD1C3A}</a:tableStyleId>
              </a:tblPr>
              <a:tblGrid>
                <a:gridCol w="2052249"/>
                <a:gridCol w="2069132"/>
                <a:gridCol w="2069132"/>
                <a:gridCol w="2145767"/>
              </a:tblGrid>
              <a:tr h="4396059">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40000"/>
                      </a:srgb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alpha val="40000"/>
                      </a:srgb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44" name="Chart 43"/>
          <p:cNvGraphicFramePr/>
          <p:nvPr>
            <p:extLst>
              <p:ext uri="{D42A27DB-BD31-4B8C-83A1-F6EECF244321}">
                <p14:modId xmlns:p14="http://schemas.microsoft.com/office/powerpoint/2010/main" val="155765425"/>
              </p:ext>
            </p:extLst>
          </p:nvPr>
        </p:nvGraphicFramePr>
        <p:xfrm>
          <a:off x="76199" y="1752600"/>
          <a:ext cx="8938317" cy="4841965"/>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37"/>
          <p:cNvSpPr txBox="1"/>
          <p:nvPr/>
        </p:nvSpPr>
        <p:spPr>
          <a:xfrm>
            <a:off x="3499820" y="6642872"/>
            <a:ext cx="508847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defPPr>
              <a:defRPr lang="en-US"/>
            </a:defPPr>
            <a:lvl1pPr fontAlgn="base">
              <a:spcBef>
                <a:spcPct val="50000"/>
              </a:spcBef>
              <a:spcAft>
                <a:spcPct val="0"/>
              </a:spcAft>
              <a:buClr>
                <a:srgbClr val="0000CC"/>
              </a:buClr>
              <a:buSzPct val="80000"/>
              <a:buFont typeface="Wingdings" pitchFamily="2" charset="2"/>
              <a:defRPr sz="800">
                <a:solidFill>
                  <a:srgbClr val="808080">
                    <a:lumMod val="60000"/>
                    <a:lumOff val="40000"/>
                  </a:srgbClr>
                </a:solidFill>
                <a:latin typeface="Arial" pitchFamily="34" charset="0"/>
              </a:defRPr>
            </a:lvl1pPr>
          </a:lstStyle>
          <a:p>
            <a:r>
              <a:rPr lang="en-US" b="0" dirty="0"/>
              <a:t>Notes: Includes Letters, Flats and Parcels. Data through December 31, 2016</a:t>
            </a:r>
          </a:p>
        </p:txBody>
      </p:sp>
      <p:sp>
        <p:nvSpPr>
          <p:cNvPr id="23" name="TextBox 22"/>
          <p:cNvSpPr txBox="1"/>
          <p:nvPr/>
        </p:nvSpPr>
        <p:spPr>
          <a:xfrm>
            <a:off x="8588296" y="2057400"/>
            <a:ext cx="631904" cy="307777"/>
          </a:xfrm>
          <a:prstGeom prst="rect">
            <a:avLst/>
          </a:prstGeom>
          <a:noFill/>
          <a:effectLst>
            <a:outerShdw blurRad="50800" dir="5400000" algn="ctr" rotWithShape="0">
              <a:srgbClr val="000000">
                <a:alpha val="43137"/>
              </a:srgbClr>
            </a:outerShdw>
          </a:effectLst>
        </p:spPr>
        <p:txBody>
          <a:bodyPr wrap="none" rtlCol="0">
            <a:spAutoFit/>
          </a:bodyPr>
          <a:lstStyle/>
          <a:p>
            <a:pPr eaLnBrk="0" hangingPunct="0">
              <a:buClrTx/>
              <a:buSzTx/>
              <a:buFontTx/>
              <a:buNone/>
            </a:pPr>
            <a:r>
              <a:rPr lang="en-US" sz="1400" dirty="0" smtClean="0">
                <a:solidFill>
                  <a:srgbClr val="008000"/>
                </a:solidFill>
                <a:latin typeface="Arial"/>
              </a:rPr>
              <a:t>96.00</a:t>
            </a:r>
            <a:endParaRPr lang="en-US" sz="1400" dirty="0">
              <a:solidFill>
                <a:srgbClr val="008000"/>
              </a:solidFill>
              <a:latin typeface="Arial"/>
            </a:endParaRPr>
          </a:p>
        </p:txBody>
      </p:sp>
      <p:sp>
        <p:nvSpPr>
          <p:cNvPr id="35" name="TextBox 34"/>
          <p:cNvSpPr txBox="1"/>
          <p:nvPr/>
        </p:nvSpPr>
        <p:spPr>
          <a:xfrm>
            <a:off x="76199" y="6629400"/>
            <a:ext cx="807720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fontAlgn="base">
              <a:spcBef>
                <a:spcPct val="50000"/>
              </a:spcBef>
              <a:spcAft>
                <a:spcPct val="0"/>
              </a:spcAft>
              <a:buClr>
                <a:srgbClr val="0000CC"/>
              </a:buClr>
              <a:buSzPct val="80000"/>
              <a:buFont typeface="Wingdings" pitchFamily="2" charset="2"/>
              <a:defRPr sz="800">
                <a:solidFill>
                  <a:srgbClr val="808080">
                    <a:lumMod val="60000"/>
                    <a:lumOff val="40000"/>
                  </a:srgbClr>
                </a:solidFill>
                <a:latin typeface="Arial" pitchFamily="34" charset="0"/>
              </a:defRPr>
            </a:lvl1pPr>
          </a:lstStyle>
          <a:p>
            <a:r>
              <a:rPr lang="en-US" b="0" dirty="0"/>
              <a:t>Data through </a:t>
            </a:r>
            <a:r>
              <a:rPr lang="en-US" b="0" dirty="0" smtClean="0"/>
              <a:t>June 30, 2017</a:t>
            </a:r>
            <a:endParaRPr lang="en-US" b="0" dirty="0"/>
          </a:p>
        </p:txBody>
      </p:sp>
      <p:sp>
        <p:nvSpPr>
          <p:cNvPr id="3" name="Title 2"/>
          <p:cNvSpPr>
            <a:spLocks noGrp="1"/>
          </p:cNvSpPr>
          <p:nvPr>
            <p:ph type="title"/>
          </p:nvPr>
        </p:nvSpPr>
        <p:spPr>
          <a:noFill/>
          <a:effectLst>
            <a:outerShdw blurRad="50800" dist="38100" dir="2700000" algn="tl" rotWithShape="0">
              <a:prstClr val="black">
                <a:alpha val="40000"/>
              </a:prstClr>
            </a:outerShdw>
          </a:effectLst>
        </p:spPr>
        <p:txBody>
          <a:bodyPr wrap="none" anchor="ctr">
            <a:spAutoFit/>
          </a:bodyPr>
          <a:lstStyle/>
          <a:p>
            <a:r>
              <a:rPr lang="en-US" sz="2400" dirty="0" smtClean="0">
                <a:latin typeface="Arial" pitchFamily="34" charset="0"/>
              </a:rPr>
              <a:t>First-Class Composite (Letters/Flats</a:t>
            </a:r>
            <a:r>
              <a:rPr lang="en-US" sz="2400" dirty="0">
                <a:latin typeface="Arial" pitchFamily="34" charset="0"/>
              </a:rPr>
              <a:t>)</a:t>
            </a:r>
          </a:p>
        </p:txBody>
      </p:sp>
      <p:graphicFrame>
        <p:nvGraphicFramePr>
          <p:cNvPr id="2" name="Table 1"/>
          <p:cNvGraphicFramePr>
            <a:graphicFrameLocks noGrp="1"/>
          </p:cNvGraphicFramePr>
          <p:nvPr>
            <p:extLst/>
          </p:nvPr>
        </p:nvGraphicFramePr>
        <p:xfrm>
          <a:off x="502920" y="4389120"/>
          <a:ext cx="8336280" cy="925998"/>
        </p:xfrm>
        <a:graphic>
          <a:graphicData uri="http://schemas.openxmlformats.org/drawingml/2006/table">
            <a:tbl>
              <a:tblPr firstRow="1" bandRow="1">
                <a:tableStyleId>{5C22544A-7EE6-4342-B048-85BDC9FD1C3A}</a:tableStyleId>
              </a:tblPr>
              <a:tblGrid>
                <a:gridCol w="2087880"/>
                <a:gridCol w="2057400"/>
                <a:gridCol w="2057400"/>
                <a:gridCol w="2133600"/>
              </a:tblGrid>
              <a:tr h="3086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all" spc="0" normalizeH="0" baseline="0" noProof="0" dirty="0" smtClean="0">
                          <a:ln w="9000" cmpd="sng">
                            <a:solidFill>
                              <a:srgbClr val="FFFFFF"/>
                            </a:solidFill>
                            <a:prstDash val="solid"/>
                          </a:ln>
                          <a:effectLst/>
                          <a:uLnTx/>
                          <a:uFillTx/>
                        </a:rPr>
                        <a:t>Q4 FY16</a:t>
                      </a:r>
                      <a:endParaRPr kumimoji="0" lang="en-US" sz="1400" b="0" i="0" u="none" strike="noStrike" kern="1200" cap="all" spc="0" normalizeH="0" baseline="0" noProof="0" dirty="0" smtClean="0">
                        <a:ln w="9000" cmpd="sng">
                          <a:solidFill>
                            <a:srgbClr val="FFFFFF"/>
                          </a:solidFill>
                          <a:prstDash val="solid"/>
                        </a:ln>
                        <a:solidFill>
                          <a:srgbClr val="FFFFFF"/>
                        </a:solidFill>
                        <a:effectLst/>
                        <a:uLnTx/>
                        <a:uFillTx/>
                        <a:latin typeface="Arial" pitchFamily="34" charset="0"/>
                        <a:ea typeface="+mn-ea"/>
                        <a:cs typeface="+mn-cs"/>
                      </a:endParaRPr>
                    </a:p>
                  </a:txBody>
                  <a:tcPr marL="0" marR="0" anchor="ctr">
                    <a:solidFill>
                      <a:srgbClr val="5B9BD5">
                        <a:alpha val="6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all" spc="0" normalizeH="0" baseline="0" noProof="0" dirty="0" smtClean="0">
                          <a:ln w="9000" cmpd="sng">
                            <a:solidFill>
                              <a:srgbClr val="FFFFFF"/>
                            </a:solidFill>
                            <a:prstDash val="solid"/>
                          </a:ln>
                          <a:effectLst/>
                          <a:uLnTx/>
                          <a:uFillTx/>
                        </a:rPr>
                        <a:t>Q1 FY17</a:t>
                      </a:r>
                      <a:endParaRPr kumimoji="0" lang="en-US" sz="1400" b="0" i="0" u="none" strike="noStrike" kern="1200" cap="all" spc="0" normalizeH="0" baseline="0" noProof="0" dirty="0" smtClean="0">
                        <a:ln w="9000" cmpd="sng">
                          <a:solidFill>
                            <a:srgbClr val="FFFFFF"/>
                          </a:solidFill>
                          <a:prstDash val="solid"/>
                        </a:ln>
                        <a:solidFill>
                          <a:srgbClr val="FFFFFF"/>
                        </a:solidFill>
                        <a:effectLst/>
                        <a:uLnTx/>
                        <a:uFillTx/>
                        <a:latin typeface="Arial" pitchFamily="34" charset="0"/>
                        <a:ea typeface="+mn-ea"/>
                        <a:cs typeface="+mn-cs"/>
                      </a:endParaRPr>
                    </a:p>
                  </a:txBody>
                  <a:tcPr marL="0" marR="0" anchor="ctr">
                    <a:solidFill>
                      <a:srgbClr val="5B9BD5">
                        <a:alpha val="6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all" spc="0" normalizeH="0" baseline="0" noProof="0" dirty="0" smtClean="0">
                          <a:ln w="9000" cmpd="sng">
                            <a:solidFill>
                              <a:srgbClr val="FFFFFF"/>
                            </a:solidFill>
                            <a:prstDash val="solid"/>
                          </a:ln>
                          <a:effectLst/>
                          <a:uLnTx/>
                          <a:uFillTx/>
                        </a:rPr>
                        <a:t>Q2 FY17</a:t>
                      </a:r>
                      <a:endParaRPr kumimoji="0" lang="en-US" sz="1400" b="0" i="0" u="none" strike="noStrike" kern="1200" cap="all" spc="0" normalizeH="0" baseline="0" noProof="0" dirty="0" smtClean="0">
                        <a:ln w="9000" cmpd="sng">
                          <a:solidFill>
                            <a:srgbClr val="FFFFFF"/>
                          </a:solidFill>
                          <a:prstDash val="solid"/>
                        </a:ln>
                        <a:solidFill>
                          <a:srgbClr val="FFFFFF"/>
                        </a:solidFill>
                        <a:effectLst/>
                        <a:uLnTx/>
                        <a:uFillTx/>
                        <a:latin typeface="Arial" pitchFamily="34" charset="0"/>
                        <a:ea typeface="+mn-ea"/>
                        <a:cs typeface="+mn-cs"/>
                      </a:endParaRPr>
                    </a:p>
                  </a:txBody>
                  <a:tcPr marL="0" marR="0" anchor="ctr">
                    <a:solidFill>
                      <a:srgbClr val="5B9BD5">
                        <a:alpha val="6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all" spc="0" normalizeH="0" baseline="0" noProof="0" dirty="0" smtClean="0">
                          <a:ln w="9000" cmpd="sng">
                            <a:solidFill>
                              <a:srgbClr val="FFFFFF"/>
                            </a:solidFill>
                            <a:prstDash val="solid"/>
                          </a:ln>
                          <a:effectLst/>
                          <a:uLnTx/>
                          <a:uFillTx/>
                        </a:rPr>
                        <a:t>Q3 FY17</a:t>
                      </a:r>
                      <a:endParaRPr kumimoji="0" lang="en-US" sz="1400" b="0" i="0" u="none" strike="noStrike" kern="1200" cap="all" spc="0" normalizeH="0" baseline="0" noProof="0" dirty="0" smtClean="0">
                        <a:ln w="9000" cmpd="sng">
                          <a:solidFill>
                            <a:srgbClr val="FFFFFF"/>
                          </a:solidFill>
                          <a:prstDash val="solid"/>
                        </a:ln>
                        <a:solidFill>
                          <a:srgbClr val="FFFFFF"/>
                        </a:solidFill>
                        <a:effectLst/>
                        <a:uLnTx/>
                        <a:uFillTx/>
                        <a:latin typeface="Arial" pitchFamily="34" charset="0"/>
                        <a:ea typeface="+mn-ea"/>
                        <a:cs typeface="+mn-cs"/>
                      </a:endParaRPr>
                    </a:p>
                  </a:txBody>
                  <a:tcPr marL="0" marR="0" anchor="ctr">
                    <a:solidFill>
                      <a:srgbClr val="5B9BD5">
                        <a:alpha val="69804"/>
                      </a:srgbClr>
                    </a:solidFill>
                  </a:tcPr>
                </a:tc>
              </a:tr>
              <a:tr h="3086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noProof="0" dirty="0" smtClean="0"/>
                        <a:t>94.43%</a:t>
                      </a:r>
                      <a:endParaRPr lang="en-US" sz="1400" kern="1200" noProof="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noProof="0" dirty="0" smtClean="0"/>
                        <a:t>91.87%</a:t>
                      </a:r>
                      <a:endParaRPr lang="en-US" sz="1400" kern="1200" noProof="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noProof="0" dirty="0" smtClean="0"/>
                        <a:t>92.87%</a:t>
                      </a:r>
                      <a:endParaRPr lang="en-US" sz="1400" kern="1200" noProof="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noProof="0" dirty="0" smtClean="0"/>
                        <a:t>94.53%</a:t>
                      </a:r>
                      <a:endParaRPr lang="en-US" sz="1400" kern="1200" noProof="0" dirty="0" smtClean="0">
                        <a:solidFill>
                          <a:schemeClr val="dk1"/>
                        </a:solidFill>
                        <a:latin typeface="+mn-lt"/>
                        <a:ea typeface="+mn-ea"/>
                        <a:cs typeface="+mn-cs"/>
                      </a:endParaRPr>
                    </a:p>
                  </a:txBody>
                  <a:tcPr marL="0" marR="0"/>
                </a:tc>
              </a:tr>
              <a:tr h="3086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+2.55 Q4 FY15</a:t>
                      </a:r>
                      <a:endParaRPr lang="en-US" sz="1400" kern="120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+1.96 Q1 FY16</a:t>
                      </a:r>
                      <a:endParaRPr lang="en-US" sz="1400" kern="120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+2.07 Q2 FY16</a:t>
                      </a:r>
                      <a:endParaRPr lang="en-US" sz="1400" kern="1200" dirty="0" smtClean="0">
                        <a:solidFill>
                          <a:schemeClr val="dk1"/>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+0.16 Q3 FY16</a:t>
                      </a:r>
                      <a:endParaRPr lang="en-US" sz="1400" kern="1200" dirty="0" smtClean="0">
                        <a:solidFill>
                          <a:schemeClr val="dk1"/>
                        </a:solidFill>
                        <a:latin typeface="+mn-lt"/>
                        <a:ea typeface="+mn-ea"/>
                        <a:cs typeface="+mn-cs"/>
                      </a:endParaRPr>
                    </a:p>
                  </a:txBody>
                  <a:tcPr marL="0" marR="0"/>
                </a:tc>
              </a:tr>
            </a:tbl>
          </a:graphicData>
        </a:graphic>
      </p:graphicFrame>
      <p:graphicFrame>
        <p:nvGraphicFramePr>
          <p:cNvPr id="7" name="Table 6"/>
          <p:cNvGraphicFramePr>
            <a:graphicFrameLocks noGrp="1"/>
          </p:cNvGraphicFramePr>
          <p:nvPr/>
        </p:nvGraphicFramePr>
        <p:xfrm>
          <a:off x="8124092" y="1969477"/>
          <a:ext cx="208280" cy="365760"/>
        </p:xfrm>
        <a:graphic>
          <a:graphicData uri="http://schemas.openxmlformats.org/drawingml/2006/table">
            <a:tbl>
              <a:tblPr/>
              <a:tblGrid>
                <a:gridCol w="208280"/>
              </a:tblGrid>
              <a:tr h="0">
                <a:tc>
                  <a:txBody>
                    <a:bodyPr/>
                    <a:lstStyle/>
                    <a:p>
                      <a:endParaRPr lang="en-US" dirty="0"/>
                    </a:p>
                  </a:txBody>
                  <a:tcPr>
                    <a:lnL>
                      <a:noFill/>
                    </a:lnL>
                    <a:lnR>
                      <a:noFill/>
                    </a:lnR>
                    <a:lnT>
                      <a:noFill/>
                    </a:lnT>
                    <a:lnB>
                      <a:noFill/>
                    </a:lnB>
                  </a:tcPr>
                </a:tc>
              </a:tr>
            </a:tbl>
          </a:graphicData>
        </a:graphic>
      </p:graphicFrame>
      <p:graphicFrame>
        <p:nvGraphicFramePr>
          <p:cNvPr id="9" name="Table 8"/>
          <p:cNvGraphicFramePr>
            <a:graphicFrameLocks noGrp="1"/>
          </p:cNvGraphicFramePr>
          <p:nvPr>
            <p:extLst/>
          </p:nvPr>
        </p:nvGraphicFramePr>
        <p:xfrm>
          <a:off x="5271249" y="853869"/>
          <a:ext cx="3628877" cy="98755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371599"/>
                <a:gridCol w="1128639"/>
                <a:gridCol w="1128639"/>
              </a:tblGrid>
              <a:tr h="298547">
                <a:tc>
                  <a:txBody>
                    <a:bodyPr/>
                    <a:lstStyle/>
                    <a:p>
                      <a:endParaRPr lang="en-US" b="1" dirty="0">
                        <a:solidFill>
                          <a:schemeClr val="bg1"/>
                        </a:solidFill>
                      </a:endParaRPr>
                    </a:p>
                  </a:txBody>
                  <a:tcPr marL="27432" marR="27432" marT="27432" marB="27432" anchor="ctr">
                    <a:lnL w="12700" cmpd="sng">
                      <a:noFill/>
                    </a:lnL>
                    <a:lnR w="381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b="1" dirty="0" smtClean="0">
                          <a:solidFill>
                            <a:schemeClr val="bg1"/>
                          </a:solidFill>
                          <a:effectLst>
                            <a:outerShdw blurRad="50800" dist="38100" dir="2700000" algn="tl" rotWithShape="0">
                              <a:prstClr val="black">
                                <a:alpha val="40000"/>
                              </a:prstClr>
                            </a:outerShdw>
                          </a:effectLst>
                        </a:rPr>
                        <a:t>YTD</a:t>
                      </a:r>
                      <a:endParaRPr lang="en-US" b="1" dirty="0">
                        <a:solidFill>
                          <a:schemeClr val="bg1"/>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b="1" dirty="0" smtClean="0">
                          <a:solidFill>
                            <a:schemeClr val="bg1"/>
                          </a:solidFill>
                          <a:effectLst>
                            <a:outerShdw blurRad="50800" dist="38100" dir="2700000" algn="tl" rotWithShape="0">
                              <a:prstClr val="black">
                                <a:alpha val="40000"/>
                              </a:prstClr>
                            </a:outerShdw>
                          </a:effectLst>
                        </a:rPr>
                        <a:t>Q3TD</a:t>
                      </a:r>
                      <a:endParaRPr lang="en-US" b="1" dirty="0">
                        <a:solidFill>
                          <a:schemeClr val="bg1"/>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298547">
                <a:tc>
                  <a:txBody>
                    <a:bodyPr/>
                    <a:lstStyle/>
                    <a:p>
                      <a:pPr algn="r"/>
                      <a:r>
                        <a:rPr lang="en-US" dirty="0" smtClean="0">
                          <a:effectLst>
                            <a:outerShdw blurRad="50800" dist="38100" dir="2700000" algn="tl" rotWithShape="0">
                              <a:prstClr val="black">
                                <a:alpha val="40000"/>
                              </a:prstClr>
                            </a:outerShdw>
                          </a:effectLst>
                        </a:rPr>
                        <a:t>Actual</a:t>
                      </a:r>
                      <a:endParaRPr lang="en-US" dirty="0">
                        <a:effectLst>
                          <a:outerShdw blurRad="50800" dist="38100" dir="2700000" algn="tl" rotWithShape="0">
                            <a:prstClr val="black">
                              <a:alpha val="40000"/>
                            </a:prstClr>
                          </a:outerShdw>
                        </a:effectLst>
                      </a:endParaRPr>
                    </a:p>
                  </a:txBody>
                  <a:tcPr marL="27432" marT="27432" marB="27432" anchor="ctr">
                    <a:lnL w="12700" cmpd="sng">
                      <a:noFill/>
                    </a:lnL>
                    <a:lnR w="381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b="1" dirty="0" smtClean="0">
                          <a:solidFill>
                            <a:srgbClr val="002060"/>
                          </a:solidFill>
                          <a:effectLst>
                            <a:outerShdw blurRad="50800" dist="38100" dir="2700000" algn="tl" rotWithShape="0">
                              <a:prstClr val="black">
                                <a:alpha val="40000"/>
                              </a:prstClr>
                            </a:outerShdw>
                          </a:effectLst>
                        </a:rPr>
                        <a:t>93.63</a:t>
                      </a:r>
                      <a:endParaRPr lang="en-US" b="1" dirty="0">
                        <a:solidFill>
                          <a:srgbClr val="002060"/>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smtClean="0">
                          <a:solidFill>
                            <a:srgbClr val="002060"/>
                          </a:solidFill>
                          <a:effectLst>
                            <a:outerShdw blurRad="50800" dist="38100" dir="2700000" algn="tl" rotWithShape="0">
                              <a:prstClr val="black">
                                <a:alpha val="40000"/>
                              </a:prstClr>
                            </a:outerShdw>
                          </a:effectLst>
                        </a:rPr>
                        <a:t>94.53</a:t>
                      </a:r>
                      <a:endParaRPr lang="en-US" b="1" dirty="0">
                        <a:solidFill>
                          <a:srgbClr val="002060"/>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8547">
                <a:tc>
                  <a:txBody>
                    <a:bodyPr/>
                    <a:lstStyle/>
                    <a:p>
                      <a:pPr algn="r"/>
                      <a:r>
                        <a:rPr lang="en-US" dirty="0" smtClean="0">
                          <a:effectLst>
                            <a:outerShdw blurRad="50800" dist="38100" dir="2700000" algn="tl" rotWithShape="0">
                              <a:prstClr val="black">
                                <a:alpha val="40000"/>
                              </a:prstClr>
                            </a:outerShdw>
                          </a:effectLst>
                        </a:rPr>
                        <a:t>SPLY Var</a:t>
                      </a:r>
                      <a:endParaRPr lang="en-US" dirty="0">
                        <a:effectLst>
                          <a:outerShdw blurRad="50800" dist="38100" dir="2700000" algn="tl" rotWithShape="0">
                            <a:prstClr val="black">
                              <a:alpha val="40000"/>
                            </a:prstClr>
                          </a:outerShdw>
                        </a:effectLst>
                      </a:endParaRPr>
                    </a:p>
                  </a:txBody>
                  <a:tcPr marL="27432" marT="27432" marB="27432"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dirty="0" smtClean="0">
                          <a:solidFill>
                            <a:srgbClr val="002060"/>
                          </a:solidFill>
                          <a:effectLst>
                            <a:outerShdw blurRad="50800" dist="38100" dir="2700000" algn="tl" rotWithShape="0">
                              <a:prstClr val="black">
                                <a:alpha val="40000"/>
                              </a:prstClr>
                            </a:outerShdw>
                          </a:effectLst>
                        </a:rPr>
                        <a:t>+1.13</a:t>
                      </a:r>
                      <a:endParaRPr lang="en-US" b="1" dirty="0">
                        <a:solidFill>
                          <a:srgbClr val="002060"/>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smtClean="0">
                          <a:solidFill>
                            <a:srgbClr val="002060"/>
                          </a:solidFill>
                          <a:effectLst>
                            <a:outerShdw blurRad="50800" dist="38100" dir="2700000" algn="tl" rotWithShape="0">
                              <a:prstClr val="black">
                                <a:alpha val="40000"/>
                              </a:prstClr>
                            </a:outerShdw>
                          </a:effectLst>
                        </a:rPr>
                        <a:t>+0.16</a:t>
                      </a:r>
                      <a:endParaRPr lang="en-US" b="1" dirty="0">
                        <a:solidFill>
                          <a:srgbClr val="002060"/>
                        </a:solidFill>
                        <a:effectLst>
                          <a:outerShdw blurRad="50800" dist="38100" dir="2700000" algn="tl" rotWithShape="0">
                            <a:prstClr val="black">
                              <a:alpha val="40000"/>
                            </a:prstClr>
                          </a:outerShdw>
                        </a:effectLst>
                      </a:endParaRPr>
                    </a:p>
                  </a:txBody>
                  <a:tcPr marL="27432" marR="27432" marT="27432" marB="27432"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0" name="Table 9"/>
          <p:cNvGraphicFramePr>
            <a:graphicFrameLocks noGrp="1"/>
          </p:cNvGraphicFramePr>
          <p:nvPr/>
        </p:nvGraphicFramePr>
        <p:xfrm>
          <a:off x="5829300" y="863600"/>
          <a:ext cx="208280" cy="365760"/>
        </p:xfrm>
        <a:graphic>
          <a:graphicData uri="http://schemas.openxmlformats.org/drawingml/2006/table">
            <a:tbl>
              <a:tblPr/>
              <a:tblGrid>
                <a:gridCol w="208280"/>
              </a:tblGrid>
              <a:tr h="0">
                <a:tc>
                  <a:txBody>
                    <a:bodyPr/>
                    <a:lstStyle/>
                    <a:p>
                      <a:endParaRPr lang="en-US" dirty="0"/>
                    </a:p>
                  </a:txBody>
                  <a:tcPr>
                    <a:lnL>
                      <a:noFill/>
                    </a:lnL>
                    <a:lnR>
                      <a:noFill/>
                    </a:lnR>
                    <a:lnT>
                      <a:noFill/>
                    </a:lnT>
                    <a:lnB>
                      <a:noFill/>
                    </a:lnB>
                  </a:tcPr>
                </a:tc>
              </a:tr>
            </a:tbl>
          </a:graphicData>
        </a:graphic>
      </p:graphicFrame>
    </p:spTree>
    <p:extLst>
      <p:ext uri="{BB962C8B-B14F-4D97-AF65-F5344CB8AC3E}">
        <p14:creationId xmlns:p14="http://schemas.microsoft.com/office/powerpoint/2010/main" val="275627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762000" y="1142226"/>
          <a:ext cx="7271657" cy="419885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a:xfrm>
            <a:off x="2362200" y="2667000"/>
            <a:ext cx="1106113" cy="340182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buClrTx/>
              <a:buSzTx/>
              <a:buFontTx/>
              <a:buNone/>
            </a:pPr>
            <a:endParaRPr lang="en-US" b="0" dirty="0">
              <a:solidFill>
                <a:prstClr val="white"/>
              </a:solidFill>
            </a:endParaRPr>
          </a:p>
        </p:txBody>
      </p:sp>
      <p:sp>
        <p:nvSpPr>
          <p:cNvPr id="14" name="Rectangle 13"/>
          <p:cNvSpPr/>
          <p:nvPr/>
        </p:nvSpPr>
        <p:spPr>
          <a:xfrm>
            <a:off x="4574471" y="1143000"/>
            <a:ext cx="1106113" cy="488772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buClrTx/>
              <a:buSzTx/>
              <a:buFontTx/>
              <a:buNone/>
            </a:pPr>
            <a:endParaRPr lang="en-US" b="0" dirty="0">
              <a:solidFill>
                <a:prstClr val="white"/>
              </a:solidFill>
            </a:endParaRPr>
          </a:p>
        </p:txBody>
      </p:sp>
      <p:sp>
        <p:nvSpPr>
          <p:cNvPr id="15" name="Rectangle 14"/>
          <p:cNvSpPr/>
          <p:nvPr/>
        </p:nvSpPr>
        <p:spPr>
          <a:xfrm>
            <a:off x="6785272" y="1295400"/>
            <a:ext cx="1106113" cy="477342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buClrTx/>
              <a:buSzTx/>
              <a:buFontTx/>
              <a:buNone/>
            </a:pPr>
            <a:endParaRPr lang="en-US" b="0" dirty="0">
              <a:solidFill>
                <a:prstClr val="white"/>
              </a:solidFill>
            </a:endParaRPr>
          </a:p>
        </p:txBody>
      </p:sp>
      <p:sp>
        <p:nvSpPr>
          <p:cNvPr id="7" name="TextBox 6"/>
          <p:cNvSpPr txBox="1"/>
          <p:nvPr/>
        </p:nvSpPr>
        <p:spPr>
          <a:xfrm>
            <a:off x="4419600" y="6611779"/>
            <a:ext cx="4419600" cy="246221"/>
          </a:xfrm>
          <a:prstGeom prst="rect">
            <a:avLst/>
          </a:prstGeom>
          <a:noFill/>
        </p:spPr>
        <p:txBody>
          <a:bodyPr wrap="square" rtlCol="0">
            <a:spAutoFit/>
          </a:bodyPr>
          <a:lstStyle/>
          <a:p>
            <a:pPr algn="r" eaLnBrk="0" hangingPunct="0">
              <a:buClrTx/>
              <a:buSzTx/>
              <a:buFontTx/>
              <a:buNone/>
            </a:pPr>
            <a:r>
              <a:rPr lang="en-US" sz="1000" b="0" dirty="0" smtClean="0">
                <a:solidFill>
                  <a:srgbClr val="000000"/>
                </a:solidFill>
                <a:latin typeface="Arial"/>
              </a:rPr>
              <a:t>Composite scores are calculated by combining scores using RPW Weights.</a:t>
            </a:r>
            <a:endParaRPr lang="en-US" sz="1000" b="0" dirty="0">
              <a:solidFill>
                <a:srgbClr val="000000"/>
              </a:solidFill>
              <a:latin typeface="Arial"/>
            </a:endParaRPr>
          </a:p>
        </p:txBody>
      </p:sp>
      <p:graphicFrame>
        <p:nvGraphicFramePr>
          <p:cNvPr id="8" name="Table 7"/>
          <p:cNvGraphicFramePr>
            <a:graphicFrameLocks noGrp="1"/>
          </p:cNvGraphicFramePr>
          <p:nvPr>
            <p:extLst/>
          </p:nvPr>
        </p:nvGraphicFramePr>
        <p:xfrm>
          <a:off x="152400" y="5341078"/>
          <a:ext cx="8842248" cy="1112520"/>
        </p:xfrm>
        <a:graphic>
          <a:graphicData uri="http://schemas.openxmlformats.org/drawingml/2006/table">
            <a:tbl>
              <a:tblPr firstRow="1" bandRow="1">
                <a:tableStyleId>{5C22544A-7EE6-4342-B048-85BDC9FD1C3A}</a:tableStyleId>
              </a:tblPr>
              <a:tblGrid>
                <a:gridCol w="1105281"/>
                <a:gridCol w="1105281"/>
                <a:gridCol w="1105281"/>
                <a:gridCol w="1105281"/>
                <a:gridCol w="1105281"/>
                <a:gridCol w="1105281"/>
                <a:gridCol w="1105281"/>
                <a:gridCol w="1105281"/>
              </a:tblGrid>
              <a:tr h="370840">
                <a:tc>
                  <a:txBody>
                    <a:bodyPr/>
                    <a:lstStyle/>
                    <a:p>
                      <a:pPr algn="ctr"/>
                      <a:endParaRPr lang="en-US" sz="1400" b="1"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0-1 Day</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2 Days</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3</a:t>
                      </a:r>
                      <a:r>
                        <a:rPr lang="en-US" sz="1400" b="0" baseline="0" dirty="0" smtClean="0">
                          <a:solidFill>
                            <a:schemeClr val="tx1">
                              <a:lumMod val="85000"/>
                              <a:lumOff val="15000"/>
                            </a:schemeClr>
                          </a:solidFill>
                        </a:rPr>
                        <a:t> Days</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4 Days</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5 Days</a:t>
                      </a:r>
                      <a:endParaRPr lang="en-US" sz="1400" b="0" dirty="0">
                        <a:solidFill>
                          <a:schemeClr val="tx1">
                            <a:lumMod val="85000"/>
                            <a:lumOff val="15000"/>
                          </a:schemeClr>
                        </a:solidFill>
                      </a:endParaRPr>
                    </a:p>
                  </a:txBody>
                  <a:tcPr anchor="ctr">
                    <a:noFill/>
                  </a:tcPr>
                </a:tc>
                <a:tc>
                  <a:txBody>
                    <a:bodyPr/>
                    <a:lstStyle/>
                    <a:p>
                      <a:pPr algn="ctr"/>
                      <a:r>
                        <a:rPr lang="en-US" sz="1400" b="0" dirty="0" smtClean="0">
                          <a:solidFill>
                            <a:schemeClr val="tx1">
                              <a:lumMod val="85000"/>
                              <a:lumOff val="15000"/>
                            </a:schemeClr>
                          </a:solidFill>
                        </a:rPr>
                        <a:t>6+ Days</a:t>
                      </a:r>
                      <a:endParaRPr lang="en-US" sz="1400" b="0" dirty="0">
                        <a:solidFill>
                          <a:schemeClr val="tx1">
                            <a:lumMod val="85000"/>
                            <a:lumOff val="15000"/>
                          </a:schemeClr>
                        </a:solidFill>
                      </a:endParaRPr>
                    </a:p>
                  </a:txBody>
                  <a:tcPr anchor="ctr">
                    <a:noFill/>
                  </a:tcPr>
                </a:tc>
                <a:tc>
                  <a:txBody>
                    <a:bodyPr/>
                    <a:lstStyle/>
                    <a:p>
                      <a:pPr algn="ctr"/>
                      <a:r>
                        <a:rPr lang="en-US" sz="1400" b="1" dirty="0" smtClean="0">
                          <a:solidFill>
                            <a:schemeClr val="tx1">
                              <a:lumMod val="85000"/>
                              <a:lumOff val="15000"/>
                            </a:schemeClr>
                          </a:solidFill>
                        </a:rPr>
                        <a:t>Avg. Days</a:t>
                      </a:r>
                    </a:p>
                  </a:txBody>
                  <a:tcPr anchor="ctr">
                    <a:noFill/>
                  </a:tcPr>
                </a:tc>
              </a:tr>
              <a:tr h="370840">
                <a:tc>
                  <a:txBody>
                    <a:bodyPr/>
                    <a:lstStyle/>
                    <a:p>
                      <a:pPr algn="ctr"/>
                      <a:r>
                        <a:rPr lang="en-US" sz="1400" b="1" dirty="0" smtClean="0">
                          <a:solidFill>
                            <a:schemeClr val="bg1"/>
                          </a:solidFill>
                        </a:rPr>
                        <a:t>FY17</a:t>
                      </a:r>
                      <a:r>
                        <a:rPr lang="en-US" sz="1400" b="1" baseline="0" dirty="0" smtClean="0">
                          <a:solidFill>
                            <a:schemeClr val="bg1"/>
                          </a:solidFill>
                        </a:rPr>
                        <a:t> Q3</a:t>
                      </a:r>
                      <a:endParaRPr lang="en-US" sz="1400" b="1" dirty="0">
                        <a:solidFill>
                          <a:schemeClr val="bg1"/>
                        </a:solidFill>
                      </a:endParaRPr>
                    </a:p>
                  </a:txBody>
                  <a:tcPr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20.7%</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42.4%</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32.5%</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3.2%</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0.7%</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kern="1200" dirty="0" smtClean="0">
                          <a:solidFill>
                            <a:schemeClr val="bg1"/>
                          </a:solidFill>
                        </a:rPr>
                        <a:t>0.6%</a:t>
                      </a:r>
                      <a:endParaRPr lang="en-US" sz="1400" kern="1200" dirty="0">
                        <a:solidFill>
                          <a:schemeClr val="bg1"/>
                        </a:solidFill>
                        <a:latin typeface="+mn-lt"/>
                        <a:ea typeface="+mn-ea"/>
                        <a:cs typeface="+mn-cs"/>
                      </a:endParaRPr>
                    </a:p>
                  </a:txBody>
                  <a:tcPr marL="9525" marR="9525" marT="9525" marB="0" anchor="ctr">
                    <a:solidFill>
                      <a:schemeClr val="accent1">
                        <a:lumMod val="75000"/>
                      </a:schemeClr>
                    </a:solidFill>
                  </a:tcPr>
                </a:tc>
                <a:tc>
                  <a:txBody>
                    <a:bodyPr/>
                    <a:lstStyle/>
                    <a:p>
                      <a:pPr marL="0" algn="ctr" defTabSz="914400" rtl="0" eaLnBrk="1" fontAlgn="b" latinLnBrk="0" hangingPunct="1"/>
                      <a:r>
                        <a:rPr lang="en-US" sz="1400" b="1" kern="1200" dirty="0" smtClean="0">
                          <a:solidFill>
                            <a:schemeClr val="bg1"/>
                          </a:solidFill>
                        </a:rPr>
                        <a:t>2.2</a:t>
                      </a:r>
                      <a:endParaRPr lang="en-US" sz="1400" b="1" kern="1200" dirty="0">
                        <a:solidFill>
                          <a:schemeClr val="bg1"/>
                        </a:solidFill>
                        <a:latin typeface="+mn-lt"/>
                        <a:ea typeface="+mn-ea"/>
                        <a:cs typeface="+mn-cs"/>
                      </a:endParaRPr>
                    </a:p>
                  </a:txBody>
                  <a:tcPr marL="9525" marR="9525" marT="9525" marB="0" anchor="ctr">
                    <a:solidFill>
                      <a:schemeClr val="accent1">
                        <a:lumMod val="75000"/>
                      </a:schemeClr>
                    </a:solidFill>
                  </a:tcPr>
                </a:tc>
              </a:tr>
              <a:tr h="370840">
                <a:tc>
                  <a:txBody>
                    <a:bodyPr/>
                    <a:lstStyle/>
                    <a:p>
                      <a:pPr algn="ctr"/>
                      <a:r>
                        <a:rPr lang="en-US" sz="1400" b="1" dirty="0" smtClean="0"/>
                        <a:t>FY16</a:t>
                      </a:r>
                      <a:r>
                        <a:rPr lang="en-US" sz="1400" b="1" baseline="0" dirty="0" smtClean="0"/>
                        <a:t> Q3</a:t>
                      </a:r>
                      <a:endParaRPr lang="en-US" sz="1400" b="1" dirty="0"/>
                    </a:p>
                  </a:txBody>
                  <a:tcPr anchor="ctr">
                    <a:solidFill>
                      <a:schemeClr val="accent1">
                        <a:lumMod val="40000"/>
                        <a:lumOff val="60000"/>
                      </a:schemeClr>
                    </a:solidFill>
                  </a:tcPr>
                </a:tc>
                <a:tc>
                  <a:txBody>
                    <a:bodyPr/>
                    <a:lstStyle/>
                    <a:p>
                      <a:pPr algn="ctr"/>
                      <a:r>
                        <a:rPr lang="en-US" sz="1400" dirty="0" smtClean="0"/>
                        <a:t>19.6%</a:t>
                      </a:r>
                      <a:endParaRPr lang="en-US" sz="1400" dirty="0"/>
                    </a:p>
                  </a:txBody>
                  <a:tcPr anchor="ctr">
                    <a:solidFill>
                      <a:schemeClr val="accent1">
                        <a:lumMod val="40000"/>
                        <a:lumOff val="60000"/>
                      </a:schemeClr>
                    </a:solidFill>
                  </a:tcPr>
                </a:tc>
                <a:tc>
                  <a:txBody>
                    <a:bodyPr/>
                    <a:lstStyle/>
                    <a:p>
                      <a:pPr algn="ctr"/>
                      <a:r>
                        <a:rPr lang="en-US" sz="1400" dirty="0" smtClean="0"/>
                        <a:t>44.6%</a:t>
                      </a:r>
                      <a:endParaRPr lang="en-US" sz="1400" dirty="0"/>
                    </a:p>
                  </a:txBody>
                  <a:tcPr anchor="ctr">
                    <a:solidFill>
                      <a:schemeClr val="accent1">
                        <a:lumMod val="40000"/>
                        <a:lumOff val="60000"/>
                      </a:schemeClr>
                    </a:solidFill>
                  </a:tcPr>
                </a:tc>
                <a:tc>
                  <a:txBody>
                    <a:bodyPr/>
                    <a:lstStyle/>
                    <a:p>
                      <a:pPr algn="ctr"/>
                      <a:r>
                        <a:rPr lang="en-US" sz="1400" dirty="0" smtClean="0"/>
                        <a:t>31.3%</a:t>
                      </a:r>
                      <a:endParaRPr lang="en-US" sz="1400" dirty="0"/>
                    </a:p>
                  </a:txBody>
                  <a:tcPr anchor="ctr">
                    <a:solidFill>
                      <a:schemeClr val="accent1">
                        <a:lumMod val="40000"/>
                        <a:lumOff val="60000"/>
                      </a:schemeClr>
                    </a:solidFill>
                  </a:tcPr>
                </a:tc>
                <a:tc>
                  <a:txBody>
                    <a:bodyPr/>
                    <a:lstStyle/>
                    <a:p>
                      <a:pPr algn="ctr"/>
                      <a:r>
                        <a:rPr lang="en-US" sz="1400" dirty="0" smtClean="0"/>
                        <a:t>3.2%</a:t>
                      </a:r>
                      <a:endParaRPr lang="en-US" sz="1400" dirty="0"/>
                    </a:p>
                  </a:txBody>
                  <a:tcPr anchor="ctr">
                    <a:solidFill>
                      <a:schemeClr val="accent1">
                        <a:lumMod val="40000"/>
                        <a:lumOff val="60000"/>
                      </a:schemeClr>
                    </a:solidFill>
                  </a:tcPr>
                </a:tc>
                <a:tc>
                  <a:txBody>
                    <a:bodyPr/>
                    <a:lstStyle/>
                    <a:p>
                      <a:pPr algn="ctr"/>
                      <a:r>
                        <a:rPr lang="en-US" sz="1400" dirty="0" smtClean="0"/>
                        <a:t>0.7%</a:t>
                      </a:r>
                      <a:endParaRPr lang="en-US" sz="1400" dirty="0"/>
                    </a:p>
                  </a:txBody>
                  <a:tcPr anchor="ctr">
                    <a:solidFill>
                      <a:schemeClr val="accent1">
                        <a:lumMod val="40000"/>
                        <a:lumOff val="60000"/>
                      </a:schemeClr>
                    </a:solidFill>
                  </a:tcPr>
                </a:tc>
                <a:tc>
                  <a:txBody>
                    <a:bodyPr/>
                    <a:lstStyle/>
                    <a:p>
                      <a:pPr algn="ctr"/>
                      <a:r>
                        <a:rPr lang="en-US" sz="1400" dirty="0" smtClean="0"/>
                        <a:t>0.6%</a:t>
                      </a:r>
                      <a:endParaRPr lang="en-US" sz="1400" dirty="0"/>
                    </a:p>
                  </a:txBody>
                  <a:tcPr anchor="ctr">
                    <a:solidFill>
                      <a:schemeClr val="accent1">
                        <a:lumMod val="40000"/>
                        <a:lumOff val="60000"/>
                      </a:schemeClr>
                    </a:solidFill>
                  </a:tcPr>
                </a:tc>
                <a:tc>
                  <a:txBody>
                    <a:bodyPr/>
                    <a:lstStyle/>
                    <a:p>
                      <a:pPr algn="ctr"/>
                      <a:r>
                        <a:rPr lang="en-US" sz="1400" b="1" dirty="0" smtClean="0"/>
                        <a:t>2.2</a:t>
                      </a:r>
                      <a:endParaRPr lang="en-US" sz="1400" b="1" dirty="0"/>
                    </a:p>
                  </a:txBody>
                  <a:tcPr anchor="ctr">
                    <a:solidFill>
                      <a:schemeClr val="accent1">
                        <a:lumMod val="40000"/>
                        <a:lumOff val="60000"/>
                      </a:schemeClr>
                    </a:solidFill>
                  </a:tcPr>
                </a:tc>
              </a:tr>
            </a:tbl>
          </a:graphicData>
        </a:graphic>
      </p:graphicFrame>
      <p:graphicFrame>
        <p:nvGraphicFramePr>
          <p:cNvPr id="13" name="Table 12"/>
          <p:cNvGraphicFramePr>
            <a:graphicFrameLocks noGrp="1"/>
          </p:cNvGraphicFramePr>
          <p:nvPr>
            <p:extLst/>
          </p:nvPr>
        </p:nvGraphicFramePr>
        <p:xfrm>
          <a:off x="152400" y="837426"/>
          <a:ext cx="8842248" cy="304800"/>
        </p:xfrm>
        <a:graphic>
          <a:graphicData uri="http://schemas.openxmlformats.org/drawingml/2006/table">
            <a:tbl>
              <a:tblPr firstRow="1" bandRow="1">
                <a:tableStyleId>{5C22544A-7EE6-4342-B048-85BDC9FD1C3A}</a:tableStyleId>
              </a:tblPr>
              <a:tblGrid>
                <a:gridCol w="8842248"/>
              </a:tblGrid>
              <a:tr h="142240">
                <a:tc>
                  <a:txBody>
                    <a:bodyPr/>
                    <a:lstStyle/>
                    <a:p>
                      <a:pPr algn="ctr"/>
                      <a:r>
                        <a:rPr lang="en-US" sz="1400" dirty="0" smtClean="0"/>
                        <a:t>Proportion of Mail Delivered in Days</a:t>
                      </a:r>
                      <a:endParaRPr lang="en-US" sz="1400" b="1" dirty="0">
                        <a:solidFill>
                          <a:schemeClr val="tx1"/>
                        </a:solidFill>
                      </a:endParaRPr>
                    </a:p>
                  </a:txBody>
                  <a:tcPr anchor="ctr"/>
                </a:tc>
              </a:tr>
            </a:tbl>
          </a:graphicData>
        </a:graphic>
      </p:graphicFrame>
      <p:sp>
        <p:nvSpPr>
          <p:cNvPr id="2" name="TextBox 1"/>
          <p:cNvSpPr txBox="1"/>
          <p:nvPr/>
        </p:nvSpPr>
        <p:spPr>
          <a:xfrm>
            <a:off x="0" y="6611779"/>
            <a:ext cx="3468313" cy="246221"/>
          </a:xfrm>
          <a:prstGeom prst="rect">
            <a:avLst/>
          </a:prstGeom>
          <a:noFill/>
        </p:spPr>
        <p:txBody>
          <a:bodyPr wrap="square" rtlCol="0">
            <a:spAutoFit/>
          </a:bodyPr>
          <a:lstStyle/>
          <a:p>
            <a:pPr fontAlgn="auto">
              <a:spcBef>
                <a:spcPts val="0"/>
              </a:spcBef>
              <a:spcAft>
                <a:spcPts val="0"/>
              </a:spcAft>
              <a:buClrTx/>
              <a:buSzTx/>
              <a:buFontTx/>
              <a:buNone/>
            </a:pPr>
            <a:r>
              <a:rPr lang="en-US" sz="1000" b="0" dirty="0" smtClean="0">
                <a:solidFill>
                  <a:prstClr val="black"/>
                </a:solidFill>
                <a:latin typeface="Arial"/>
              </a:rPr>
              <a:t>FY17 Q3 thru 06/30/17, FY16 Q3 thru 06/30/16</a:t>
            </a:r>
            <a:endParaRPr lang="en-US" sz="1000" b="0" dirty="0">
              <a:solidFill>
                <a:prstClr val="black"/>
              </a:solidFill>
              <a:latin typeface="Arial"/>
            </a:endParaRPr>
          </a:p>
        </p:txBody>
      </p:sp>
      <p:sp>
        <p:nvSpPr>
          <p:cNvPr id="12" name="Title 2"/>
          <p:cNvSpPr>
            <a:spLocks noGrp="1"/>
          </p:cNvSpPr>
          <p:nvPr>
            <p:ph type="title"/>
          </p:nvPr>
        </p:nvSpPr>
        <p:spPr>
          <a:xfrm>
            <a:off x="3484905" y="137817"/>
            <a:ext cx="5572359" cy="461665"/>
          </a:xfrm>
          <a:noFill/>
          <a:effectLst>
            <a:outerShdw blurRad="50800" dist="38100" dir="2700000" algn="tl" rotWithShape="0">
              <a:prstClr val="black">
                <a:alpha val="40000"/>
              </a:prstClr>
            </a:outerShdw>
          </a:effectLst>
        </p:spPr>
        <p:txBody>
          <a:bodyPr wrap="none" anchor="ctr">
            <a:spAutoFit/>
          </a:bodyPr>
          <a:lstStyle/>
          <a:p>
            <a:r>
              <a:rPr lang="en-US" sz="2400" dirty="0" smtClean="0">
                <a:latin typeface="Arial" pitchFamily="34" charset="0"/>
              </a:rPr>
              <a:t>First-Class Composite (Letters/Flats</a:t>
            </a:r>
            <a:r>
              <a:rPr lang="en-US" sz="2400" dirty="0">
                <a:latin typeface="Arial" pitchFamily="34" charset="0"/>
              </a:rPr>
              <a:t>)</a:t>
            </a:r>
          </a:p>
        </p:txBody>
      </p:sp>
    </p:spTree>
    <p:extLst>
      <p:ext uri="{BB962C8B-B14F-4D97-AF65-F5344CB8AC3E}">
        <p14:creationId xmlns:p14="http://schemas.microsoft.com/office/powerpoint/2010/main" val="166612617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2_USPS Template 201612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SPS_template1-5_a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SPS_template1-5_a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SPS_template1-5_a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SPS_template1-5_a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SPS_template1-5_a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SPS_template1-5_a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SPS_template1-5_a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SPS_template1-5_a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SPS_template1-5_a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SPS_template1-5_a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SPS_template1-5_a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SPS_template1-5_a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SPS_template1-5_a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SPS_template1-5_d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USPS_template1-5_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USPS_template1-5_d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USPS_template1-5_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USPS_template1-5_d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USPS_template1-5_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77888</TotalTime>
  <Words>2393</Words>
  <Application>Microsoft Office PowerPoint</Application>
  <PresentationFormat>On-screen Show (4:3)</PresentationFormat>
  <Paragraphs>558</Paragraphs>
  <Slides>56</Slides>
  <Notes>30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56</vt:i4>
      </vt:variant>
    </vt:vector>
  </HeadingPairs>
  <TitlesOfParts>
    <vt:vector size="71" baseType="lpstr">
      <vt:lpstr>Arial Unicode MS</vt:lpstr>
      <vt:lpstr>MS PGothic</vt:lpstr>
      <vt:lpstr>MS PGothic</vt:lpstr>
      <vt:lpstr>Arial</vt:lpstr>
      <vt:lpstr>Calibri</vt:lpstr>
      <vt:lpstr>Cambria</vt:lpstr>
      <vt:lpstr>Century Gothic</vt:lpstr>
      <vt:lpstr>Tahoma</vt:lpstr>
      <vt:lpstr>Times</vt:lpstr>
      <vt:lpstr>Times New Roman</vt:lpstr>
      <vt:lpstr>Trebuchet MS</vt:lpstr>
      <vt:lpstr>Verdana</vt:lpstr>
      <vt:lpstr>Wingdings</vt:lpstr>
      <vt:lpstr>ヒラギノ角ゴ Pro W3</vt:lpstr>
      <vt:lpstr>2_USPS Template 20161201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First-Class Composite (Letters/Flats)</vt:lpstr>
      <vt:lpstr>First-Class Composite (Letters/Flats)</vt:lpstr>
      <vt:lpstr>Marketing Mail Composite</vt:lpstr>
      <vt:lpstr>Marketing Mail Composite</vt:lpstr>
      <vt:lpstr>Periodicals Composite</vt:lpstr>
      <vt:lpstr>Periodicals Composite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Pricing Strategy  </vt:lpstr>
      <vt:lpstr>PowerPoint Presentation</vt:lpstr>
      <vt:lpstr>  Pricing Strategy:  USPS Marketing Mail</vt:lpstr>
      <vt:lpstr>        Pricing Strategy:  Periodicals</vt:lpstr>
      <vt:lpstr>                      Pricing Strategy:  Package Services</vt:lpstr>
      <vt:lpstr>PowerPoint Presentation</vt:lpstr>
      <vt:lpstr>PowerPoint Presentation</vt:lpstr>
      <vt:lpstr>MTAC Workgroup 168: FSS Multi-Scheme Pallets</vt:lpstr>
      <vt:lpstr>WG168:  FSS Multi-Scheme Pallets Overview</vt:lpstr>
      <vt:lpstr>WG168:  FSS Multi-Scheme Pallets Recommendations</vt:lpstr>
      <vt:lpstr>PowerPoint Presentation</vt:lpstr>
      <vt:lpstr>MTAC WG #177</vt:lpstr>
      <vt:lpstr>WG Structure</vt:lpstr>
      <vt:lpstr>WG Issue Statement</vt:lpstr>
      <vt:lpstr>WG Desired Results</vt:lpstr>
      <vt:lpstr>Address Quality Methodologies</vt:lpstr>
      <vt:lpstr>Best Practices for ACS</vt:lpstr>
      <vt:lpstr>Recommendations</vt:lpstr>
      <vt:lpstr>PowerPoint Presentation</vt:lpstr>
      <vt:lpstr>MTAC Workgroup #179 PostalOne! Roadmap</vt:lpstr>
      <vt:lpstr>PowerPoint Presentation</vt:lpstr>
      <vt:lpstr>PowerPoint Presentation</vt:lpstr>
    </vt:vector>
  </TitlesOfParts>
  <Company>USPS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kiserjw</dc:creator>
  <cp:lastModifiedBy>Taylor, Lindsey - Washington, DC</cp:lastModifiedBy>
  <cp:revision>1988</cp:revision>
  <cp:lastPrinted>2017-02-24T15:45:48Z</cp:lastPrinted>
  <dcterms:created xsi:type="dcterms:W3CDTF">2011-09-23T12:26:34Z</dcterms:created>
  <dcterms:modified xsi:type="dcterms:W3CDTF">2017-08-21T20:57:02Z</dcterms:modified>
</cp:coreProperties>
</file>